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9.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4.xml" ContentType="application/vnd.openxmlformats-officedocument.presentationml.notesSl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2.xml" ContentType="application/vnd.openxmlformats-officedocument.drawingml.chart+xml"/>
  <Override PartName="/ppt/notesSlides/notesSlide29.xml" ContentType="application/vnd.openxmlformats-officedocument.presentationml.notesSlide+xml"/>
  <Override PartName="/ppt/charts/chart23.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2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1"/>
  </p:notesMasterIdLst>
  <p:sldIdLst>
    <p:sldId id="256" r:id="rId2"/>
    <p:sldId id="258" r:id="rId3"/>
    <p:sldId id="302" r:id="rId4"/>
    <p:sldId id="261" r:id="rId5"/>
    <p:sldId id="267" r:id="rId6"/>
    <p:sldId id="269" r:id="rId7"/>
    <p:sldId id="264" r:id="rId8"/>
    <p:sldId id="265" r:id="rId9"/>
    <p:sldId id="270" r:id="rId10"/>
    <p:sldId id="271" r:id="rId11"/>
    <p:sldId id="282" r:id="rId12"/>
    <p:sldId id="303" r:id="rId13"/>
    <p:sldId id="283" r:id="rId14"/>
    <p:sldId id="284" r:id="rId15"/>
    <p:sldId id="285" r:id="rId16"/>
    <p:sldId id="286"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Lst>
  <p:sldSz cx="9144000" cy="6858000" type="screen4x3"/>
  <p:notesSz cx="6858000" cy="9144000"/>
  <p:embeddedFontLst>
    <p:embeddedFont>
      <p:font typeface="Calibri" panose="020F0502020204030204" pitchFamily="34" charset="0"/>
      <p:regular r:id="rId32"/>
      <p:bold r:id="rId33"/>
      <p:italic r:id="rId34"/>
      <p:boldItalic r:id="rId35"/>
    </p:embeddedFont>
    <p:embeddedFont>
      <p:font typeface="Gill Sans" panose="020B0604020202020204" charset="0"/>
      <p:regular r:id="rId36"/>
      <p:bold r:id="rId37"/>
    </p:embeddedFont>
    <p:embeddedFont>
      <p:font typeface="Quattrocento Sans" panose="020B0604020202020204" charset="0"/>
      <p:regular r:id="rId38"/>
      <p:bold r:id="rId39"/>
      <p:italic r:id="rId40"/>
      <p:boldItalic r:id="rId41"/>
    </p:embeddedFont>
    <p:embeddedFont>
      <p:font typeface="Merriweather Sans" panose="020B0604020202020204" charset="0"/>
      <p:regular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9" roundtripDataSignature="AMtx7mgMMoas3R6HarQnOdKzn+D3I1t1u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C0EE245-2E5D-4EF6-A770-5C3558C50676}">
  <a:tblStyle styleId="{0C0EE245-2E5D-4EF6-A770-5C3558C5067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811" autoAdjust="0"/>
  </p:normalViewPr>
  <p:slideViewPr>
    <p:cSldViewPr snapToGrid="0">
      <p:cViewPr varScale="1">
        <p:scale>
          <a:sx n="100" d="100"/>
          <a:sy n="100" d="100"/>
        </p:scale>
        <p:origin x="592"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63"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59"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s>
</file>

<file path=ppt/charts/_rels/chart1.xml.rels><?xml version="1.0" encoding="UTF-8" standalone="yes"?>
<Relationships xmlns="http://schemas.openxmlformats.org/package/2006/relationships"><Relationship Id="rId3" Type="http://schemas.openxmlformats.org/officeDocument/2006/relationships/oleObject" Target="file:///C:\Users\criffont\Downloads\Analyse_154Challengers_06_04_2021.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criffont\Desktop\List2021ReponseNovembreAnalyse_NL.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https://esapaceenvironnement-my.sharepoint.com/personal/jmarechal_espace-environnement_be/Documents/Bureau/Copie%20de%20Scan2-ComportZD-nov-challengeZD21_061221.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criffont\Desktop\List2021ReponseNovembreAnalyse_NL.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https://esapaceenvironnement-my.sharepoint.com/personal/jmarechal_espace-environnement_be/Documents/Bureau/Copie%20de%20Scan2-ComportZD-nov-challengeZD21_061221.xlsx" TargetMode="External"/><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criffont\Desktop\List2021ReponseNovembreAnalyse_NL.xlsx" TargetMode="External"/><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oleObject" Target="https://esapaceenvironnement-my.sharepoint.com/personal/jmarechal_espace-environnement_be/Documents/Bureau/Copie%20de%20Scan2-ComportZD-nov-challengeZD21_061221.xlsx" TargetMode="External"/><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criffont\Desktop\List2021ReponseNovembreAnalyse_NL.xlsx" TargetMode="External"/><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oleObject" Target="https://esapaceenvironnement-my.sharepoint.com/personal/jmarechal_espace-environnement_be/Documents/Bureau/Copie%20de%20Scan2-ComportZD-nov-challengeZD21_061221.xlsx" TargetMode="External"/><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criffont\Desktop\List2021ReponseNovembreAnalyse_NL.xlsx" TargetMode="External"/><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oleObject" Target="https://esapaceenvironnement-my.sharepoint.com/personal/jmarechal_espace-environnement_be/Documents/Bureau/Copie%20de%20Scan2-ComportZD-nov-challengeZD21_061221.xlsx" TargetMode="External"/><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riffont\Downloads\Analyse_154Challengers_06_04_2021.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criffont\Desktop\List2021ReponseNovembreAnalyse_NL.xlsx" TargetMode="External"/><Relationship Id="rId2" Type="http://schemas.microsoft.com/office/2011/relationships/chartColorStyle" Target="colors19.xml"/><Relationship Id="rId1" Type="http://schemas.microsoft.com/office/2011/relationships/chartStyle" Target="style19.xml"/></Relationships>
</file>

<file path=ppt/charts/_rels/chart21.xml.rels><?xml version="1.0" encoding="UTF-8" standalone="yes"?>
<Relationships xmlns="http://schemas.openxmlformats.org/package/2006/relationships"><Relationship Id="rId3" Type="http://schemas.openxmlformats.org/officeDocument/2006/relationships/oleObject" Target="https://esapaceenvironnement-my.sharepoint.com/personal/jmarechal_espace-environnement_be/Documents/Bureau/Analyse%20challenge%20ZD/ChallengeZD%202021%20-pesees-nov%20et%20analyses%20JM.xlsx" TargetMode="External"/><Relationship Id="rId2" Type="http://schemas.microsoft.com/office/2011/relationships/chartColorStyle" Target="colors20.xml"/><Relationship Id="rId1" Type="http://schemas.microsoft.com/office/2011/relationships/chartStyle" Target="style20.xml"/></Relationships>
</file>

<file path=ppt/charts/_rels/chart22.xml.rels><?xml version="1.0" encoding="UTF-8" standalone="yes"?>
<Relationships xmlns="http://schemas.openxmlformats.org/package/2006/relationships"><Relationship Id="rId1" Type="http://schemas.openxmlformats.org/officeDocument/2006/relationships/oleObject" Target="https://esapaceenvironnement-my.sharepoint.com/personal/jmarechal_espace-environnement_be/Documents/Bureau/Copie%20de%20Scan2-ComportZD-nov-challengeZD21_061221.xlsx" TargetMode="External"/></Relationships>
</file>

<file path=ppt/charts/_rels/chart23.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24.xml.rels><?xml version="1.0" encoding="UTF-8" standalone="yes"?>
<Relationships xmlns="http://schemas.openxmlformats.org/package/2006/relationships"><Relationship Id="rId1" Type="http://schemas.openxmlformats.org/officeDocument/2006/relationships/oleObject" Target="https://esapaceenvironnement-my.sharepoint.com/personal/jmarechal_espace-environnement_be/Documents/Bureau/Copie%20de%20Scan2-ComportZD-nov-challengeZD21_061221.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https://esapaceenvironnement-my.sharepoint.com/personal/jmarechal_espace-environnement_be/Documents/Bureau/ChallengeZD2021-cloture-synthese-publipostage%20mis%20&#224;%20jour%2009122021%20copi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oleObject" Target="file:///C:\Users\criffont\Desktop\List2021ReponseNovembreAnalyse_NL.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https://esapaceenvironnement-my.sharepoint.com/personal/jmarechal_espace-environnement_be/Documents/Bureau/Copie%20de%20Scan2-ComportZD-nov-challengeZD21_061221.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C:\Users\criffont\Desktop\List2021ReponseNovembreAnalyse_NL.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https://esapaceenvironnement-my.sharepoint.com/personal/jmarechal_espace-environnement_be/Documents/Bureau/Copie%20de%20Scan2-ComportZD-nov-challengeZD21_061221.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file:///C:\Users\criffont\Desktop\List2021ReponseNovembreAnalyse_NL.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https://esapaceenvironnement-my.sharepoint.com/personal/jmarechal_espace-environnement_be/Documents/Bureau/Copie%20de%20Scan2-ComportZD-nov-challengeZD21_061221.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fr-BE" b="1"/>
              <a:t>huishoudenstypologie - Challenge 2021</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tx>
            <c:strRef>
              <c:f>'[Analyse_154Challengers_06_04_2021.xlsx]Type ménages'!$B$34</c:f>
              <c:strCache>
                <c:ptCount val="1"/>
                <c:pt idx="0">
                  <c:v>aantal huishoudens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'[Analyse_154Challengers_06_04_2021.xlsx]Type ménages'!$A$35:$A$42</c:f>
              <c:strCache>
                <c:ptCount val="8"/>
                <c:pt idx="0">
                  <c:v>alleenstaand huishouden zonder kinderen</c:v>
                </c:pt>
                <c:pt idx="1">
                  <c:v>paar zonder kinderen</c:v>
                </c:pt>
                <c:pt idx="2">
                  <c:v>Paar met 1 kind</c:v>
                </c:pt>
                <c:pt idx="3">
                  <c:v>Paar met 2 kinderen</c:v>
                </c:pt>
                <c:pt idx="4">
                  <c:v>Paar met 3 kinderen</c:v>
                </c:pt>
                <c:pt idx="5">
                  <c:v>Paar met 4 kinderen</c:v>
                </c:pt>
                <c:pt idx="6">
                  <c:v>Eenoudergezin</c:v>
                </c:pt>
                <c:pt idx="7">
                  <c:v>medehuur - meer-generatie</c:v>
                </c:pt>
              </c:strCache>
            </c:strRef>
          </c:cat>
          <c:val>
            <c:numRef>
              <c:f>'[Analyse_154Challengers_06_04_2021.xlsx]Type ménages'!$B$35:$B$42</c:f>
              <c:numCache>
                <c:formatCode>General</c:formatCode>
                <c:ptCount val="8"/>
                <c:pt idx="0">
                  <c:v>44</c:v>
                </c:pt>
                <c:pt idx="1">
                  <c:v>47</c:v>
                </c:pt>
                <c:pt idx="2">
                  <c:v>18</c:v>
                </c:pt>
                <c:pt idx="3">
                  <c:v>14</c:v>
                </c:pt>
                <c:pt idx="4">
                  <c:v>5</c:v>
                </c:pt>
                <c:pt idx="5">
                  <c:v>1</c:v>
                </c:pt>
                <c:pt idx="6">
                  <c:v>11</c:v>
                </c:pt>
                <c:pt idx="7">
                  <c:v>14</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dirty="0" smtClean="0"/>
              <a:t>Challenge 2021</a:t>
            </a:r>
            <a:endParaRPr lang="fr-BE"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percentStacked"/>
        <c:varyColors val="0"/>
        <c:ser>
          <c:idx val="0"/>
          <c:order val="0"/>
          <c:tx>
            <c:strRef>
              <c:f>'Sonecom courses'!$D$45</c:f>
              <c:strCache>
                <c:ptCount val="1"/>
                <c:pt idx="0">
                  <c:v>Dit is iets wat ik altijd doe, het loont ook echt de moeite; </c:v>
                </c:pt>
              </c:strCache>
            </c:strRef>
          </c:tx>
          <c:spPr>
            <a:solidFill>
              <a:schemeClr val="accent1"/>
            </a:solidFill>
            <a:ln>
              <a:noFill/>
            </a:ln>
            <a:effectLst/>
          </c:spPr>
          <c:invertIfNegative val="0"/>
          <c:cat>
            <c:strRef>
              <c:f>'Sonecom courses'!$C$46:$C$52</c:f>
              <c:strCache>
                <c:ptCount val="7"/>
                <c:pt idx="0">
                  <c:v>Ik kook in functie van wat er thuis nog voorhanden is en welke restjes moeten worden opgegeten</c:v>
                </c:pt>
                <c:pt idx="1">
                  <c:v>Zaken zoals vinaigrette, soep, sauzen, hummus, pannenkoeken, enz. maak ik thuis</c:v>
                </c:pt>
                <c:pt idx="2">
                  <c:v>Ik vermijd wegwerpcapsules voor koffie en gebruik een koffiezetapparaat met permanente filter, een Italiaanse koffiepot of een French press</c:v>
                </c:pt>
                <c:pt idx="3">
                  <c:v>Ik vervang wegwerpvoorwerpen zoals papieren keukenrol, zakdoeken of servetten door stoffen exemplaren</c:v>
                </c:pt>
                <c:pt idx="4">
                  <c:v>Ik gebruik bijenwasdoeken (bee’s wraps) als herbruikbare verpakking</c:v>
                </c:pt>
                <c:pt idx="5">
                  <c:v>Ik kook het loof van groenten of de schil van fruit mee, van overrijpe vruchten maak ik smoothies of confituur en minder verse groenten verwerk ik tot soep</c:v>
                </c:pt>
                <c:pt idx="6">
                  <c:v>Zaken zoals koekjes, yoghurt, brood, enz. maak ik thuis</c:v>
                </c:pt>
              </c:strCache>
            </c:strRef>
          </c:cat>
          <c:val>
            <c:numRef>
              <c:f>'Sonecom courses'!$D$46:$D$52</c:f>
              <c:numCache>
                <c:formatCode>General</c:formatCode>
                <c:ptCount val="7"/>
                <c:pt idx="0">
                  <c:v>43</c:v>
                </c:pt>
                <c:pt idx="1">
                  <c:v>33</c:v>
                </c:pt>
                <c:pt idx="2">
                  <c:v>32</c:v>
                </c:pt>
                <c:pt idx="3">
                  <c:v>24</c:v>
                </c:pt>
                <c:pt idx="4">
                  <c:v>16</c:v>
                </c:pt>
                <c:pt idx="5">
                  <c:v>9</c:v>
                </c:pt>
                <c:pt idx="6">
                  <c:v>7</c:v>
                </c:pt>
              </c:numCache>
            </c:numRef>
          </c:val>
        </c:ser>
        <c:ser>
          <c:idx val="1"/>
          <c:order val="1"/>
          <c:tx>
            <c:strRef>
              <c:f>'Sonecom courses'!$E$45</c:f>
              <c:strCache>
                <c:ptCount val="1"/>
                <c:pt idx="0">
                  <c:v>Dit is iets wat ik soms doe, het loont wel de moeite; </c:v>
                </c:pt>
              </c:strCache>
            </c:strRef>
          </c:tx>
          <c:spPr>
            <a:solidFill>
              <a:schemeClr val="accent2"/>
            </a:solidFill>
            <a:ln>
              <a:noFill/>
            </a:ln>
            <a:effectLst/>
          </c:spPr>
          <c:invertIfNegative val="0"/>
          <c:cat>
            <c:strRef>
              <c:f>'Sonecom courses'!$C$46:$C$52</c:f>
              <c:strCache>
                <c:ptCount val="7"/>
                <c:pt idx="0">
                  <c:v>Ik kook in functie van wat er thuis nog voorhanden is en welke restjes moeten worden opgegeten</c:v>
                </c:pt>
                <c:pt idx="1">
                  <c:v>Zaken zoals vinaigrette, soep, sauzen, hummus, pannenkoeken, enz. maak ik thuis</c:v>
                </c:pt>
                <c:pt idx="2">
                  <c:v>Ik vermijd wegwerpcapsules voor koffie en gebruik een koffiezetapparaat met permanente filter, een Italiaanse koffiepot of een French press</c:v>
                </c:pt>
                <c:pt idx="3">
                  <c:v>Ik vervang wegwerpvoorwerpen zoals papieren keukenrol, zakdoeken of servetten door stoffen exemplaren</c:v>
                </c:pt>
                <c:pt idx="4">
                  <c:v>Ik gebruik bijenwasdoeken (bee’s wraps) als herbruikbare verpakking</c:v>
                </c:pt>
                <c:pt idx="5">
                  <c:v>Ik kook het loof van groenten of de schil van fruit mee, van overrijpe vruchten maak ik smoothies of confituur en minder verse groenten verwerk ik tot soep</c:v>
                </c:pt>
                <c:pt idx="6">
                  <c:v>Zaken zoals koekjes, yoghurt, brood, enz. maak ik thuis</c:v>
                </c:pt>
              </c:strCache>
            </c:strRef>
          </c:cat>
          <c:val>
            <c:numRef>
              <c:f>'Sonecom courses'!$E$46:$E$52</c:f>
              <c:numCache>
                <c:formatCode>General</c:formatCode>
                <c:ptCount val="7"/>
                <c:pt idx="0">
                  <c:v>13</c:v>
                </c:pt>
                <c:pt idx="1">
                  <c:v>21</c:v>
                </c:pt>
                <c:pt idx="2">
                  <c:v>4</c:v>
                </c:pt>
                <c:pt idx="3">
                  <c:v>23</c:v>
                </c:pt>
                <c:pt idx="4">
                  <c:v>11</c:v>
                </c:pt>
                <c:pt idx="5">
                  <c:v>28</c:v>
                </c:pt>
                <c:pt idx="6">
                  <c:v>30</c:v>
                </c:pt>
              </c:numCache>
            </c:numRef>
          </c:val>
        </c:ser>
        <c:ser>
          <c:idx val="2"/>
          <c:order val="2"/>
          <c:tx>
            <c:strRef>
              <c:f>'Sonecom courses'!$F$45</c:f>
              <c:strCache>
                <c:ptCount val="1"/>
                <c:pt idx="0">
                  <c:v>Dit is iets wat ik soms doe, maar ik ben niet zeker of het wel de moeite loont; </c:v>
                </c:pt>
              </c:strCache>
            </c:strRef>
          </c:tx>
          <c:spPr>
            <a:solidFill>
              <a:schemeClr val="accent3"/>
            </a:solidFill>
            <a:ln>
              <a:noFill/>
            </a:ln>
            <a:effectLst/>
          </c:spPr>
          <c:invertIfNegative val="0"/>
          <c:cat>
            <c:strRef>
              <c:f>'Sonecom courses'!$C$46:$C$52</c:f>
              <c:strCache>
                <c:ptCount val="7"/>
                <c:pt idx="0">
                  <c:v>Ik kook in functie van wat er thuis nog voorhanden is en welke restjes moeten worden opgegeten</c:v>
                </c:pt>
                <c:pt idx="1">
                  <c:v>Zaken zoals vinaigrette, soep, sauzen, hummus, pannenkoeken, enz. maak ik thuis</c:v>
                </c:pt>
                <c:pt idx="2">
                  <c:v>Ik vermijd wegwerpcapsules voor koffie en gebruik een koffiezetapparaat met permanente filter, een Italiaanse koffiepot of een French press</c:v>
                </c:pt>
                <c:pt idx="3">
                  <c:v>Ik vervang wegwerpvoorwerpen zoals papieren keukenrol, zakdoeken of servetten door stoffen exemplaren</c:v>
                </c:pt>
                <c:pt idx="4">
                  <c:v>Ik gebruik bijenwasdoeken (bee’s wraps) als herbruikbare verpakking</c:v>
                </c:pt>
                <c:pt idx="5">
                  <c:v>Ik kook het loof van groenten of de schil van fruit mee, van overrijpe vruchten maak ik smoothies of confituur en minder verse groenten verwerk ik tot soep</c:v>
                </c:pt>
                <c:pt idx="6">
                  <c:v>Zaken zoals koekjes, yoghurt, brood, enz. maak ik thuis</c:v>
                </c:pt>
              </c:strCache>
            </c:strRef>
          </c:cat>
          <c:val>
            <c:numRef>
              <c:f>'Sonecom courses'!$F$46:$F$52</c:f>
              <c:numCache>
                <c:formatCode>General</c:formatCode>
                <c:ptCount val="7"/>
                <c:pt idx="0">
                  <c:v>0</c:v>
                </c:pt>
                <c:pt idx="1">
                  <c:v>1</c:v>
                </c:pt>
                <c:pt idx="2">
                  <c:v>1</c:v>
                </c:pt>
                <c:pt idx="3">
                  <c:v>2</c:v>
                </c:pt>
                <c:pt idx="4">
                  <c:v>1</c:v>
                </c:pt>
                <c:pt idx="5">
                  <c:v>2</c:v>
                </c:pt>
                <c:pt idx="6">
                  <c:v>5</c:v>
                </c:pt>
              </c:numCache>
            </c:numRef>
          </c:val>
        </c:ser>
        <c:ser>
          <c:idx val="3"/>
          <c:order val="3"/>
          <c:tx>
            <c:strRef>
              <c:f>'Sonecom courses'!$G$45</c:f>
              <c:strCache>
                <c:ptCount val="1"/>
                <c:pt idx="0">
                  <c:v>Dit is iets wat ik nooit doe, maar het loont wel de moeite; </c:v>
                </c:pt>
              </c:strCache>
            </c:strRef>
          </c:tx>
          <c:spPr>
            <a:solidFill>
              <a:schemeClr val="accent4"/>
            </a:solidFill>
            <a:ln>
              <a:noFill/>
            </a:ln>
            <a:effectLst/>
          </c:spPr>
          <c:invertIfNegative val="0"/>
          <c:cat>
            <c:strRef>
              <c:f>'Sonecom courses'!$C$46:$C$52</c:f>
              <c:strCache>
                <c:ptCount val="7"/>
                <c:pt idx="0">
                  <c:v>Ik kook in functie van wat er thuis nog voorhanden is en welke restjes moeten worden opgegeten</c:v>
                </c:pt>
                <c:pt idx="1">
                  <c:v>Zaken zoals vinaigrette, soep, sauzen, hummus, pannenkoeken, enz. maak ik thuis</c:v>
                </c:pt>
                <c:pt idx="2">
                  <c:v>Ik vermijd wegwerpcapsules voor koffie en gebruik een koffiezetapparaat met permanente filter, een Italiaanse koffiepot of een French press</c:v>
                </c:pt>
                <c:pt idx="3">
                  <c:v>Ik vervang wegwerpvoorwerpen zoals papieren keukenrol, zakdoeken of servetten door stoffen exemplaren</c:v>
                </c:pt>
                <c:pt idx="4">
                  <c:v>Ik gebruik bijenwasdoeken (bee’s wraps) als herbruikbare verpakking</c:v>
                </c:pt>
                <c:pt idx="5">
                  <c:v>Ik kook het loof van groenten of de schil van fruit mee, van overrijpe vruchten maak ik smoothies of confituur en minder verse groenten verwerk ik tot soep</c:v>
                </c:pt>
                <c:pt idx="6">
                  <c:v>Zaken zoals koekjes, yoghurt, brood, enz. maak ik thuis</c:v>
                </c:pt>
              </c:strCache>
            </c:strRef>
          </c:cat>
          <c:val>
            <c:numRef>
              <c:f>'Sonecom courses'!$G$46:$G$52</c:f>
              <c:numCache>
                <c:formatCode>General</c:formatCode>
                <c:ptCount val="7"/>
                <c:pt idx="0">
                  <c:v>1</c:v>
                </c:pt>
                <c:pt idx="1">
                  <c:v>2</c:v>
                </c:pt>
                <c:pt idx="2">
                  <c:v>7</c:v>
                </c:pt>
                <c:pt idx="3">
                  <c:v>8</c:v>
                </c:pt>
                <c:pt idx="4">
                  <c:v>16</c:v>
                </c:pt>
                <c:pt idx="5">
                  <c:v>14</c:v>
                </c:pt>
                <c:pt idx="6">
                  <c:v>12</c:v>
                </c:pt>
              </c:numCache>
            </c:numRef>
          </c:val>
        </c:ser>
        <c:ser>
          <c:idx val="4"/>
          <c:order val="4"/>
          <c:tx>
            <c:strRef>
              <c:f>'Sonecom courses'!$H$45</c:f>
              <c:strCache>
                <c:ptCount val="1"/>
                <c:pt idx="0">
                  <c:v>Dit is iets wat ik nooit doe, het loont de moeite niet; </c:v>
                </c:pt>
              </c:strCache>
            </c:strRef>
          </c:tx>
          <c:spPr>
            <a:solidFill>
              <a:schemeClr val="accent5"/>
            </a:solidFill>
            <a:ln>
              <a:noFill/>
            </a:ln>
            <a:effectLst/>
          </c:spPr>
          <c:invertIfNegative val="0"/>
          <c:cat>
            <c:strRef>
              <c:f>'Sonecom courses'!$C$46:$C$52</c:f>
              <c:strCache>
                <c:ptCount val="7"/>
                <c:pt idx="0">
                  <c:v>Ik kook in functie van wat er thuis nog voorhanden is en welke restjes moeten worden opgegeten</c:v>
                </c:pt>
                <c:pt idx="1">
                  <c:v>Zaken zoals vinaigrette, soep, sauzen, hummus, pannenkoeken, enz. maak ik thuis</c:v>
                </c:pt>
                <c:pt idx="2">
                  <c:v>Ik vermijd wegwerpcapsules voor koffie en gebruik een koffiezetapparaat met permanente filter, een Italiaanse koffiepot of een French press</c:v>
                </c:pt>
                <c:pt idx="3">
                  <c:v>Ik vervang wegwerpvoorwerpen zoals papieren keukenrol, zakdoeken of servetten door stoffen exemplaren</c:v>
                </c:pt>
                <c:pt idx="4">
                  <c:v>Ik gebruik bijenwasdoeken (bee’s wraps) als herbruikbare verpakking</c:v>
                </c:pt>
                <c:pt idx="5">
                  <c:v>Ik kook het loof van groenten of de schil van fruit mee, van overrijpe vruchten maak ik smoothies of confituur en minder verse groenten verwerk ik tot soep</c:v>
                </c:pt>
                <c:pt idx="6">
                  <c:v>Zaken zoals koekjes, yoghurt, brood, enz. maak ik thuis</c:v>
                </c:pt>
              </c:strCache>
            </c:strRef>
          </c:cat>
          <c:val>
            <c:numRef>
              <c:f>'Sonecom courses'!$H$46:$H$52</c:f>
              <c:numCache>
                <c:formatCode>General</c:formatCode>
                <c:ptCount val="7"/>
                <c:pt idx="0">
                  <c:v>0</c:v>
                </c:pt>
                <c:pt idx="1">
                  <c:v>0</c:v>
                </c:pt>
                <c:pt idx="2">
                  <c:v>0</c:v>
                </c:pt>
                <c:pt idx="3">
                  <c:v>0</c:v>
                </c:pt>
                <c:pt idx="4">
                  <c:v>8</c:v>
                </c:pt>
                <c:pt idx="5">
                  <c:v>2</c:v>
                </c:pt>
                <c:pt idx="6">
                  <c:v>1</c:v>
                </c:pt>
              </c:numCache>
            </c:numRef>
          </c:val>
        </c:ser>
        <c:ser>
          <c:idx val="5"/>
          <c:order val="5"/>
          <c:tx>
            <c:strRef>
              <c:f>'Sonecom courses'!$I$45</c:f>
              <c:strCache>
                <c:ptCount val="1"/>
                <c:pt idx="0">
                  <c:v>Niet van toepassing</c:v>
                </c:pt>
              </c:strCache>
            </c:strRef>
          </c:tx>
          <c:spPr>
            <a:solidFill>
              <a:schemeClr val="accent6"/>
            </a:solidFill>
            <a:ln>
              <a:noFill/>
            </a:ln>
            <a:effectLst/>
          </c:spPr>
          <c:invertIfNegative val="0"/>
          <c:cat>
            <c:strRef>
              <c:f>'Sonecom courses'!$C$46:$C$52</c:f>
              <c:strCache>
                <c:ptCount val="7"/>
                <c:pt idx="0">
                  <c:v>Ik kook in functie van wat er thuis nog voorhanden is en welke restjes moeten worden opgegeten</c:v>
                </c:pt>
                <c:pt idx="1">
                  <c:v>Zaken zoals vinaigrette, soep, sauzen, hummus, pannenkoeken, enz. maak ik thuis</c:v>
                </c:pt>
                <c:pt idx="2">
                  <c:v>Ik vermijd wegwerpcapsules voor koffie en gebruik een koffiezetapparaat met permanente filter, een Italiaanse koffiepot of een French press</c:v>
                </c:pt>
                <c:pt idx="3">
                  <c:v>Ik vervang wegwerpvoorwerpen zoals papieren keukenrol, zakdoeken of servetten door stoffen exemplaren</c:v>
                </c:pt>
                <c:pt idx="4">
                  <c:v>Ik gebruik bijenwasdoeken (bee’s wraps) als herbruikbare verpakking</c:v>
                </c:pt>
                <c:pt idx="5">
                  <c:v>Ik kook het loof van groenten of de schil van fruit mee, van overrijpe vruchten maak ik smoothies of confituur en minder verse groenten verwerk ik tot soep</c:v>
                </c:pt>
                <c:pt idx="6">
                  <c:v>Zaken zoals koekjes, yoghurt, brood, enz. maak ik thuis</c:v>
                </c:pt>
              </c:strCache>
            </c:strRef>
          </c:cat>
          <c:val>
            <c:numRef>
              <c:f>'Sonecom courses'!$I$46:$I$52</c:f>
              <c:numCache>
                <c:formatCode>General</c:formatCode>
                <c:ptCount val="7"/>
                <c:pt idx="0">
                  <c:v>0</c:v>
                </c:pt>
                <c:pt idx="1">
                  <c:v>0</c:v>
                </c:pt>
                <c:pt idx="2">
                  <c:v>13</c:v>
                </c:pt>
                <c:pt idx="3">
                  <c:v>0</c:v>
                </c:pt>
                <c:pt idx="4">
                  <c:v>5</c:v>
                </c:pt>
                <c:pt idx="5">
                  <c:v>2</c:v>
                </c:pt>
                <c:pt idx="6">
                  <c:v>2</c:v>
                </c:pt>
              </c:numCache>
            </c:numRef>
          </c:val>
        </c:ser>
        <c:dLbls>
          <c:showLegendKey val="0"/>
          <c:showVal val="0"/>
          <c:showCatName val="0"/>
          <c:showSerName val="0"/>
          <c:showPercent val="0"/>
          <c:showBubbleSize val="0"/>
        </c:dLbls>
        <c:gapWidth val="150"/>
        <c:overlap val="100"/>
        <c:axId val="501270864"/>
        <c:axId val="501274392"/>
      </c:barChart>
      <c:catAx>
        <c:axId val="501270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1274392"/>
        <c:crosses val="autoZero"/>
        <c:auto val="1"/>
        <c:lblAlgn val="ctr"/>
        <c:lblOffset val="100"/>
        <c:noMultiLvlLbl val="0"/>
      </c:catAx>
      <c:valAx>
        <c:axId val="50127439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12708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dirty="0" err="1" smtClean="0"/>
              <a:t>Brusselaar</a:t>
            </a:r>
            <a:r>
              <a:rPr lang="fr-BE" dirty="0" smtClean="0"/>
              <a:t> </a:t>
            </a:r>
            <a:r>
              <a:rPr lang="fr-BE" dirty="0"/>
              <a:t>2019</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44292719988948748"/>
          <c:y val="0.13180132907416092"/>
          <c:w val="0.51068822551033344"/>
          <c:h val="0.59682442851672501"/>
        </c:manualLayout>
      </c:layout>
      <c:barChart>
        <c:barDir val="bar"/>
        <c:grouping val="percentStacked"/>
        <c:varyColors val="0"/>
        <c:ser>
          <c:idx val="0"/>
          <c:order val="0"/>
          <c:tx>
            <c:strRef>
              <c:f>'Sonecom repas ext'!$B$1</c:f>
              <c:strCache>
                <c:ptCount val="1"/>
                <c:pt idx="0">
                  <c:v>Toujours ; ça en vaut vraiment la peine</c:v>
                </c:pt>
              </c:strCache>
            </c:strRef>
          </c:tx>
          <c:spPr>
            <a:solidFill>
              <a:schemeClr val="accent1"/>
            </a:solidFill>
            <a:ln>
              <a:noFill/>
            </a:ln>
            <a:effectLst/>
          </c:spPr>
          <c:invertIfNegative val="0"/>
          <c:cat>
            <c:strRef>
              <c:f>'Sonecom repas ext'!$A$2:$A$3</c:f>
              <c:strCache>
                <c:ptCount val="2"/>
                <c:pt idx="0">
                  <c:v>Pour mon repas de midi (lunch), j'utilise des contenants réutilisables (boîtes à tartine, sacs en tissus, boîtes à biscuits)</c:v>
                </c:pt>
                <c:pt idx="1">
                  <c:v>J’utilise une gourde (bouteilles isothermes, mugs,...) pour mes boissons</c:v>
                </c:pt>
              </c:strCache>
            </c:strRef>
          </c:cat>
          <c:val>
            <c:numRef>
              <c:f>'Sonecom repas ext'!$B$2:$B$3</c:f>
              <c:numCache>
                <c:formatCode>General</c:formatCode>
                <c:ptCount val="2"/>
                <c:pt idx="0">
                  <c:v>210</c:v>
                </c:pt>
                <c:pt idx="1">
                  <c:v>186</c:v>
                </c:pt>
              </c:numCache>
            </c:numRef>
          </c:val>
          <c:extLst xmlns:c16r2="http://schemas.microsoft.com/office/drawing/2015/06/chart">
            <c:ext xmlns:c16="http://schemas.microsoft.com/office/drawing/2014/chart" uri="{C3380CC4-5D6E-409C-BE32-E72D297353CC}">
              <c16:uniqueId val="{00000000-B087-430F-867C-814C2D3091E2}"/>
            </c:ext>
          </c:extLst>
        </c:ser>
        <c:ser>
          <c:idx val="1"/>
          <c:order val="1"/>
          <c:tx>
            <c:strRef>
              <c:f>'Sonecom repas ext'!$C$1</c:f>
              <c:strCache>
                <c:ptCount val="1"/>
                <c:pt idx="0">
                  <c:v>Parfois ; ça en vaut la peine</c:v>
                </c:pt>
              </c:strCache>
            </c:strRef>
          </c:tx>
          <c:spPr>
            <a:solidFill>
              <a:schemeClr val="accent2"/>
            </a:solidFill>
            <a:ln>
              <a:noFill/>
            </a:ln>
            <a:effectLst/>
          </c:spPr>
          <c:invertIfNegative val="0"/>
          <c:cat>
            <c:strRef>
              <c:f>'Sonecom repas ext'!$A$2:$A$3</c:f>
              <c:strCache>
                <c:ptCount val="2"/>
                <c:pt idx="0">
                  <c:v>Pour mon repas de midi (lunch), j'utilise des contenants réutilisables (boîtes à tartine, sacs en tissus, boîtes à biscuits)</c:v>
                </c:pt>
                <c:pt idx="1">
                  <c:v>J’utilise une gourde (bouteilles isothermes, mugs,...) pour mes boissons</c:v>
                </c:pt>
              </c:strCache>
            </c:strRef>
          </c:cat>
          <c:val>
            <c:numRef>
              <c:f>'Sonecom repas ext'!$C$2:$C$3</c:f>
              <c:numCache>
                <c:formatCode>General</c:formatCode>
                <c:ptCount val="2"/>
                <c:pt idx="0">
                  <c:v>152</c:v>
                </c:pt>
                <c:pt idx="1">
                  <c:v>132</c:v>
                </c:pt>
              </c:numCache>
            </c:numRef>
          </c:val>
          <c:extLst xmlns:c16r2="http://schemas.microsoft.com/office/drawing/2015/06/chart">
            <c:ext xmlns:c16="http://schemas.microsoft.com/office/drawing/2014/chart" uri="{C3380CC4-5D6E-409C-BE32-E72D297353CC}">
              <c16:uniqueId val="{00000001-B087-430F-867C-814C2D3091E2}"/>
            </c:ext>
          </c:extLst>
        </c:ser>
        <c:ser>
          <c:idx val="2"/>
          <c:order val="2"/>
          <c:tx>
            <c:strRef>
              <c:f>'Sonecom repas ext'!$D$1</c:f>
              <c:strCache>
                <c:ptCount val="1"/>
                <c:pt idx="0">
                  <c:v>Parfois ; mais je ne suis pas sûr-e que ça en vaut la peine</c:v>
                </c:pt>
              </c:strCache>
            </c:strRef>
          </c:tx>
          <c:spPr>
            <a:solidFill>
              <a:schemeClr val="accent3"/>
            </a:solidFill>
            <a:ln>
              <a:noFill/>
            </a:ln>
            <a:effectLst/>
          </c:spPr>
          <c:invertIfNegative val="0"/>
          <c:cat>
            <c:strRef>
              <c:f>'Sonecom repas ext'!$A$2:$A$3</c:f>
              <c:strCache>
                <c:ptCount val="2"/>
                <c:pt idx="0">
                  <c:v>Pour mon repas de midi (lunch), j'utilise des contenants réutilisables (boîtes à tartine, sacs en tissus, boîtes à biscuits)</c:v>
                </c:pt>
                <c:pt idx="1">
                  <c:v>J’utilise une gourde (bouteilles isothermes, mugs,...) pour mes boissons</c:v>
                </c:pt>
              </c:strCache>
            </c:strRef>
          </c:cat>
          <c:val>
            <c:numRef>
              <c:f>'Sonecom repas ext'!$D$2:$D$3</c:f>
              <c:numCache>
                <c:formatCode>General</c:formatCode>
                <c:ptCount val="2"/>
                <c:pt idx="0">
                  <c:v>16</c:v>
                </c:pt>
                <c:pt idx="1">
                  <c:v>18</c:v>
                </c:pt>
              </c:numCache>
            </c:numRef>
          </c:val>
          <c:extLst xmlns:c16r2="http://schemas.microsoft.com/office/drawing/2015/06/chart">
            <c:ext xmlns:c16="http://schemas.microsoft.com/office/drawing/2014/chart" uri="{C3380CC4-5D6E-409C-BE32-E72D297353CC}">
              <c16:uniqueId val="{00000002-B087-430F-867C-814C2D3091E2}"/>
            </c:ext>
          </c:extLst>
        </c:ser>
        <c:ser>
          <c:idx val="3"/>
          <c:order val="3"/>
          <c:tx>
            <c:strRef>
              <c:f>'Sonecom repas ext'!$E$1</c:f>
              <c:strCache>
                <c:ptCount val="1"/>
                <c:pt idx="0">
                  <c:v>Jamais; mais ça en vaut la peine</c:v>
                </c:pt>
              </c:strCache>
            </c:strRef>
          </c:tx>
          <c:spPr>
            <a:solidFill>
              <a:schemeClr val="accent4"/>
            </a:solidFill>
            <a:ln>
              <a:noFill/>
            </a:ln>
            <a:effectLst/>
          </c:spPr>
          <c:invertIfNegative val="0"/>
          <c:cat>
            <c:strRef>
              <c:f>'Sonecom repas ext'!$A$2:$A$3</c:f>
              <c:strCache>
                <c:ptCount val="2"/>
                <c:pt idx="0">
                  <c:v>Pour mon repas de midi (lunch), j'utilise des contenants réutilisables (boîtes à tartine, sacs en tissus, boîtes à biscuits)</c:v>
                </c:pt>
                <c:pt idx="1">
                  <c:v>J’utilise une gourde (bouteilles isothermes, mugs,...) pour mes boissons</c:v>
                </c:pt>
              </c:strCache>
            </c:strRef>
          </c:cat>
          <c:val>
            <c:numRef>
              <c:f>'Sonecom repas ext'!$E$2:$E$3</c:f>
              <c:numCache>
                <c:formatCode>General</c:formatCode>
                <c:ptCount val="2"/>
                <c:pt idx="0">
                  <c:v>130</c:v>
                </c:pt>
                <c:pt idx="1">
                  <c:v>171</c:v>
                </c:pt>
              </c:numCache>
            </c:numRef>
          </c:val>
          <c:extLst xmlns:c16r2="http://schemas.microsoft.com/office/drawing/2015/06/chart">
            <c:ext xmlns:c16="http://schemas.microsoft.com/office/drawing/2014/chart" uri="{C3380CC4-5D6E-409C-BE32-E72D297353CC}">
              <c16:uniqueId val="{00000003-B087-430F-867C-814C2D3091E2}"/>
            </c:ext>
          </c:extLst>
        </c:ser>
        <c:ser>
          <c:idx val="4"/>
          <c:order val="4"/>
          <c:tx>
            <c:strRef>
              <c:f>'Sonecom repas ext'!$F$1</c:f>
              <c:strCache>
                <c:ptCount val="1"/>
                <c:pt idx="0">
                  <c:v>Jamais; ça n’en vaut pas la peine</c:v>
                </c:pt>
              </c:strCache>
            </c:strRef>
          </c:tx>
          <c:spPr>
            <a:solidFill>
              <a:schemeClr val="accent5"/>
            </a:solidFill>
            <a:ln>
              <a:noFill/>
            </a:ln>
            <a:effectLst/>
          </c:spPr>
          <c:invertIfNegative val="0"/>
          <c:cat>
            <c:strRef>
              <c:f>'Sonecom repas ext'!$A$2:$A$3</c:f>
              <c:strCache>
                <c:ptCount val="2"/>
                <c:pt idx="0">
                  <c:v>Pour mon repas de midi (lunch), j'utilise des contenants réutilisables (boîtes à tartine, sacs en tissus, boîtes à biscuits)</c:v>
                </c:pt>
                <c:pt idx="1">
                  <c:v>J’utilise une gourde (bouteilles isothermes, mugs,...) pour mes boissons</c:v>
                </c:pt>
              </c:strCache>
            </c:strRef>
          </c:cat>
          <c:val>
            <c:numRef>
              <c:f>'Sonecom repas ext'!$F$2:$F$3</c:f>
              <c:numCache>
                <c:formatCode>General</c:formatCode>
                <c:ptCount val="2"/>
                <c:pt idx="0">
                  <c:v>48</c:v>
                </c:pt>
                <c:pt idx="1">
                  <c:v>79</c:v>
                </c:pt>
              </c:numCache>
            </c:numRef>
          </c:val>
          <c:extLst xmlns:c16r2="http://schemas.microsoft.com/office/drawing/2015/06/chart">
            <c:ext xmlns:c16="http://schemas.microsoft.com/office/drawing/2014/chart" uri="{C3380CC4-5D6E-409C-BE32-E72D297353CC}">
              <c16:uniqueId val="{00000004-B087-430F-867C-814C2D3091E2}"/>
            </c:ext>
          </c:extLst>
        </c:ser>
        <c:ser>
          <c:idx val="5"/>
          <c:order val="5"/>
          <c:tx>
            <c:strRef>
              <c:f>'Sonecom repas ext'!$G$1</c:f>
              <c:strCache>
                <c:ptCount val="1"/>
                <c:pt idx="0">
                  <c:v>Pas concerné</c:v>
                </c:pt>
              </c:strCache>
            </c:strRef>
          </c:tx>
          <c:spPr>
            <a:solidFill>
              <a:schemeClr val="accent6"/>
            </a:solidFill>
            <a:ln>
              <a:noFill/>
            </a:ln>
            <a:effectLst/>
          </c:spPr>
          <c:invertIfNegative val="0"/>
          <c:cat>
            <c:strRef>
              <c:f>'Sonecom repas ext'!$A$2:$A$3</c:f>
              <c:strCache>
                <c:ptCount val="2"/>
                <c:pt idx="0">
                  <c:v>Pour mon repas de midi (lunch), j'utilise des contenants réutilisables (boîtes à tartine, sacs en tissus, boîtes à biscuits)</c:v>
                </c:pt>
                <c:pt idx="1">
                  <c:v>J’utilise une gourde (bouteilles isothermes, mugs,...) pour mes boissons</c:v>
                </c:pt>
              </c:strCache>
            </c:strRef>
          </c:cat>
          <c:val>
            <c:numRef>
              <c:f>'Sonecom repas ext'!$G$2:$G$3</c:f>
              <c:numCache>
                <c:formatCode>General</c:formatCode>
                <c:ptCount val="2"/>
                <c:pt idx="0">
                  <c:v>75</c:v>
                </c:pt>
                <c:pt idx="1">
                  <c:v>38</c:v>
                </c:pt>
              </c:numCache>
            </c:numRef>
          </c:val>
          <c:extLst xmlns:c16r2="http://schemas.microsoft.com/office/drawing/2015/06/chart">
            <c:ext xmlns:c16="http://schemas.microsoft.com/office/drawing/2014/chart" uri="{C3380CC4-5D6E-409C-BE32-E72D297353CC}">
              <c16:uniqueId val="{00000005-B087-430F-867C-814C2D3091E2}"/>
            </c:ext>
          </c:extLst>
        </c:ser>
        <c:dLbls>
          <c:showLegendKey val="0"/>
          <c:showVal val="0"/>
          <c:showCatName val="0"/>
          <c:showSerName val="0"/>
          <c:showPercent val="0"/>
          <c:showBubbleSize val="0"/>
        </c:dLbls>
        <c:gapWidth val="150"/>
        <c:overlap val="100"/>
        <c:axId val="452854672"/>
        <c:axId val="452854280"/>
        <c:extLst xmlns:c16r2="http://schemas.microsoft.com/office/drawing/2015/06/chart">
          <c:ext xmlns:c15="http://schemas.microsoft.com/office/drawing/2012/chart" uri="{02D57815-91ED-43cb-92C2-25804820EDAC}">
            <c15:filteredBarSeries>
              <c15:ser>
                <c:idx val="6"/>
                <c:order val="6"/>
                <c:tx>
                  <c:strRef>
                    <c:extLst xmlns:c16r2="http://schemas.microsoft.com/office/drawing/2015/06/chart">
                      <c:ext uri="{02D57815-91ED-43cb-92C2-25804820EDAC}">
                        <c15:formulaRef>
                          <c15:sqref>'Sonecom repas ext'!$H$1</c15:sqref>
                        </c15:formulaRef>
                      </c:ext>
                    </c:extLst>
                    <c:strCache>
                      <c:ptCount val="1"/>
                      <c:pt idx="0">
                        <c:v>Somme</c:v>
                      </c:pt>
                    </c:strCache>
                  </c:strRef>
                </c:tx>
                <c:spPr>
                  <a:solidFill>
                    <a:schemeClr val="accent1">
                      <a:lumMod val="60000"/>
                    </a:schemeClr>
                  </a:solidFill>
                  <a:ln>
                    <a:noFill/>
                  </a:ln>
                  <a:effectLst/>
                </c:spPr>
                <c:invertIfNegative val="0"/>
                <c:cat>
                  <c:strRef>
                    <c:extLst xmlns:c16r2="http://schemas.microsoft.com/office/drawing/2015/06/chart">
                      <c:ext uri="{02D57815-91ED-43cb-92C2-25804820EDAC}">
                        <c15:formulaRef>
                          <c15:sqref>'Sonecom repas ext'!$A$2:$A$3</c15:sqref>
                        </c15:formulaRef>
                      </c:ext>
                    </c:extLst>
                    <c:strCache>
                      <c:ptCount val="2"/>
                      <c:pt idx="0">
                        <c:v>Pour mon repas de midi (lunch), j'utilise des contenants réutilisables (boîtes à tartine, sacs en tissus, boîtes à biscuits)</c:v>
                      </c:pt>
                      <c:pt idx="1">
                        <c:v>J’utilise une gourde (bouteilles isothermes, mugs,...) pour mes boissons</c:v>
                      </c:pt>
                    </c:strCache>
                  </c:strRef>
                </c:cat>
                <c:val>
                  <c:numRef>
                    <c:extLst xmlns:c16r2="http://schemas.microsoft.com/office/drawing/2015/06/chart">
                      <c:ext uri="{02D57815-91ED-43cb-92C2-25804820EDAC}">
                        <c15:formulaRef>
                          <c15:sqref>'Sonecom repas ext'!$H$2:$H$3</c15:sqref>
                        </c15:formulaRef>
                      </c:ext>
                    </c:extLst>
                    <c:numCache>
                      <c:formatCode>General</c:formatCode>
                      <c:ptCount val="2"/>
                      <c:pt idx="0">
                        <c:v>631</c:v>
                      </c:pt>
                      <c:pt idx="1">
                        <c:v>624</c:v>
                      </c:pt>
                    </c:numCache>
                  </c:numRef>
                </c:val>
                <c:extLst xmlns:c16r2="http://schemas.microsoft.com/office/drawing/2015/06/chart">
                  <c:ext xmlns:c16="http://schemas.microsoft.com/office/drawing/2014/chart" uri="{C3380CC4-5D6E-409C-BE32-E72D297353CC}">
                    <c16:uniqueId val="{00000006-B087-430F-867C-814C2D3091E2}"/>
                  </c:ext>
                </c:extLst>
              </c15:ser>
            </c15:filteredBarSeries>
          </c:ext>
        </c:extLst>
      </c:barChart>
      <c:catAx>
        <c:axId val="452854672"/>
        <c:scaling>
          <c:orientation val="minMax"/>
        </c:scaling>
        <c:delete val="1"/>
        <c:axPos val="l"/>
        <c:numFmt formatCode="General" sourceLinked="1"/>
        <c:majorTickMark val="none"/>
        <c:minorTickMark val="none"/>
        <c:tickLblPos val="nextTo"/>
        <c:crossAx val="452854280"/>
        <c:crosses val="autoZero"/>
        <c:auto val="1"/>
        <c:lblAlgn val="ctr"/>
        <c:lblOffset val="100"/>
        <c:noMultiLvlLbl val="0"/>
      </c:catAx>
      <c:valAx>
        <c:axId val="4528542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285467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dirty="0" smtClean="0"/>
              <a:t>Challenge 2021</a:t>
            </a:r>
            <a:endParaRPr lang="fr-BE"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percentStacked"/>
        <c:varyColors val="0"/>
        <c:ser>
          <c:idx val="0"/>
          <c:order val="0"/>
          <c:tx>
            <c:strRef>
              <c:f>'Sonecom courses'!$D$59</c:f>
              <c:strCache>
                <c:ptCount val="1"/>
                <c:pt idx="0">
                  <c:v>Dit is iets wat ik altijd doe, het loont ook echt de moeite; </c:v>
                </c:pt>
              </c:strCache>
            </c:strRef>
          </c:tx>
          <c:spPr>
            <a:solidFill>
              <a:schemeClr val="accent1"/>
            </a:solidFill>
            <a:ln>
              <a:noFill/>
            </a:ln>
            <a:effectLst/>
          </c:spPr>
          <c:invertIfNegative val="0"/>
          <c:cat>
            <c:strRef>
              <c:f>'Sonecom courses'!$C$60:$C$61</c:f>
              <c:strCache>
                <c:ptCount val="2"/>
                <c:pt idx="0">
                  <c:v>Voor mijn lunch gebruik ik herbruikbare bakjes (boterhamdozen, stoffen zakken, koekjesdozen)</c:v>
                </c:pt>
                <c:pt idx="1">
                  <c:v>Ik gebruik een drinkbus (thermosflessen, mugs) voor mijn drank</c:v>
                </c:pt>
              </c:strCache>
            </c:strRef>
          </c:cat>
          <c:val>
            <c:numRef>
              <c:f>'Sonecom courses'!$D$60:$D$61</c:f>
              <c:numCache>
                <c:formatCode>General</c:formatCode>
                <c:ptCount val="2"/>
                <c:pt idx="0">
                  <c:v>41</c:v>
                </c:pt>
                <c:pt idx="1">
                  <c:v>52</c:v>
                </c:pt>
              </c:numCache>
            </c:numRef>
          </c:val>
        </c:ser>
        <c:ser>
          <c:idx val="1"/>
          <c:order val="1"/>
          <c:tx>
            <c:strRef>
              <c:f>'Sonecom courses'!$E$59</c:f>
              <c:strCache>
                <c:ptCount val="1"/>
                <c:pt idx="0">
                  <c:v>Dit is iets wat ik soms doe, het loont wel de moeite; </c:v>
                </c:pt>
              </c:strCache>
            </c:strRef>
          </c:tx>
          <c:spPr>
            <a:solidFill>
              <a:schemeClr val="accent2"/>
            </a:solidFill>
            <a:ln>
              <a:noFill/>
            </a:ln>
            <a:effectLst/>
          </c:spPr>
          <c:invertIfNegative val="0"/>
          <c:cat>
            <c:strRef>
              <c:f>'Sonecom courses'!$C$60:$C$61</c:f>
              <c:strCache>
                <c:ptCount val="2"/>
                <c:pt idx="0">
                  <c:v>Voor mijn lunch gebruik ik herbruikbare bakjes (boterhamdozen, stoffen zakken, koekjesdozen)</c:v>
                </c:pt>
                <c:pt idx="1">
                  <c:v>Ik gebruik een drinkbus (thermosflessen, mugs) voor mijn drank</c:v>
                </c:pt>
              </c:strCache>
            </c:strRef>
          </c:cat>
          <c:val>
            <c:numRef>
              <c:f>'Sonecom courses'!$E$60:$E$61</c:f>
              <c:numCache>
                <c:formatCode>General</c:formatCode>
                <c:ptCount val="2"/>
                <c:pt idx="0">
                  <c:v>7</c:v>
                </c:pt>
                <c:pt idx="1">
                  <c:v>5</c:v>
                </c:pt>
              </c:numCache>
            </c:numRef>
          </c:val>
        </c:ser>
        <c:ser>
          <c:idx val="2"/>
          <c:order val="2"/>
          <c:tx>
            <c:strRef>
              <c:f>'Sonecom courses'!$F$59</c:f>
              <c:strCache>
                <c:ptCount val="1"/>
                <c:pt idx="0">
                  <c:v>Dit is iets wat ik soms doe, maar ik ben niet zeker of het wel de moeite loont; </c:v>
                </c:pt>
              </c:strCache>
            </c:strRef>
          </c:tx>
          <c:spPr>
            <a:solidFill>
              <a:schemeClr val="accent3"/>
            </a:solidFill>
            <a:ln>
              <a:noFill/>
            </a:ln>
            <a:effectLst/>
          </c:spPr>
          <c:invertIfNegative val="0"/>
          <c:cat>
            <c:strRef>
              <c:f>'Sonecom courses'!$C$60:$C$61</c:f>
              <c:strCache>
                <c:ptCount val="2"/>
                <c:pt idx="0">
                  <c:v>Voor mijn lunch gebruik ik herbruikbare bakjes (boterhamdozen, stoffen zakken, koekjesdozen)</c:v>
                </c:pt>
                <c:pt idx="1">
                  <c:v>Ik gebruik een drinkbus (thermosflessen, mugs) voor mijn drank</c:v>
                </c:pt>
              </c:strCache>
            </c:strRef>
          </c:cat>
          <c:val>
            <c:numRef>
              <c:f>'Sonecom courses'!$F$60:$F$61</c:f>
              <c:numCache>
                <c:formatCode>General</c:formatCode>
                <c:ptCount val="2"/>
                <c:pt idx="0">
                  <c:v>0</c:v>
                </c:pt>
                <c:pt idx="1">
                  <c:v>0</c:v>
                </c:pt>
              </c:numCache>
            </c:numRef>
          </c:val>
        </c:ser>
        <c:ser>
          <c:idx val="3"/>
          <c:order val="3"/>
          <c:tx>
            <c:strRef>
              <c:f>'Sonecom courses'!$G$59</c:f>
              <c:strCache>
                <c:ptCount val="1"/>
                <c:pt idx="0">
                  <c:v>Dit is iets wat ik nooit doe, maar het loont wel de moeite; </c:v>
                </c:pt>
              </c:strCache>
            </c:strRef>
          </c:tx>
          <c:spPr>
            <a:solidFill>
              <a:schemeClr val="accent4"/>
            </a:solidFill>
            <a:ln>
              <a:noFill/>
            </a:ln>
            <a:effectLst/>
          </c:spPr>
          <c:invertIfNegative val="0"/>
          <c:cat>
            <c:strRef>
              <c:f>'Sonecom courses'!$C$60:$C$61</c:f>
              <c:strCache>
                <c:ptCount val="2"/>
                <c:pt idx="0">
                  <c:v>Voor mijn lunch gebruik ik herbruikbare bakjes (boterhamdozen, stoffen zakken, koekjesdozen)</c:v>
                </c:pt>
                <c:pt idx="1">
                  <c:v>Ik gebruik een drinkbus (thermosflessen, mugs) voor mijn drank</c:v>
                </c:pt>
              </c:strCache>
            </c:strRef>
          </c:cat>
          <c:val>
            <c:numRef>
              <c:f>'Sonecom courses'!$G$60:$G$61</c:f>
              <c:numCache>
                <c:formatCode>General</c:formatCode>
                <c:ptCount val="2"/>
                <c:pt idx="0">
                  <c:v>1</c:v>
                </c:pt>
                <c:pt idx="1">
                  <c:v>0</c:v>
                </c:pt>
              </c:numCache>
            </c:numRef>
          </c:val>
        </c:ser>
        <c:ser>
          <c:idx val="4"/>
          <c:order val="4"/>
          <c:tx>
            <c:strRef>
              <c:f>'Sonecom courses'!$H$59</c:f>
              <c:strCache>
                <c:ptCount val="1"/>
                <c:pt idx="0">
                  <c:v>Dit is iets wat ik nooit doe, het loont de moeite niet; </c:v>
                </c:pt>
              </c:strCache>
            </c:strRef>
          </c:tx>
          <c:spPr>
            <a:solidFill>
              <a:schemeClr val="accent5"/>
            </a:solidFill>
            <a:ln>
              <a:noFill/>
            </a:ln>
            <a:effectLst/>
          </c:spPr>
          <c:invertIfNegative val="0"/>
          <c:cat>
            <c:strRef>
              <c:f>'Sonecom courses'!$C$60:$C$61</c:f>
              <c:strCache>
                <c:ptCount val="2"/>
                <c:pt idx="0">
                  <c:v>Voor mijn lunch gebruik ik herbruikbare bakjes (boterhamdozen, stoffen zakken, koekjesdozen)</c:v>
                </c:pt>
                <c:pt idx="1">
                  <c:v>Ik gebruik een drinkbus (thermosflessen, mugs) voor mijn drank</c:v>
                </c:pt>
              </c:strCache>
            </c:strRef>
          </c:cat>
          <c:val>
            <c:numRef>
              <c:f>'Sonecom courses'!$H$60:$H$61</c:f>
              <c:numCache>
                <c:formatCode>General</c:formatCode>
                <c:ptCount val="2"/>
                <c:pt idx="0">
                  <c:v>1</c:v>
                </c:pt>
                <c:pt idx="1">
                  <c:v>0</c:v>
                </c:pt>
              </c:numCache>
            </c:numRef>
          </c:val>
        </c:ser>
        <c:ser>
          <c:idx val="5"/>
          <c:order val="5"/>
          <c:tx>
            <c:strRef>
              <c:f>'Sonecom courses'!$I$59</c:f>
              <c:strCache>
                <c:ptCount val="1"/>
                <c:pt idx="0">
                  <c:v>Niet van toepassing</c:v>
                </c:pt>
              </c:strCache>
            </c:strRef>
          </c:tx>
          <c:spPr>
            <a:solidFill>
              <a:schemeClr val="accent6"/>
            </a:solidFill>
            <a:ln>
              <a:noFill/>
            </a:ln>
            <a:effectLst/>
          </c:spPr>
          <c:invertIfNegative val="0"/>
          <c:cat>
            <c:strRef>
              <c:f>'Sonecom courses'!$C$60:$C$61</c:f>
              <c:strCache>
                <c:ptCount val="2"/>
                <c:pt idx="0">
                  <c:v>Voor mijn lunch gebruik ik herbruikbare bakjes (boterhamdozen, stoffen zakken, koekjesdozen)</c:v>
                </c:pt>
                <c:pt idx="1">
                  <c:v>Ik gebruik een drinkbus (thermosflessen, mugs) voor mijn drank</c:v>
                </c:pt>
              </c:strCache>
            </c:strRef>
          </c:cat>
          <c:val>
            <c:numRef>
              <c:f>'Sonecom courses'!$I$60:$I$61</c:f>
              <c:numCache>
                <c:formatCode>General</c:formatCode>
                <c:ptCount val="2"/>
                <c:pt idx="0">
                  <c:v>7</c:v>
                </c:pt>
                <c:pt idx="1">
                  <c:v>0</c:v>
                </c:pt>
              </c:numCache>
            </c:numRef>
          </c:val>
        </c:ser>
        <c:dLbls>
          <c:showLegendKey val="0"/>
          <c:showVal val="0"/>
          <c:showCatName val="0"/>
          <c:showSerName val="0"/>
          <c:showPercent val="0"/>
          <c:showBubbleSize val="0"/>
        </c:dLbls>
        <c:gapWidth val="150"/>
        <c:overlap val="100"/>
        <c:axId val="505878912"/>
        <c:axId val="505889496"/>
      </c:barChart>
      <c:catAx>
        <c:axId val="5058789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5889496"/>
        <c:crosses val="autoZero"/>
        <c:auto val="1"/>
        <c:lblAlgn val="ctr"/>
        <c:lblOffset val="100"/>
        <c:noMultiLvlLbl val="0"/>
      </c:catAx>
      <c:valAx>
        <c:axId val="5058894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58789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dirty="0" err="1" smtClean="0"/>
              <a:t>Brusselaar</a:t>
            </a:r>
            <a:r>
              <a:rPr lang="fr-BE" dirty="0" smtClean="0"/>
              <a:t> </a:t>
            </a:r>
            <a:r>
              <a:rPr lang="fr-BE" dirty="0"/>
              <a:t>2019</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percentStacked"/>
        <c:varyColors val="0"/>
        <c:ser>
          <c:idx val="0"/>
          <c:order val="0"/>
          <c:tx>
            <c:strRef>
              <c:f>'Sonecom entretien'!$B$1</c:f>
              <c:strCache>
                <c:ptCount val="1"/>
                <c:pt idx="0">
                  <c:v>Toujours ; ça en vaut vraiment la peine</c:v>
                </c:pt>
              </c:strCache>
            </c:strRef>
          </c:tx>
          <c:spPr>
            <a:solidFill>
              <a:schemeClr val="accent1"/>
            </a:solidFill>
            <a:ln>
              <a:noFill/>
            </a:ln>
            <a:effectLst/>
          </c:spPr>
          <c:invertIfNegative val="0"/>
          <c:cat>
            <c:strRef>
              <c:f>'Sonecom entretien'!$A$2:$A$5</c:f>
              <c:strCache>
                <c:ptCount val="4"/>
                <c:pt idx="0">
                  <c:v>Je nettoie avec du matériel réutilisable (torchon, chiffons, etc au lieu de lingettes)</c:v>
                </c:pt>
                <c:pt idx="1">
                  <c:v>Je me limite à 1 ou 2 produits différents pour l’entretien de ma maison</c:v>
                </c:pt>
                <c:pt idx="2">
                  <c:v>J’achète en VRAC les produits liquides (produits d’entretien, etc.)</c:v>
                </c:pt>
                <c:pt idx="3">
                  <c:v>Je fabrique certains produits d’entretien (maison, lessive, ..)</c:v>
                </c:pt>
              </c:strCache>
            </c:strRef>
          </c:cat>
          <c:val>
            <c:numRef>
              <c:f>'Sonecom entretien'!$B$2:$B$5</c:f>
              <c:numCache>
                <c:formatCode>General</c:formatCode>
                <c:ptCount val="4"/>
                <c:pt idx="0">
                  <c:v>342</c:v>
                </c:pt>
                <c:pt idx="1">
                  <c:v>190</c:v>
                </c:pt>
                <c:pt idx="2">
                  <c:v>63</c:v>
                </c:pt>
                <c:pt idx="3">
                  <c:v>37</c:v>
                </c:pt>
              </c:numCache>
            </c:numRef>
          </c:val>
          <c:extLst xmlns:c16r2="http://schemas.microsoft.com/office/drawing/2015/06/chart">
            <c:ext xmlns:c16="http://schemas.microsoft.com/office/drawing/2014/chart" uri="{C3380CC4-5D6E-409C-BE32-E72D297353CC}">
              <c16:uniqueId val="{00000000-B9B6-4562-B984-9E83E6155C6D}"/>
            </c:ext>
          </c:extLst>
        </c:ser>
        <c:ser>
          <c:idx val="1"/>
          <c:order val="1"/>
          <c:tx>
            <c:strRef>
              <c:f>'Sonecom entretien'!$C$1</c:f>
              <c:strCache>
                <c:ptCount val="1"/>
                <c:pt idx="0">
                  <c:v>Parfois ; ça en vaut la peine</c:v>
                </c:pt>
              </c:strCache>
            </c:strRef>
          </c:tx>
          <c:spPr>
            <a:solidFill>
              <a:schemeClr val="accent2"/>
            </a:solidFill>
            <a:ln>
              <a:noFill/>
            </a:ln>
            <a:effectLst/>
          </c:spPr>
          <c:invertIfNegative val="0"/>
          <c:cat>
            <c:strRef>
              <c:f>'Sonecom entretien'!$A$2:$A$5</c:f>
              <c:strCache>
                <c:ptCount val="4"/>
                <c:pt idx="0">
                  <c:v>Je nettoie avec du matériel réutilisable (torchon, chiffons, etc au lieu de lingettes)</c:v>
                </c:pt>
                <c:pt idx="1">
                  <c:v>Je me limite à 1 ou 2 produits différents pour l’entretien de ma maison</c:v>
                </c:pt>
                <c:pt idx="2">
                  <c:v>J’achète en VRAC les produits liquides (produits d’entretien, etc.)</c:v>
                </c:pt>
                <c:pt idx="3">
                  <c:v>Je fabrique certains produits d’entretien (maison, lessive, ..)</c:v>
                </c:pt>
              </c:strCache>
            </c:strRef>
          </c:cat>
          <c:val>
            <c:numRef>
              <c:f>'Sonecom entretien'!$C$2:$C$5</c:f>
              <c:numCache>
                <c:formatCode>General</c:formatCode>
                <c:ptCount val="4"/>
                <c:pt idx="0">
                  <c:v>122</c:v>
                </c:pt>
                <c:pt idx="1">
                  <c:v>102</c:v>
                </c:pt>
                <c:pt idx="2">
                  <c:v>91</c:v>
                </c:pt>
                <c:pt idx="3">
                  <c:v>43</c:v>
                </c:pt>
              </c:numCache>
            </c:numRef>
          </c:val>
          <c:extLst xmlns:c16r2="http://schemas.microsoft.com/office/drawing/2015/06/chart">
            <c:ext xmlns:c16="http://schemas.microsoft.com/office/drawing/2014/chart" uri="{C3380CC4-5D6E-409C-BE32-E72D297353CC}">
              <c16:uniqueId val="{00000001-B9B6-4562-B984-9E83E6155C6D}"/>
            </c:ext>
          </c:extLst>
        </c:ser>
        <c:ser>
          <c:idx val="2"/>
          <c:order val="2"/>
          <c:tx>
            <c:strRef>
              <c:f>'Sonecom entretien'!$D$1</c:f>
              <c:strCache>
                <c:ptCount val="1"/>
                <c:pt idx="0">
                  <c:v>Parfois ; mais je ne suis pas sûr-e que ça en vaut la peine</c:v>
                </c:pt>
              </c:strCache>
            </c:strRef>
          </c:tx>
          <c:spPr>
            <a:solidFill>
              <a:schemeClr val="accent3"/>
            </a:solidFill>
            <a:ln>
              <a:noFill/>
            </a:ln>
            <a:effectLst/>
          </c:spPr>
          <c:invertIfNegative val="0"/>
          <c:cat>
            <c:strRef>
              <c:f>'Sonecom entretien'!$A$2:$A$5</c:f>
              <c:strCache>
                <c:ptCount val="4"/>
                <c:pt idx="0">
                  <c:v>Je nettoie avec du matériel réutilisable (torchon, chiffons, etc au lieu de lingettes)</c:v>
                </c:pt>
                <c:pt idx="1">
                  <c:v>Je me limite à 1 ou 2 produits différents pour l’entretien de ma maison</c:v>
                </c:pt>
                <c:pt idx="2">
                  <c:v>J’achète en VRAC les produits liquides (produits d’entretien, etc.)</c:v>
                </c:pt>
                <c:pt idx="3">
                  <c:v>Je fabrique certains produits d’entretien (maison, lessive, ..)</c:v>
                </c:pt>
              </c:strCache>
            </c:strRef>
          </c:cat>
          <c:val>
            <c:numRef>
              <c:f>'Sonecom entretien'!$D$2:$D$5</c:f>
              <c:numCache>
                <c:formatCode>General</c:formatCode>
                <c:ptCount val="4"/>
                <c:pt idx="0">
                  <c:v>43</c:v>
                </c:pt>
                <c:pt idx="1">
                  <c:v>47</c:v>
                </c:pt>
                <c:pt idx="2">
                  <c:v>31</c:v>
                </c:pt>
                <c:pt idx="3">
                  <c:v>14</c:v>
                </c:pt>
              </c:numCache>
            </c:numRef>
          </c:val>
          <c:extLst xmlns:c16r2="http://schemas.microsoft.com/office/drawing/2015/06/chart">
            <c:ext xmlns:c16="http://schemas.microsoft.com/office/drawing/2014/chart" uri="{C3380CC4-5D6E-409C-BE32-E72D297353CC}">
              <c16:uniqueId val="{00000002-B9B6-4562-B984-9E83E6155C6D}"/>
            </c:ext>
          </c:extLst>
        </c:ser>
        <c:ser>
          <c:idx val="3"/>
          <c:order val="3"/>
          <c:tx>
            <c:strRef>
              <c:f>'Sonecom entretien'!$E$1</c:f>
              <c:strCache>
                <c:ptCount val="1"/>
                <c:pt idx="0">
                  <c:v>Jamais; mais ça en vaut la peine</c:v>
                </c:pt>
              </c:strCache>
            </c:strRef>
          </c:tx>
          <c:spPr>
            <a:solidFill>
              <a:schemeClr val="accent4"/>
            </a:solidFill>
            <a:ln>
              <a:noFill/>
            </a:ln>
            <a:effectLst/>
          </c:spPr>
          <c:invertIfNegative val="0"/>
          <c:cat>
            <c:strRef>
              <c:f>'Sonecom entretien'!$A$2:$A$5</c:f>
              <c:strCache>
                <c:ptCount val="4"/>
                <c:pt idx="0">
                  <c:v>Je nettoie avec du matériel réutilisable (torchon, chiffons, etc au lieu de lingettes)</c:v>
                </c:pt>
                <c:pt idx="1">
                  <c:v>Je me limite à 1 ou 2 produits différents pour l’entretien de ma maison</c:v>
                </c:pt>
                <c:pt idx="2">
                  <c:v>J’achète en VRAC les produits liquides (produits d’entretien, etc.)</c:v>
                </c:pt>
                <c:pt idx="3">
                  <c:v>Je fabrique certains produits d’entretien (maison, lessive, ..)</c:v>
                </c:pt>
              </c:strCache>
            </c:strRef>
          </c:cat>
          <c:val>
            <c:numRef>
              <c:f>'Sonecom entretien'!$E$2:$E$5</c:f>
              <c:numCache>
                <c:formatCode>General</c:formatCode>
                <c:ptCount val="4"/>
                <c:pt idx="0">
                  <c:v>58</c:v>
                </c:pt>
                <c:pt idx="1">
                  <c:v>141</c:v>
                </c:pt>
                <c:pt idx="2">
                  <c:v>206</c:v>
                </c:pt>
                <c:pt idx="3">
                  <c:v>225</c:v>
                </c:pt>
              </c:numCache>
            </c:numRef>
          </c:val>
          <c:extLst xmlns:c16r2="http://schemas.microsoft.com/office/drawing/2015/06/chart">
            <c:ext xmlns:c16="http://schemas.microsoft.com/office/drawing/2014/chart" uri="{C3380CC4-5D6E-409C-BE32-E72D297353CC}">
              <c16:uniqueId val="{00000003-B9B6-4562-B984-9E83E6155C6D}"/>
            </c:ext>
          </c:extLst>
        </c:ser>
        <c:ser>
          <c:idx val="4"/>
          <c:order val="4"/>
          <c:tx>
            <c:strRef>
              <c:f>'Sonecom entretien'!$F$1</c:f>
              <c:strCache>
                <c:ptCount val="1"/>
                <c:pt idx="0">
                  <c:v>Jamais; ça n’en vaut pas la peine</c:v>
                </c:pt>
              </c:strCache>
            </c:strRef>
          </c:tx>
          <c:spPr>
            <a:solidFill>
              <a:schemeClr val="accent5"/>
            </a:solidFill>
            <a:ln>
              <a:noFill/>
            </a:ln>
            <a:effectLst/>
          </c:spPr>
          <c:invertIfNegative val="0"/>
          <c:cat>
            <c:strRef>
              <c:f>'Sonecom entretien'!$A$2:$A$5</c:f>
              <c:strCache>
                <c:ptCount val="4"/>
                <c:pt idx="0">
                  <c:v>Je nettoie avec du matériel réutilisable (torchon, chiffons, etc au lieu de lingettes)</c:v>
                </c:pt>
                <c:pt idx="1">
                  <c:v>Je me limite à 1 ou 2 produits différents pour l’entretien de ma maison</c:v>
                </c:pt>
                <c:pt idx="2">
                  <c:v>J’achète en VRAC les produits liquides (produits d’entretien, etc.)</c:v>
                </c:pt>
                <c:pt idx="3">
                  <c:v>Je fabrique certains produits d’entretien (maison, lessive, ..)</c:v>
                </c:pt>
              </c:strCache>
            </c:strRef>
          </c:cat>
          <c:val>
            <c:numRef>
              <c:f>'Sonecom entretien'!$F$2:$F$5</c:f>
              <c:numCache>
                <c:formatCode>General</c:formatCode>
                <c:ptCount val="4"/>
                <c:pt idx="0">
                  <c:v>28</c:v>
                </c:pt>
                <c:pt idx="1">
                  <c:v>86</c:v>
                </c:pt>
                <c:pt idx="2">
                  <c:v>159</c:v>
                </c:pt>
                <c:pt idx="3">
                  <c:v>216</c:v>
                </c:pt>
              </c:numCache>
            </c:numRef>
          </c:val>
          <c:extLst xmlns:c16r2="http://schemas.microsoft.com/office/drawing/2015/06/chart">
            <c:ext xmlns:c16="http://schemas.microsoft.com/office/drawing/2014/chart" uri="{C3380CC4-5D6E-409C-BE32-E72D297353CC}">
              <c16:uniqueId val="{00000004-B9B6-4562-B984-9E83E6155C6D}"/>
            </c:ext>
          </c:extLst>
        </c:ser>
        <c:ser>
          <c:idx val="5"/>
          <c:order val="5"/>
          <c:tx>
            <c:strRef>
              <c:f>'Sonecom entretien'!$G$1</c:f>
              <c:strCache>
                <c:ptCount val="1"/>
                <c:pt idx="0">
                  <c:v>Pas concerné</c:v>
                </c:pt>
              </c:strCache>
            </c:strRef>
          </c:tx>
          <c:spPr>
            <a:solidFill>
              <a:schemeClr val="accent6"/>
            </a:solidFill>
            <a:ln>
              <a:noFill/>
            </a:ln>
            <a:effectLst/>
          </c:spPr>
          <c:invertIfNegative val="0"/>
          <c:cat>
            <c:strRef>
              <c:f>'Sonecom entretien'!$A$2:$A$5</c:f>
              <c:strCache>
                <c:ptCount val="4"/>
                <c:pt idx="0">
                  <c:v>Je nettoie avec du matériel réutilisable (torchon, chiffons, etc au lieu de lingettes)</c:v>
                </c:pt>
                <c:pt idx="1">
                  <c:v>Je me limite à 1 ou 2 produits différents pour l’entretien de ma maison</c:v>
                </c:pt>
                <c:pt idx="2">
                  <c:v>J’achète en VRAC les produits liquides (produits d’entretien, etc.)</c:v>
                </c:pt>
                <c:pt idx="3">
                  <c:v>Je fabrique certains produits d’entretien (maison, lessive, ..)</c:v>
                </c:pt>
              </c:strCache>
            </c:strRef>
          </c:cat>
          <c:val>
            <c:numRef>
              <c:f>'Sonecom entretien'!$G$2:$G$5</c:f>
              <c:numCache>
                <c:formatCode>General</c:formatCode>
                <c:ptCount val="4"/>
                <c:pt idx="0">
                  <c:v>31</c:v>
                </c:pt>
                <c:pt idx="1">
                  <c:v>53</c:v>
                </c:pt>
                <c:pt idx="2">
                  <c:v>70</c:v>
                </c:pt>
                <c:pt idx="3">
                  <c:v>93</c:v>
                </c:pt>
              </c:numCache>
            </c:numRef>
          </c:val>
          <c:extLst xmlns:c16r2="http://schemas.microsoft.com/office/drawing/2015/06/chart">
            <c:ext xmlns:c16="http://schemas.microsoft.com/office/drawing/2014/chart" uri="{C3380CC4-5D6E-409C-BE32-E72D297353CC}">
              <c16:uniqueId val="{00000005-B9B6-4562-B984-9E83E6155C6D}"/>
            </c:ext>
          </c:extLst>
        </c:ser>
        <c:dLbls>
          <c:showLegendKey val="0"/>
          <c:showVal val="0"/>
          <c:showCatName val="0"/>
          <c:showSerName val="0"/>
          <c:showPercent val="0"/>
          <c:showBubbleSize val="0"/>
        </c:dLbls>
        <c:gapWidth val="150"/>
        <c:overlap val="100"/>
        <c:axId val="453918480"/>
        <c:axId val="453918088"/>
        <c:extLst xmlns:c16r2="http://schemas.microsoft.com/office/drawing/2015/06/chart">
          <c:ext xmlns:c15="http://schemas.microsoft.com/office/drawing/2012/chart" uri="{02D57815-91ED-43cb-92C2-25804820EDAC}">
            <c15:filteredBarSeries>
              <c15:ser>
                <c:idx val="6"/>
                <c:order val="6"/>
                <c:tx>
                  <c:strRef>
                    <c:extLst xmlns:c16r2="http://schemas.microsoft.com/office/drawing/2015/06/chart">
                      <c:ext uri="{02D57815-91ED-43cb-92C2-25804820EDAC}">
                        <c15:formulaRef>
                          <c15:sqref>'Sonecom entretien'!$H$1</c15:sqref>
                        </c15:formulaRef>
                      </c:ext>
                    </c:extLst>
                    <c:strCache>
                      <c:ptCount val="1"/>
                      <c:pt idx="0">
                        <c:v>Somme</c:v>
                      </c:pt>
                    </c:strCache>
                  </c:strRef>
                </c:tx>
                <c:spPr>
                  <a:solidFill>
                    <a:schemeClr val="accent1">
                      <a:lumMod val="60000"/>
                    </a:schemeClr>
                  </a:solidFill>
                  <a:ln>
                    <a:noFill/>
                  </a:ln>
                  <a:effectLst/>
                </c:spPr>
                <c:invertIfNegative val="0"/>
                <c:cat>
                  <c:strRef>
                    <c:extLst xmlns:c16r2="http://schemas.microsoft.com/office/drawing/2015/06/chart">
                      <c:ext uri="{02D57815-91ED-43cb-92C2-25804820EDAC}">
                        <c15:formulaRef>
                          <c15:sqref>'Sonecom entretien'!$A$2:$A$5</c15:sqref>
                        </c15:formulaRef>
                      </c:ext>
                    </c:extLst>
                    <c:strCache>
                      <c:ptCount val="4"/>
                      <c:pt idx="0">
                        <c:v>Je nettoie avec du matériel réutilisable (torchon, chiffons, etc au lieu de lingettes)</c:v>
                      </c:pt>
                      <c:pt idx="1">
                        <c:v>Je me limite à 1 ou 2 produits différents pour l’entretien de ma maison</c:v>
                      </c:pt>
                      <c:pt idx="2">
                        <c:v>J’achète en VRAC les produits liquides (produits d’entretien, etc.)</c:v>
                      </c:pt>
                      <c:pt idx="3">
                        <c:v>Je fabrique certains produits d’entretien (maison, lessive, ..)</c:v>
                      </c:pt>
                    </c:strCache>
                  </c:strRef>
                </c:cat>
                <c:val>
                  <c:numRef>
                    <c:extLst xmlns:c16r2="http://schemas.microsoft.com/office/drawing/2015/06/chart">
                      <c:ext uri="{02D57815-91ED-43cb-92C2-25804820EDAC}">
                        <c15:formulaRef>
                          <c15:sqref>'Sonecom entretien'!$H$2:$H$5</c15:sqref>
                        </c15:formulaRef>
                      </c:ext>
                    </c:extLst>
                    <c:numCache>
                      <c:formatCode>General</c:formatCode>
                      <c:ptCount val="4"/>
                      <c:pt idx="0">
                        <c:v>624</c:v>
                      </c:pt>
                      <c:pt idx="1">
                        <c:v>619</c:v>
                      </c:pt>
                      <c:pt idx="2">
                        <c:v>620</c:v>
                      </c:pt>
                      <c:pt idx="3">
                        <c:v>628</c:v>
                      </c:pt>
                    </c:numCache>
                  </c:numRef>
                </c:val>
                <c:extLst xmlns:c16r2="http://schemas.microsoft.com/office/drawing/2015/06/chart">
                  <c:ext xmlns:c16="http://schemas.microsoft.com/office/drawing/2014/chart" uri="{C3380CC4-5D6E-409C-BE32-E72D297353CC}">
                    <c16:uniqueId val="{00000006-B9B6-4562-B984-9E83E6155C6D}"/>
                  </c:ext>
                </c:extLst>
              </c15:ser>
            </c15:filteredBarSeries>
          </c:ext>
        </c:extLst>
      </c:barChart>
      <c:catAx>
        <c:axId val="453918480"/>
        <c:scaling>
          <c:orientation val="minMax"/>
        </c:scaling>
        <c:delete val="1"/>
        <c:axPos val="l"/>
        <c:numFmt formatCode="General" sourceLinked="1"/>
        <c:majorTickMark val="none"/>
        <c:minorTickMark val="none"/>
        <c:tickLblPos val="nextTo"/>
        <c:crossAx val="453918088"/>
        <c:crosses val="autoZero"/>
        <c:auto val="1"/>
        <c:lblAlgn val="ctr"/>
        <c:lblOffset val="100"/>
        <c:noMultiLvlLbl val="0"/>
      </c:catAx>
      <c:valAx>
        <c:axId val="45391808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391848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dirty="0" smtClean="0"/>
              <a:t>Challenge</a:t>
            </a:r>
            <a:r>
              <a:rPr lang="fr-BE" baseline="0" dirty="0" smtClean="0"/>
              <a:t> 2021</a:t>
            </a:r>
            <a:endParaRPr lang="fr-BE"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percentStacked"/>
        <c:varyColors val="0"/>
        <c:ser>
          <c:idx val="0"/>
          <c:order val="0"/>
          <c:tx>
            <c:strRef>
              <c:f>'Sonecom courses'!$D$65</c:f>
              <c:strCache>
                <c:ptCount val="1"/>
                <c:pt idx="0">
                  <c:v>Dit is iets wat ik altijd doe, het loont ook echt de moeite; </c:v>
                </c:pt>
              </c:strCache>
            </c:strRef>
          </c:tx>
          <c:spPr>
            <a:solidFill>
              <a:schemeClr val="accent1"/>
            </a:solidFill>
            <a:ln>
              <a:noFill/>
            </a:ln>
            <a:effectLst/>
          </c:spPr>
          <c:invertIfNegative val="0"/>
          <c:cat>
            <c:strRef>
              <c:f>'Sonecom courses'!$C$66:$C$69</c:f>
              <c:strCache>
                <c:ptCount val="4"/>
                <c:pt idx="0">
                  <c:v>Ik maak schoon met herbruikbaar materiaal (vaatdoek, lappen, enz. in plaats van vochtige doekjes)</c:v>
                </c:pt>
                <c:pt idx="1">
                  <c:v>Voor de schoonmaak gebruik ik maar 1 of 2 verschillende producten</c:v>
                </c:pt>
                <c:pt idx="2">
                  <c:v>Vloeibare producten (schoonmaakmiddelen, enz.) koop ik onverpakt</c:v>
                </c:pt>
                <c:pt idx="3">
                  <c:v>Bepaalde onderhoudsproducten (allesreiniger, wasmiddel, …) maak ik thuis</c:v>
                </c:pt>
              </c:strCache>
            </c:strRef>
          </c:cat>
          <c:val>
            <c:numRef>
              <c:f>'Sonecom courses'!$D$66:$D$69</c:f>
              <c:numCache>
                <c:formatCode>General</c:formatCode>
                <c:ptCount val="4"/>
                <c:pt idx="0">
                  <c:v>52</c:v>
                </c:pt>
                <c:pt idx="1">
                  <c:v>28</c:v>
                </c:pt>
                <c:pt idx="2">
                  <c:v>18</c:v>
                </c:pt>
                <c:pt idx="3">
                  <c:v>14</c:v>
                </c:pt>
              </c:numCache>
            </c:numRef>
          </c:val>
        </c:ser>
        <c:ser>
          <c:idx val="1"/>
          <c:order val="1"/>
          <c:tx>
            <c:strRef>
              <c:f>'Sonecom courses'!$E$65</c:f>
              <c:strCache>
                <c:ptCount val="1"/>
                <c:pt idx="0">
                  <c:v>Dit is iets wat ik soms doe, het loont wel de moeite; </c:v>
                </c:pt>
              </c:strCache>
            </c:strRef>
          </c:tx>
          <c:spPr>
            <a:solidFill>
              <a:schemeClr val="accent2"/>
            </a:solidFill>
            <a:ln>
              <a:noFill/>
            </a:ln>
            <a:effectLst/>
          </c:spPr>
          <c:invertIfNegative val="0"/>
          <c:cat>
            <c:strRef>
              <c:f>'Sonecom courses'!$C$66:$C$69</c:f>
              <c:strCache>
                <c:ptCount val="4"/>
                <c:pt idx="0">
                  <c:v>Ik maak schoon met herbruikbaar materiaal (vaatdoek, lappen, enz. in plaats van vochtige doekjes)</c:v>
                </c:pt>
                <c:pt idx="1">
                  <c:v>Voor de schoonmaak gebruik ik maar 1 of 2 verschillende producten</c:v>
                </c:pt>
                <c:pt idx="2">
                  <c:v>Vloeibare producten (schoonmaakmiddelen, enz.) koop ik onverpakt</c:v>
                </c:pt>
                <c:pt idx="3">
                  <c:v>Bepaalde onderhoudsproducten (allesreiniger, wasmiddel, …) maak ik thuis</c:v>
                </c:pt>
              </c:strCache>
            </c:strRef>
          </c:cat>
          <c:val>
            <c:numRef>
              <c:f>'Sonecom courses'!$E$66:$E$69</c:f>
              <c:numCache>
                <c:formatCode>General</c:formatCode>
                <c:ptCount val="4"/>
                <c:pt idx="0">
                  <c:v>5</c:v>
                </c:pt>
                <c:pt idx="1">
                  <c:v>17</c:v>
                </c:pt>
                <c:pt idx="2">
                  <c:v>18</c:v>
                </c:pt>
                <c:pt idx="3">
                  <c:v>21</c:v>
                </c:pt>
              </c:numCache>
            </c:numRef>
          </c:val>
        </c:ser>
        <c:ser>
          <c:idx val="2"/>
          <c:order val="2"/>
          <c:tx>
            <c:strRef>
              <c:f>'Sonecom courses'!$F$65</c:f>
              <c:strCache>
                <c:ptCount val="1"/>
                <c:pt idx="0">
                  <c:v>Dit is iets wat ik soms doe, maar ik ben niet zeker of het wel de moeite loont; </c:v>
                </c:pt>
              </c:strCache>
            </c:strRef>
          </c:tx>
          <c:spPr>
            <a:solidFill>
              <a:schemeClr val="accent3"/>
            </a:solidFill>
            <a:ln>
              <a:noFill/>
            </a:ln>
            <a:effectLst/>
          </c:spPr>
          <c:invertIfNegative val="0"/>
          <c:cat>
            <c:strRef>
              <c:f>'Sonecom courses'!$C$66:$C$69</c:f>
              <c:strCache>
                <c:ptCount val="4"/>
                <c:pt idx="0">
                  <c:v>Ik maak schoon met herbruikbaar materiaal (vaatdoek, lappen, enz. in plaats van vochtige doekjes)</c:v>
                </c:pt>
                <c:pt idx="1">
                  <c:v>Voor de schoonmaak gebruik ik maar 1 of 2 verschillende producten</c:v>
                </c:pt>
                <c:pt idx="2">
                  <c:v>Vloeibare producten (schoonmaakmiddelen, enz.) koop ik onverpakt</c:v>
                </c:pt>
                <c:pt idx="3">
                  <c:v>Bepaalde onderhoudsproducten (allesreiniger, wasmiddel, …) maak ik thuis</c:v>
                </c:pt>
              </c:strCache>
            </c:strRef>
          </c:cat>
          <c:val>
            <c:numRef>
              <c:f>'Sonecom courses'!$F$66:$F$69</c:f>
              <c:numCache>
                <c:formatCode>General</c:formatCode>
                <c:ptCount val="4"/>
                <c:pt idx="0">
                  <c:v>0</c:v>
                </c:pt>
                <c:pt idx="1">
                  <c:v>3</c:v>
                </c:pt>
                <c:pt idx="2">
                  <c:v>4</c:v>
                </c:pt>
                <c:pt idx="3">
                  <c:v>4</c:v>
                </c:pt>
              </c:numCache>
            </c:numRef>
          </c:val>
        </c:ser>
        <c:ser>
          <c:idx val="3"/>
          <c:order val="3"/>
          <c:tx>
            <c:strRef>
              <c:f>'Sonecom courses'!$G$65</c:f>
              <c:strCache>
                <c:ptCount val="1"/>
                <c:pt idx="0">
                  <c:v>Dit is iets wat ik nooit doe, maar het loont wel de moeite; </c:v>
                </c:pt>
              </c:strCache>
            </c:strRef>
          </c:tx>
          <c:spPr>
            <a:solidFill>
              <a:schemeClr val="accent4"/>
            </a:solidFill>
            <a:ln>
              <a:noFill/>
            </a:ln>
            <a:effectLst/>
          </c:spPr>
          <c:invertIfNegative val="0"/>
          <c:cat>
            <c:strRef>
              <c:f>'Sonecom courses'!$C$66:$C$69</c:f>
              <c:strCache>
                <c:ptCount val="4"/>
                <c:pt idx="0">
                  <c:v>Ik maak schoon met herbruikbaar materiaal (vaatdoek, lappen, enz. in plaats van vochtige doekjes)</c:v>
                </c:pt>
                <c:pt idx="1">
                  <c:v>Voor de schoonmaak gebruik ik maar 1 of 2 verschillende producten</c:v>
                </c:pt>
                <c:pt idx="2">
                  <c:v>Vloeibare producten (schoonmaakmiddelen, enz.) koop ik onverpakt</c:v>
                </c:pt>
                <c:pt idx="3">
                  <c:v>Bepaalde onderhoudsproducten (allesreiniger, wasmiddel, …) maak ik thuis</c:v>
                </c:pt>
              </c:strCache>
            </c:strRef>
          </c:cat>
          <c:val>
            <c:numRef>
              <c:f>'Sonecom courses'!$G$66:$G$69</c:f>
              <c:numCache>
                <c:formatCode>General</c:formatCode>
                <c:ptCount val="4"/>
                <c:pt idx="0">
                  <c:v>0</c:v>
                </c:pt>
                <c:pt idx="1">
                  <c:v>8</c:v>
                </c:pt>
                <c:pt idx="2">
                  <c:v>15</c:v>
                </c:pt>
                <c:pt idx="3">
                  <c:v>16</c:v>
                </c:pt>
              </c:numCache>
            </c:numRef>
          </c:val>
        </c:ser>
        <c:ser>
          <c:idx val="4"/>
          <c:order val="4"/>
          <c:tx>
            <c:strRef>
              <c:f>'Sonecom courses'!$H$65</c:f>
              <c:strCache>
                <c:ptCount val="1"/>
                <c:pt idx="0">
                  <c:v>Dit is iets wat ik nooit doe, het loont de moeite niet; </c:v>
                </c:pt>
              </c:strCache>
            </c:strRef>
          </c:tx>
          <c:spPr>
            <a:solidFill>
              <a:schemeClr val="accent5"/>
            </a:solidFill>
            <a:ln>
              <a:noFill/>
            </a:ln>
            <a:effectLst/>
          </c:spPr>
          <c:invertIfNegative val="0"/>
          <c:cat>
            <c:strRef>
              <c:f>'Sonecom courses'!$C$66:$C$69</c:f>
              <c:strCache>
                <c:ptCount val="4"/>
                <c:pt idx="0">
                  <c:v>Ik maak schoon met herbruikbaar materiaal (vaatdoek, lappen, enz. in plaats van vochtige doekjes)</c:v>
                </c:pt>
                <c:pt idx="1">
                  <c:v>Voor de schoonmaak gebruik ik maar 1 of 2 verschillende producten</c:v>
                </c:pt>
                <c:pt idx="2">
                  <c:v>Vloeibare producten (schoonmaakmiddelen, enz.) koop ik onverpakt</c:v>
                </c:pt>
                <c:pt idx="3">
                  <c:v>Bepaalde onderhoudsproducten (allesreiniger, wasmiddel, …) maak ik thuis</c:v>
                </c:pt>
              </c:strCache>
            </c:strRef>
          </c:cat>
          <c:val>
            <c:numRef>
              <c:f>'Sonecom courses'!$H$66:$H$69</c:f>
              <c:numCache>
                <c:formatCode>General</c:formatCode>
                <c:ptCount val="4"/>
                <c:pt idx="0">
                  <c:v>0</c:v>
                </c:pt>
                <c:pt idx="1">
                  <c:v>0</c:v>
                </c:pt>
                <c:pt idx="2">
                  <c:v>0</c:v>
                </c:pt>
                <c:pt idx="3">
                  <c:v>1</c:v>
                </c:pt>
              </c:numCache>
            </c:numRef>
          </c:val>
        </c:ser>
        <c:ser>
          <c:idx val="5"/>
          <c:order val="5"/>
          <c:tx>
            <c:strRef>
              <c:f>'Sonecom courses'!$I$65</c:f>
              <c:strCache>
                <c:ptCount val="1"/>
                <c:pt idx="0">
                  <c:v>Niet van toepassing</c:v>
                </c:pt>
              </c:strCache>
            </c:strRef>
          </c:tx>
          <c:spPr>
            <a:solidFill>
              <a:schemeClr val="accent6"/>
            </a:solidFill>
            <a:ln>
              <a:noFill/>
            </a:ln>
            <a:effectLst/>
          </c:spPr>
          <c:invertIfNegative val="0"/>
          <c:cat>
            <c:strRef>
              <c:f>'Sonecom courses'!$C$66:$C$69</c:f>
              <c:strCache>
                <c:ptCount val="4"/>
                <c:pt idx="0">
                  <c:v>Ik maak schoon met herbruikbaar materiaal (vaatdoek, lappen, enz. in plaats van vochtige doekjes)</c:v>
                </c:pt>
                <c:pt idx="1">
                  <c:v>Voor de schoonmaak gebruik ik maar 1 of 2 verschillende producten</c:v>
                </c:pt>
                <c:pt idx="2">
                  <c:v>Vloeibare producten (schoonmaakmiddelen, enz.) koop ik onverpakt</c:v>
                </c:pt>
                <c:pt idx="3">
                  <c:v>Bepaalde onderhoudsproducten (allesreiniger, wasmiddel, …) maak ik thuis</c:v>
                </c:pt>
              </c:strCache>
            </c:strRef>
          </c:cat>
          <c:val>
            <c:numRef>
              <c:f>'Sonecom courses'!$I$66:$I$69</c:f>
              <c:numCache>
                <c:formatCode>General</c:formatCode>
                <c:ptCount val="4"/>
                <c:pt idx="0">
                  <c:v>0</c:v>
                </c:pt>
                <c:pt idx="1">
                  <c:v>1</c:v>
                </c:pt>
                <c:pt idx="2">
                  <c:v>2</c:v>
                </c:pt>
                <c:pt idx="3">
                  <c:v>1</c:v>
                </c:pt>
              </c:numCache>
            </c:numRef>
          </c:val>
        </c:ser>
        <c:dLbls>
          <c:showLegendKey val="0"/>
          <c:showVal val="0"/>
          <c:showCatName val="0"/>
          <c:showSerName val="0"/>
          <c:showPercent val="0"/>
          <c:showBubbleSize val="0"/>
        </c:dLbls>
        <c:gapWidth val="150"/>
        <c:overlap val="100"/>
        <c:axId val="253493464"/>
        <c:axId val="253491504"/>
      </c:barChart>
      <c:catAx>
        <c:axId val="2534934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53491504"/>
        <c:crosses val="autoZero"/>
        <c:auto val="1"/>
        <c:lblAlgn val="ctr"/>
        <c:lblOffset val="100"/>
        <c:noMultiLvlLbl val="0"/>
      </c:catAx>
      <c:valAx>
        <c:axId val="25349150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534934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dirty="0" err="1" smtClean="0"/>
              <a:t>Brusselaar</a:t>
            </a:r>
            <a:r>
              <a:rPr lang="fr-BE" dirty="0" smtClean="0"/>
              <a:t> </a:t>
            </a:r>
            <a:r>
              <a:rPr lang="fr-BE" dirty="0"/>
              <a:t>2019</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percentStacked"/>
        <c:varyColors val="0"/>
        <c:ser>
          <c:idx val="0"/>
          <c:order val="0"/>
          <c:tx>
            <c:strRef>
              <c:f>'Sonecom fête'!$B$1</c:f>
              <c:strCache>
                <c:ptCount val="1"/>
                <c:pt idx="0">
                  <c:v>Toujours ; ça en vaut vraiment la peine</c:v>
                </c:pt>
              </c:strCache>
            </c:strRef>
          </c:tx>
          <c:spPr>
            <a:solidFill>
              <a:schemeClr val="accent1"/>
            </a:solidFill>
            <a:ln>
              <a:noFill/>
            </a:ln>
            <a:effectLst/>
          </c:spPr>
          <c:invertIfNegative val="0"/>
          <c:cat>
            <c:strRef>
              <c:f>'Sonecom fête'!$A$2:$A$3</c:f>
              <c:strCache>
                <c:ptCount val="2"/>
                <c:pt idx="0">
                  <c:v>Pour les fêtes, je remplace les objets en plastique jetables par des alternatives réutilisables (gobelets, assiettes, couverts, pailles , etc.)</c:v>
                </c:pt>
                <c:pt idx="1">
                  <c:v>J'emballe les cadeaux avec des tissus réutilisables (furoshiki)</c:v>
                </c:pt>
              </c:strCache>
            </c:strRef>
          </c:cat>
          <c:val>
            <c:numRef>
              <c:f>'Sonecom fête'!$B$2:$B$3</c:f>
              <c:numCache>
                <c:formatCode>General</c:formatCode>
                <c:ptCount val="2"/>
                <c:pt idx="0">
                  <c:v>226</c:v>
                </c:pt>
                <c:pt idx="1">
                  <c:v>30</c:v>
                </c:pt>
              </c:numCache>
            </c:numRef>
          </c:val>
          <c:extLst xmlns:c16r2="http://schemas.microsoft.com/office/drawing/2015/06/chart">
            <c:ext xmlns:c16="http://schemas.microsoft.com/office/drawing/2014/chart" uri="{C3380CC4-5D6E-409C-BE32-E72D297353CC}">
              <c16:uniqueId val="{00000000-55B6-4585-8E0D-09E149CD82B1}"/>
            </c:ext>
          </c:extLst>
        </c:ser>
        <c:ser>
          <c:idx val="1"/>
          <c:order val="1"/>
          <c:tx>
            <c:strRef>
              <c:f>'Sonecom fête'!$C$1</c:f>
              <c:strCache>
                <c:ptCount val="1"/>
                <c:pt idx="0">
                  <c:v>Parfois ; ça en vaut la peine</c:v>
                </c:pt>
              </c:strCache>
            </c:strRef>
          </c:tx>
          <c:spPr>
            <a:solidFill>
              <a:schemeClr val="accent2"/>
            </a:solidFill>
            <a:ln>
              <a:noFill/>
            </a:ln>
            <a:effectLst/>
          </c:spPr>
          <c:invertIfNegative val="0"/>
          <c:cat>
            <c:strRef>
              <c:f>'Sonecom fête'!$A$2:$A$3</c:f>
              <c:strCache>
                <c:ptCount val="2"/>
                <c:pt idx="0">
                  <c:v>Pour les fêtes, je remplace les objets en plastique jetables par des alternatives réutilisables (gobelets, assiettes, couverts, pailles , etc.)</c:v>
                </c:pt>
                <c:pt idx="1">
                  <c:v>J'emballe les cadeaux avec des tissus réutilisables (furoshiki)</c:v>
                </c:pt>
              </c:strCache>
            </c:strRef>
          </c:cat>
          <c:val>
            <c:numRef>
              <c:f>'Sonecom fête'!$C$2:$C$3</c:f>
              <c:numCache>
                <c:formatCode>General</c:formatCode>
                <c:ptCount val="2"/>
                <c:pt idx="0">
                  <c:v>115</c:v>
                </c:pt>
                <c:pt idx="1">
                  <c:v>41</c:v>
                </c:pt>
              </c:numCache>
            </c:numRef>
          </c:val>
          <c:extLst xmlns:c16r2="http://schemas.microsoft.com/office/drawing/2015/06/chart">
            <c:ext xmlns:c16="http://schemas.microsoft.com/office/drawing/2014/chart" uri="{C3380CC4-5D6E-409C-BE32-E72D297353CC}">
              <c16:uniqueId val="{00000001-55B6-4585-8E0D-09E149CD82B1}"/>
            </c:ext>
          </c:extLst>
        </c:ser>
        <c:ser>
          <c:idx val="2"/>
          <c:order val="2"/>
          <c:tx>
            <c:strRef>
              <c:f>'Sonecom fête'!$D$1</c:f>
              <c:strCache>
                <c:ptCount val="1"/>
                <c:pt idx="0">
                  <c:v>Parfois ; mais je ne suis pas sûr-e que ça en vaut la peine</c:v>
                </c:pt>
              </c:strCache>
            </c:strRef>
          </c:tx>
          <c:spPr>
            <a:solidFill>
              <a:schemeClr val="accent3"/>
            </a:solidFill>
            <a:ln>
              <a:noFill/>
            </a:ln>
            <a:effectLst/>
          </c:spPr>
          <c:invertIfNegative val="0"/>
          <c:cat>
            <c:strRef>
              <c:f>'Sonecom fête'!$A$2:$A$3</c:f>
              <c:strCache>
                <c:ptCount val="2"/>
                <c:pt idx="0">
                  <c:v>Pour les fêtes, je remplace les objets en plastique jetables par des alternatives réutilisables (gobelets, assiettes, couverts, pailles , etc.)</c:v>
                </c:pt>
                <c:pt idx="1">
                  <c:v>J'emballe les cadeaux avec des tissus réutilisables (furoshiki)</c:v>
                </c:pt>
              </c:strCache>
            </c:strRef>
          </c:cat>
          <c:val>
            <c:numRef>
              <c:f>'Sonecom fête'!$D$2:$D$3</c:f>
              <c:numCache>
                <c:formatCode>General</c:formatCode>
                <c:ptCount val="2"/>
                <c:pt idx="0">
                  <c:v>34</c:v>
                </c:pt>
                <c:pt idx="1">
                  <c:v>14</c:v>
                </c:pt>
              </c:numCache>
            </c:numRef>
          </c:val>
          <c:extLst xmlns:c16r2="http://schemas.microsoft.com/office/drawing/2015/06/chart">
            <c:ext xmlns:c16="http://schemas.microsoft.com/office/drawing/2014/chart" uri="{C3380CC4-5D6E-409C-BE32-E72D297353CC}">
              <c16:uniqueId val="{00000002-55B6-4585-8E0D-09E149CD82B1}"/>
            </c:ext>
          </c:extLst>
        </c:ser>
        <c:ser>
          <c:idx val="3"/>
          <c:order val="3"/>
          <c:tx>
            <c:strRef>
              <c:f>'Sonecom fête'!$E$1</c:f>
              <c:strCache>
                <c:ptCount val="1"/>
                <c:pt idx="0">
                  <c:v>Jamais; mais ça en vaut la peine</c:v>
                </c:pt>
              </c:strCache>
            </c:strRef>
          </c:tx>
          <c:spPr>
            <a:solidFill>
              <a:schemeClr val="accent4"/>
            </a:solidFill>
            <a:ln>
              <a:noFill/>
            </a:ln>
            <a:effectLst/>
          </c:spPr>
          <c:invertIfNegative val="0"/>
          <c:cat>
            <c:strRef>
              <c:f>'Sonecom fête'!$A$2:$A$3</c:f>
              <c:strCache>
                <c:ptCount val="2"/>
                <c:pt idx="0">
                  <c:v>Pour les fêtes, je remplace les objets en plastique jetables par des alternatives réutilisables (gobelets, assiettes, couverts, pailles , etc.)</c:v>
                </c:pt>
                <c:pt idx="1">
                  <c:v>J'emballe les cadeaux avec des tissus réutilisables (furoshiki)</c:v>
                </c:pt>
              </c:strCache>
            </c:strRef>
          </c:cat>
          <c:val>
            <c:numRef>
              <c:f>'Sonecom fête'!$E$2:$E$3</c:f>
              <c:numCache>
                <c:formatCode>General</c:formatCode>
                <c:ptCount val="2"/>
                <c:pt idx="0">
                  <c:v>113</c:v>
                </c:pt>
                <c:pt idx="1">
                  <c:v>213</c:v>
                </c:pt>
              </c:numCache>
            </c:numRef>
          </c:val>
          <c:extLst xmlns:c16r2="http://schemas.microsoft.com/office/drawing/2015/06/chart">
            <c:ext xmlns:c16="http://schemas.microsoft.com/office/drawing/2014/chart" uri="{C3380CC4-5D6E-409C-BE32-E72D297353CC}">
              <c16:uniqueId val="{00000003-55B6-4585-8E0D-09E149CD82B1}"/>
            </c:ext>
          </c:extLst>
        </c:ser>
        <c:ser>
          <c:idx val="4"/>
          <c:order val="4"/>
          <c:tx>
            <c:strRef>
              <c:f>'Sonecom fête'!$F$1</c:f>
              <c:strCache>
                <c:ptCount val="1"/>
                <c:pt idx="0">
                  <c:v>Jamais; ça n’en vaut pas la peine</c:v>
                </c:pt>
              </c:strCache>
            </c:strRef>
          </c:tx>
          <c:spPr>
            <a:solidFill>
              <a:schemeClr val="accent5"/>
            </a:solidFill>
            <a:ln>
              <a:noFill/>
            </a:ln>
            <a:effectLst/>
          </c:spPr>
          <c:invertIfNegative val="0"/>
          <c:cat>
            <c:strRef>
              <c:f>'Sonecom fête'!$A$2:$A$3</c:f>
              <c:strCache>
                <c:ptCount val="2"/>
                <c:pt idx="0">
                  <c:v>Pour les fêtes, je remplace les objets en plastique jetables par des alternatives réutilisables (gobelets, assiettes, couverts, pailles , etc.)</c:v>
                </c:pt>
                <c:pt idx="1">
                  <c:v>J'emballe les cadeaux avec des tissus réutilisables (furoshiki)</c:v>
                </c:pt>
              </c:strCache>
            </c:strRef>
          </c:cat>
          <c:val>
            <c:numRef>
              <c:f>'Sonecom fête'!$F$2:$F$3</c:f>
              <c:numCache>
                <c:formatCode>General</c:formatCode>
                <c:ptCount val="2"/>
                <c:pt idx="0">
                  <c:v>67</c:v>
                </c:pt>
                <c:pt idx="1">
                  <c:v>225</c:v>
                </c:pt>
              </c:numCache>
            </c:numRef>
          </c:val>
          <c:extLst xmlns:c16r2="http://schemas.microsoft.com/office/drawing/2015/06/chart">
            <c:ext xmlns:c16="http://schemas.microsoft.com/office/drawing/2014/chart" uri="{C3380CC4-5D6E-409C-BE32-E72D297353CC}">
              <c16:uniqueId val="{00000004-55B6-4585-8E0D-09E149CD82B1}"/>
            </c:ext>
          </c:extLst>
        </c:ser>
        <c:ser>
          <c:idx val="5"/>
          <c:order val="5"/>
          <c:tx>
            <c:strRef>
              <c:f>'Sonecom fête'!$G$1</c:f>
              <c:strCache>
                <c:ptCount val="1"/>
                <c:pt idx="0">
                  <c:v>Pas concerné</c:v>
                </c:pt>
              </c:strCache>
            </c:strRef>
          </c:tx>
          <c:spPr>
            <a:solidFill>
              <a:schemeClr val="accent6"/>
            </a:solidFill>
            <a:ln>
              <a:noFill/>
            </a:ln>
            <a:effectLst/>
          </c:spPr>
          <c:invertIfNegative val="0"/>
          <c:cat>
            <c:strRef>
              <c:f>'Sonecom fête'!$A$2:$A$3</c:f>
              <c:strCache>
                <c:ptCount val="2"/>
                <c:pt idx="0">
                  <c:v>Pour les fêtes, je remplace les objets en plastique jetables par des alternatives réutilisables (gobelets, assiettes, couverts, pailles , etc.)</c:v>
                </c:pt>
                <c:pt idx="1">
                  <c:v>J'emballe les cadeaux avec des tissus réutilisables (furoshiki)</c:v>
                </c:pt>
              </c:strCache>
            </c:strRef>
          </c:cat>
          <c:val>
            <c:numRef>
              <c:f>'Sonecom fête'!$G$2:$G$3</c:f>
              <c:numCache>
                <c:formatCode>General</c:formatCode>
                <c:ptCount val="2"/>
                <c:pt idx="0">
                  <c:v>60</c:v>
                </c:pt>
                <c:pt idx="1">
                  <c:v>103</c:v>
                </c:pt>
              </c:numCache>
            </c:numRef>
          </c:val>
          <c:extLst xmlns:c16r2="http://schemas.microsoft.com/office/drawing/2015/06/chart">
            <c:ext xmlns:c16="http://schemas.microsoft.com/office/drawing/2014/chart" uri="{C3380CC4-5D6E-409C-BE32-E72D297353CC}">
              <c16:uniqueId val="{00000005-55B6-4585-8E0D-09E149CD82B1}"/>
            </c:ext>
          </c:extLst>
        </c:ser>
        <c:dLbls>
          <c:showLegendKey val="0"/>
          <c:showVal val="0"/>
          <c:showCatName val="0"/>
          <c:showSerName val="0"/>
          <c:showPercent val="0"/>
          <c:showBubbleSize val="0"/>
        </c:dLbls>
        <c:gapWidth val="150"/>
        <c:overlap val="100"/>
        <c:axId val="453924752"/>
        <c:axId val="453923968"/>
        <c:extLst xmlns:c16r2="http://schemas.microsoft.com/office/drawing/2015/06/chart">
          <c:ext xmlns:c15="http://schemas.microsoft.com/office/drawing/2012/chart" uri="{02D57815-91ED-43cb-92C2-25804820EDAC}">
            <c15:filteredBarSeries>
              <c15:ser>
                <c:idx val="6"/>
                <c:order val="6"/>
                <c:tx>
                  <c:strRef>
                    <c:extLst xmlns:c16r2="http://schemas.microsoft.com/office/drawing/2015/06/chart">
                      <c:ext uri="{02D57815-91ED-43cb-92C2-25804820EDAC}">
                        <c15:formulaRef>
                          <c15:sqref>'Sonecom fête'!$H$1</c15:sqref>
                        </c15:formulaRef>
                      </c:ext>
                    </c:extLst>
                    <c:strCache>
                      <c:ptCount val="1"/>
                      <c:pt idx="0">
                        <c:v>Somme</c:v>
                      </c:pt>
                    </c:strCache>
                  </c:strRef>
                </c:tx>
                <c:spPr>
                  <a:solidFill>
                    <a:schemeClr val="accent1">
                      <a:lumMod val="60000"/>
                    </a:schemeClr>
                  </a:solidFill>
                  <a:ln>
                    <a:noFill/>
                  </a:ln>
                  <a:effectLst/>
                </c:spPr>
                <c:invertIfNegative val="0"/>
                <c:cat>
                  <c:strRef>
                    <c:extLst xmlns:c16r2="http://schemas.microsoft.com/office/drawing/2015/06/chart">
                      <c:ext uri="{02D57815-91ED-43cb-92C2-25804820EDAC}">
                        <c15:formulaRef>
                          <c15:sqref>'Sonecom fête'!$A$2:$A$3</c15:sqref>
                        </c15:formulaRef>
                      </c:ext>
                    </c:extLst>
                    <c:strCache>
                      <c:ptCount val="2"/>
                      <c:pt idx="0">
                        <c:v>Pour les fêtes, je remplace les objets en plastique jetables par des alternatives réutilisables (gobelets, assiettes, couverts, pailles , etc.)</c:v>
                      </c:pt>
                      <c:pt idx="1">
                        <c:v>J'emballe les cadeaux avec des tissus réutilisables (furoshiki)</c:v>
                      </c:pt>
                    </c:strCache>
                  </c:strRef>
                </c:cat>
                <c:val>
                  <c:numRef>
                    <c:extLst xmlns:c16r2="http://schemas.microsoft.com/office/drawing/2015/06/chart">
                      <c:ext uri="{02D57815-91ED-43cb-92C2-25804820EDAC}">
                        <c15:formulaRef>
                          <c15:sqref>'Sonecom fête'!$H$2:$H$3</c15:sqref>
                        </c15:formulaRef>
                      </c:ext>
                    </c:extLst>
                    <c:numCache>
                      <c:formatCode>General</c:formatCode>
                      <c:ptCount val="2"/>
                      <c:pt idx="0">
                        <c:v>615</c:v>
                      </c:pt>
                      <c:pt idx="1">
                        <c:v>626</c:v>
                      </c:pt>
                    </c:numCache>
                  </c:numRef>
                </c:val>
                <c:extLst xmlns:c16r2="http://schemas.microsoft.com/office/drawing/2015/06/chart">
                  <c:ext xmlns:c16="http://schemas.microsoft.com/office/drawing/2014/chart" uri="{C3380CC4-5D6E-409C-BE32-E72D297353CC}">
                    <c16:uniqueId val="{00000006-55B6-4585-8E0D-09E149CD82B1}"/>
                  </c:ext>
                </c:extLst>
              </c15:ser>
            </c15:filteredBarSeries>
          </c:ext>
        </c:extLst>
      </c:barChart>
      <c:catAx>
        <c:axId val="453924752"/>
        <c:scaling>
          <c:orientation val="minMax"/>
        </c:scaling>
        <c:delete val="1"/>
        <c:axPos val="l"/>
        <c:numFmt formatCode="General" sourceLinked="1"/>
        <c:majorTickMark val="none"/>
        <c:minorTickMark val="none"/>
        <c:tickLblPos val="nextTo"/>
        <c:crossAx val="453923968"/>
        <c:crosses val="autoZero"/>
        <c:auto val="1"/>
        <c:lblAlgn val="ctr"/>
        <c:lblOffset val="100"/>
        <c:noMultiLvlLbl val="0"/>
      </c:catAx>
      <c:valAx>
        <c:axId val="45392396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392475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dirty="0" smtClean="0"/>
              <a:t>Challenge 2021</a:t>
            </a:r>
            <a:endParaRPr lang="fr-BE"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45640507436570432"/>
          <c:y val="0.16712962962962963"/>
          <c:w val="0.48107414698162732"/>
          <c:h val="0.26723534558180229"/>
        </c:manualLayout>
      </c:layout>
      <c:barChart>
        <c:barDir val="bar"/>
        <c:grouping val="percentStacked"/>
        <c:varyColors val="0"/>
        <c:ser>
          <c:idx val="0"/>
          <c:order val="0"/>
          <c:tx>
            <c:strRef>
              <c:f>'Sonecom courses'!$D$79</c:f>
              <c:strCache>
                <c:ptCount val="1"/>
                <c:pt idx="0">
                  <c:v>Dit is iets wat ik altijd doe, het loont ook echt de moeite; </c:v>
                </c:pt>
              </c:strCache>
            </c:strRef>
          </c:tx>
          <c:spPr>
            <a:solidFill>
              <a:schemeClr val="accent1"/>
            </a:solidFill>
            <a:ln>
              <a:noFill/>
            </a:ln>
            <a:effectLst/>
          </c:spPr>
          <c:invertIfNegative val="0"/>
          <c:cat>
            <c:strRef>
              <c:f>'Sonecom courses'!$C$80:$C$81</c:f>
              <c:strCache>
                <c:ptCount val="2"/>
                <c:pt idx="0">
                  <c:v>Voor feestjes vervang ik wegwerpvoorwerpen uit plastic door herbruikbare alternatieven (bekers, borden, bestek, rietjes, enz.)</c:v>
                </c:pt>
                <c:pt idx="1">
                  <c:v>Ik pak cadeautjes in met herbruikbare geschenkdoeken (Furoshiki)</c:v>
                </c:pt>
              </c:strCache>
            </c:strRef>
          </c:cat>
          <c:val>
            <c:numRef>
              <c:f>'Sonecom courses'!$D$80:$D$81</c:f>
              <c:numCache>
                <c:formatCode>General</c:formatCode>
                <c:ptCount val="2"/>
                <c:pt idx="0">
                  <c:v>40</c:v>
                </c:pt>
                <c:pt idx="1">
                  <c:v>9</c:v>
                </c:pt>
              </c:numCache>
            </c:numRef>
          </c:val>
        </c:ser>
        <c:ser>
          <c:idx val="1"/>
          <c:order val="1"/>
          <c:tx>
            <c:strRef>
              <c:f>'Sonecom courses'!$E$79</c:f>
              <c:strCache>
                <c:ptCount val="1"/>
                <c:pt idx="0">
                  <c:v>Dit is iets wat ik soms doe, het loont wel de moeite; </c:v>
                </c:pt>
              </c:strCache>
            </c:strRef>
          </c:tx>
          <c:spPr>
            <a:solidFill>
              <a:schemeClr val="accent2"/>
            </a:solidFill>
            <a:ln>
              <a:noFill/>
            </a:ln>
            <a:effectLst/>
          </c:spPr>
          <c:invertIfNegative val="0"/>
          <c:cat>
            <c:strRef>
              <c:f>'Sonecom courses'!$C$80:$C$81</c:f>
              <c:strCache>
                <c:ptCount val="2"/>
                <c:pt idx="0">
                  <c:v>Voor feestjes vervang ik wegwerpvoorwerpen uit plastic door herbruikbare alternatieven (bekers, borden, bestek, rietjes, enz.)</c:v>
                </c:pt>
                <c:pt idx="1">
                  <c:v>Ik pak cadeautjes in met herbruikbare geschenkdoeken (Furoshiki)</c:v>
                </c:pt>
              </c:strCache>
            </c:strRef>
          </c:cat>
          <c:val>
            <c:numRef>
              <c:f>'Sonecom courses'!$E$80:$E$81</c:f>
              <c:numCache>
                <c:formatCode>General</c:formatCode>
                <c:ptCount val="2"/>
                <c:pt idx="0">
                  <c:v>15</c:v>
                </c:pt>
                <c:pt idx="1">
                  <c:v>30</c:v>
                </c:pt>
              </c:numCache>
            </c:numRef>
          </c:val>
        </c:ser>
        <c:ser>
          <c:idx val="2"/>
          <c:order val="2"/>
          <c:tx>
            <c:strRef>
              <c:f>'Sonecom courses'!$F$79</c:f>
              <c:strCache>
                <c:ptCount val="1"/>
                <c:pt idx="0">
                  <c:v>Dit is iets wat ik soms doe, maar ik ben niet zeker of het wel de moeite loont; </c:v>
                </c:pt>
              </c:strCache>
            </c:strRef>
          </c:tx>
          <c:spPr>
            <a:solidFill>
              <a:schemeClr val="accent3"/>
            </a:solidFill>
            <a:ln>
              <a:noFill/>
            </a:ln>
            <a:effectLst/>
          </c:spPr>
          <c:invertIfNegative val="0"/>
          <c:cat>
            <c:strRef>
              <c:f>'Sonecom courses'!$C$80:$C$81</c:f>
              <c:strCache>
                <c:ptCount val="2"/>
                <c:pt idx="0">
                  <c:v>Voor feestjes vervang ik wegwerpvoorwerpen uit plastic door herbruikbare alternatieven (bekers, borden, bestek, rietjes, enz.)</c:v>
                </c:pt>
                <c:pt idx="1">
                  <c:v>Ik pak cadeautjes in met herbruikbare geschenkdoeken (Furoshiki)</c:v>
                </c:pt>
              </c:strCache>
            </c:strRef>
          </c:cat>
          <c:val>
            <c:numRef>
              <c:f>'Sonecom courses'!$F$80:$F$81</c:f>
              <c:numCache>
                <c:formatCode>General</c:formatCode>
                <c:ptCount val="2"/>
                <c:pt idx="0">
                  <c:v>0</c:v>
                </c:pt>
                <c:pt idx="1">
                  <c:v>1</c:v>
                </c:pt>
              </c:numCache>
            </c:numRef>
          </c:val>
        </c:ser>
        <c:ser>
          <c:idx val="3"/>
          <c:order val="3"/>
          <c:tx>
            <c:strRef>
              <c:f>'Sonecom courses'!$G$79</c:f>
              <c:strCache>
                <c:ptCount val="1"/>
                <c:pt idx="0">
                  <c:v>Dit is iets wat ik nooit doe, maar het loont wel de moeite; </c:v>
                </c:pt>
              </c:strCache>
            </c:strRef>
          </c:tx>
          <c:spPr>
            <a:solidFill>
              <a:schemeClr val="accent4"/>
            </a:solidFill>
            <a:ln>
              <a:noFill/>
            </a:ln>
            <a:effectLst/>
          </c:spPr>
          <c:invertIfNegative val="0"/>
          <c:cat>
            <c:strRef>
              <c:f>'Sonecom courses'!$C$80:$C$81</c:f>
              <c:strCache>
                <c:ptCount val="2"/>
                <c:pt idx="0">
                  <c:v>Voor feestjes vervang ik wegwerpvoorwerpen uit plastic door herbruikbare alternatieven (bekers, borden, bestek, rietjes, enz.)</c:v>
                </c:pt>
                <c:pt idx="1">
                  <c:v>Ik pak cadeautjes in met herbruikbare geschenkdoeken (Furoshiki)</c:v>
                </c:pt>
              </c:strCache>
            </c:strRef>
          </c:cat>
          <c:val>
            <c:numRef>
              <c:f>'Sonecom courses'!$G$80:$G$81</c:f>
              <c:numCache>
                <c:formatCode>General</c:formatCode>
                <c:ptCount val="2"/>
                <c:pt idx="0">
                  <c:v>0</c:v>
                </c:pt>
                <c:pt idx="1">
                  <c:v>16</c:v>
                </c:pt>
              </c:numCache>
            </c:numRef>
          </c:val>
        </c:ser>
        <c:ser>
          <c:idx val="4"/>
          <c:order val="4"/>
          <c:tx>
            <c:strRef>
              <c:f>'Sonecom courses'!$H$79</c:f>
              <c:strCache>
                <c:ptCount val="1"/>
                <c:pt idx="0">
                  <c:v>Dit is iets wat ik nooit doe, het loont de moeite niet; </c:v>
                </c:pt>
              </c:strCache>
            </c:strRef>
          </c:tx>
          <c:spPr>
            <a:solidFill>
              <a:schemeClr val="accent5"/>
            </a:solidFill>
            <a:ln>
              <a:noFill/>
            </a:ln>
            <a:effectLst/>
          </c:spPr>
          <c:invertIfNegative val="0"/>
          <c:cat>
            <c:strRef>
              <c:f>'Sonecom courses'!$C$80:$C$81</c:f>
              <c:strCache>
                <c:ptCount val="2"/>
                <c:pt idx="0">
                  <c:v>Voor feestjes vervang ik wegwerpvoorwerpen uit plastic door herbruikbare alternatieven (bekers, borden, bestek, rietjes, enz.)</c:v>
                </c:pt>
                <c:pt idx="1">
                  <c:v>Ik pak cadeautjes in met herbruikbare geschenkdoeken (Furoshiki)</c:v>
                </c:pt>
              </c:strCache>
            </c:strRef>
          </c:cat>
          <c:val>
            <c:numRef>
              <c:f>'Sonecom courses'!$H$80:$H$81</c:f>
              <c:numCache>
                <c:formatCode>General</c:formatCode>
                <c:ptCount val="2"/>
                <c:pt idx="0">
                  <c:v>0</c:v>
                </c:pt>
                <c:pt idx="1">
                  <c:v>0</c:v>
                </c:pt>
              </c:numCache>
            </c:numRef>
          </c:val>
        </c:ser>
        <c:ser>
          <c:idx val="5"/>
          <c:order val="5"/>
          <c:tx>
            <c:strRef>
              <c:f>'Sonecom courses'!$I$79</c:f>
              <c:strCache>
                <c:ptCount val="1"/>
                <c:pt idx="0">
                  <c:v>Niet van toepassing</c:v>
                </c:pt>
              </c:strCache>
            </c:strRef>
          </c:tx>
          <c:spPr>
            <a:solidFill>
              <a:schemeClr val="accent6"/>
            </a:solidFill>
            <a:ln>
              <a:noFill/>
            </a:ln>
            <a:effectLst/>
          </c:spPr>
          <c:invertIfNegative val="0"/>
          <c:cat>
            <c:strRef>
              <c:f>'Sonecom courses'!$C$80:$C$81</c:f>
              <c:strCache>
                <c:ptCount val="2"/>
                <c:pt idx="0">
                  <c:v>Voor feestjes vervang ik wegwerpvoorwerpen uit plastic door herbruikbare alternatieven (bekers, borden, bestek, rietjes, enz.)</c:v>
                </c:pt>
                <c:pt idx="1">
                  <c:v>Ik pak cadeautjes in met herbruikbare geschenkdoeken (Furoshiki)</c:v>
                </c:pt>
              </c:strCache>
            </c:strRef>
          </c:cat>
          <c:val>
            <c:numRef>
              <c:f>'Sonecom courses'!$I$80:$I$81</c:f>
              <c:numCache>
                <c:formatCode>General</c:formatCode>
                <c:ptCount val="2"/>
                <c:pt idx="0">
                  <c:v>2</c:v>
                </c:pt>
                <c:pt idx="1">
                  <c:v>1</c:v>
                </c:pt>
              </c:numCache>
            </c:numRef>
          </c:val>
        </c:ser>
        <c:dLbls>
          <c:showLegendKey val="0"/>
          <c:showVal val="0"/>
          <c:showCatName val="0"/>
          <c:showSerName val="0"/>
          <c:showPercent val="0"/>
          <c:showBubbleSize val="0"/>
        </c:dLbls>
        <c:gapWidth val="150"/>
        <c:overlap val="100"/>
        <c:axId val="540620912"/>
        <c:axId val="540625616"/>
      </c:barChart>
      <c:catAx>
        <c:axId val="5406209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40625616"/>
        <c:crosses val="autoZero"/>
        <c:auto val="1"/>
        <c:lblAlgn val="ctr"/>
        <c:lblOffset val="100"/>
        <c:noMultiLvlLbl val="0"/>
      </c:catAx>
      <c:valAx>
        <c:axId val="54062561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406209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dirty="0" err="1" smtClean="0"/>
              <a:t>Brusselaar</a:t>
            </a:r>
            <a:r>
              <a:rPr lang="fr-BE" dirty="0" smtClean="0"/>
              <a:t> </a:t>
            </a:r>
            <a:r>
              <a:rPr lang="fr-BE" dirty="0"/>
              <a:t>2019</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percentStacked"/>
        <c:varyColors val="0"/>
        <c:ser>
          <c:idx val="0"/>
          <c:order val="0"/>
          <c:tx>
            <c:strRef>
              <c:f>'Sonecom salle de bain'!$B$1</c:f>
              <c:strCache>
                <c:ptCount val="1"/>
                <c:pt idx="0">
                  <c:v>Toujours ; ça en vaut vraiment la peine</c:v>
                </c:pt>
              </c:strCache>
            </c:strRef>
          </c:tx>
          <c:spPr>
            <a:solidFill>
              <a:schemeClr val="accent1"/>
            </a:solidFill>
            <a:ln>
              <a:noFill/>
            </a:ln>
            <a:effectLst/>
          </c:spPr>
          <c:invertIfNegative val="0"/>
          <c:cat>
            <c:strRef>
              <c:f>'Sonecom salle de bain'!$A$2:$A$3</c:f>
              <c:strCache>
                <c:ptCount val="2"/>
                <c:pt idx="0">
                  <c:v>Je remplace les cotons de tige jetables par une alternative réutilisable (ex : oriculi, …)</c:v>
                </c:pt>
                <c:pt idx="1">
                  <c:v>Je fabrique certains produits cosmétiques (dentifrice, savon, …)</c:v>
                </c:pt>
              </c:strCache>
            </c:strRef>
          </c:cat>
          <c:val>
            <c:numRef>
              <c:f>'Sonecom salle de bain'!$B$2:$B$3</c:f>
              <c:numCache>
                <c:formatCode>General</c:formatCode>
                <c:ptCount val="2"/>
                <c:pt idx="0">
                  <c:v>54</c:v>
                </c:pt>
                <c:pt idx="1">
                  <c:v>27</c:v>
                </c:pt>
              </c:numCache>
            </c:numRef>
          </c:val>
          <c:extLst xmlns:c16r2="http://schemas.microsoft.com/office/drawing/2015/06/chart">
            <c:ext xmlns:c16="http://schemas.microsoft.com/office/drawing/2014/chart" uri="{C3380CC4-5D6E-409C-BE32-E72D297353CC}">
              <c16:uniqueId val="{00000000-320F-482D-97AD-7A3162C7D7C1}"/>
            </c:ext>
          </c:extLst>
        </c:ser>
        <c:ser>
          <c:idx val="1"/>
          <c:order val="1"/>
          <c:tx>
            <c:strRef>
              <c:f>'Sonecom salle de bain'!$C$1</c:f>
              <c:strCache>
                <c:ptCount val="1"/>
                <c:pt idx="0">
                  <c:v>Parfois ; ça en vaut la peine</c:v>
                </c:pt>
              </c:strCache>
            </c:strRef>
          </c:tx>
          <c:spPr>
            <a:solidFill>
              <a:schemeClr val="accent2"/>
            </a:solidFill>
            <a:ln>
              <a:noFill/>
            </a:ln>
            <a:effectLst/>
          </c:spPr>
          <c:invertIfNegative val="0"/>
          <c:cat>
            <c:strRef>
              <c:f>'Sonecom salle de bain'!$A$2:$A$3</c:f>
              <c:strCache>
                <c:ptCount val="2"/>
                <c:pt idx="0">
                  <c:v>Je remplace les cotons de tige jetables par une alternative réutilisable (ex : oriculi, …)</c:v>
                </c:pt>
                <c:pt idx="1">
                  <c:v>Je fabrique certains produits cosmétiques (dentifrice, savon, …)</c:v>
                </c:pt>
              </c:strCache>
            </c:strRef>
          </c:cat>
          <c:val>
            <c:numRef>
              <c:f>'Sonecom salle de bain'!$C$2:$C$3</c:f>
              <c:numCache>
                <c:formatCode>General</c:formatCode>
                <c:ptCount val="2"/>
                <c:pt idx="0">
                  <c:v>30</c:v>
                </c:pt>
                <c:pt idx="1">
                  <c:v>33</c:v>
                </c:pt>
              </c:numCache>
            </c:numRef>
          </c:val>
          <c:extLst xmlns:c16r2="http://schemas.microsoft.com/office/drawing/2015/06/chart">
            <c:ext xmlns:c16="http://schemas.microsoft.com/office/drawing/2014/chart" uri="{C3380CC4-5D6E-409C-BE32-E72D297353CC}">
              <c16:uniqueId val="{00000001-320F-482D-97AD-7A3162C7D7C1}"/>
            </c:ext>
          </c:extLst>
        </c:ser>
        <c:ser>
          <c:idx val="2"/>
          <c:order val="2"/>
          <c:tx>
            <c:strRef>
              <c:f>'Sonecom salle de bain'!$D$1</c:f>
              <c:strCache>
                <c:ptCount val="1"/>
                <c:pt idx="0">
                  <c:v>Parfois ; mais je ne suis pas sûr-e que ça en vaut la peine</c:v>
                </c:pt>
              </c:strCache>
            </c:strRef>
          </c:tx>
          <c:spPr>
            <a:solidFill>
              <a:schemeClr val="accent3"/>
            </a:solidFill>
            <a:ln>
              <a:noFill/>
            </a:ln>
            <a:effectLst/>
          </c:spPr>
          <c:invertIfNegative val="0"/>
          <c:cat>
            <c:strRef>
              <c:f>'Sonecom salle de bain'!$A$2:$A$3</c:f>
              <c:strCache>
                <c:ptCount val="2"/>
                <c:pt idx="0">
                  <c:v>Je remplace les cotons de tige jetables par une alternative réutilisable (ex : oriculi, …)</c:v>
                </c:pt>
                <c:pt idx="1">
                  <c:v>Je fabrique certains produits cosmétiques (dentifrice, savon, …)</c:v>
                </c:pt>
              </c:strCache>
            </c:strRef>
          </c:cat>
          <c:val>
            <c:numRef>
              <c:f>'Sonecom salle de bain'!$D$2:$D$3</c:f>
              <c:numCache>
                <c:formatCode>General</c:formatCode>
                <c:ptCount val="2"/>
                <c:pt idx="0">
                  <c:v>16</c:v>
                </c:pt>
                <c:pt idx="1">
                  <c:v>7</c:v>
                </c:pt>
              </c:numCache>
            </c:numRef>
          </c:val>
          <c:extLst xmlns:c16r2="http://schemas.microsoft.com/office/drawing/2015/06/chart">
            <c:ext xmlns:c16="http://schemas.microsoft.com/office/drawing/2014/chart" uri="{C3380CC4-5D6E-409C-BE32-E72D297353CC}">
              <c16:uniqueId val="{00000002-320F-482D-97AD-7A3162C7D7C1}"/>
            </c:ext>
          </c:extLst>
        </c:ser>
        <c:ser>
          <c:idx val="3"/>
          <c:order val="3"/>
          <c:tx>
            <c:strRef>
              <c:f>'Sonecom salle de bain'!$E$1</c:f>
              <c:strCache>
                <c:ptCount val="1"/>
                <c:pt idx="0">
                  <c:v>Jamais; mais ça en vaut la peine</c:v>
                </c:pt>
              </c:strCache>
            </c:strRef>
          </c:tx>
          <c:spPr>
            <a:solidFill>
              <a:schemeClr val="accent4"/>
            </a:solidFill>
            <a:ln>
              <a:noFill/>
            </a:ln>
            <a:effectLst/>
          </c:spPr>
          <c:invertIfNegative val="0"/>
          <c:cat>
            <c:strRef>
              <c:f>'Sonecom salle de bain'!$A$2:$A$3</c:f>
              <c:strCache>
                <c:ptCount val="2"/>
                <c:pt idx="0">
                  <c:v>Je remplace les cotons de tige jetables par une alternative réutilisable (ex : oriculi, …)</c:v>
                </c:pt>
                <c:pt idx="1">
                  <c:v>Je fabrique certains produits cosmétiques (dentifrice, savon, …)</c:v>
                </c:pt>
              </c:strCache>
            </c:strRef>
          </c:cat>
          <c:val>
            <c:numRef>
              <c:f>'Sonecom salle de bain'!$E$2:$E$3</c:f>
              <c:numCache>
                <c:formatCode>General</c:formatCode>
                <c:ptCount val="2"/>
                <c:pt idx="0">
                  <c:v>225</c:v>
                </c:pt>
                <c:pt idx="1">
                  <c:v>275</c:v>
                </c:pt>
              </c:numCache>
            </c:numRef>
          </c:val>
          <c:extLst xmlns:c16r2="http://schemas.microsoft.com/office/drawing/2015/06/chart">
            <c:ext xmlns:c16="http://schemas.microsoft.com/office/drawing/2014/chart" uri="{C3380CC4-5D6E-409C-BE32-E72D297353CC}">
              <c16:uniqueId val="{00000003-320F-482D-97AD-7A3162C7D7C1}"/>
            </c:ext>
          </c:extLst>
        </c:ser>
        <c:ser>
          <c:idx val="4"/>
          <c:order val="4"/>
          <c:tx>
            <c:strRef>
              <c:f>'Sonecom salle de bain'!$F$1</c:f>
              <c:strCache>
                <c:ptCount val="1"/>
                <c:pt idx="0">
                  <c:v>Jamais; ça n’en vaut pas la peine</c:v>
                </c:pt>
              </c:strCache>
            </c:strRef>
          </c:tx>
          <c:spPr>
            <a:solidFill>
              <a:schemeClr val="accent5"/>
            </a:solidFill>
            <a:ln>
              <a:noFill/>
            </a:ln>
            <a:effectLst/>
          </c:spPr>
          <c:invertIfNegative val="0"/>
          <c:cat>
            <c:strRef>
              <c:f>'Sonecom salle de bain'!$A$2:$A$3</c:f>
              <c:strCache>
                <c:ptCount val="2"/>
                <c:pt idx="0">
                  <c:v>Je remplace les cotons de tige jetables par une alternative réutilisable (ex : oriculi, …)</c:v>
                </c:pt>
                <c:pt idx="1">
                  <c:v>Je fabrique certains produits cosmétiques (dentifrice, savon, …)</c:v>
                </c:pt>
              </c:strCache>
            </c:strRef>
          </c:cat>
          <c:val>
            <c:numRef>
              <c:f>'Sonecom salle de bain'!$F$2:$F$3</c:f>
              <c:numCache>
                <c:formatCode>General</c:formatCode>
                <c:ptCount val="2"/>
                <c:pt idx="0">
                  <c:v>204</c:v>
                </c:pt>
                <c:pt idx="1">
                  <c:v>207</c:v>
                </c:pt>
              </c:numCache>
            </c:numRef>
          </c:val>
          <c:extLst xmlns:c16r2="http://schemas.microsoft.com/office/drawing/2015/06/chart">
            <c:ext xmlns:c16="http://schemas.microsoft.com/office/drawing/2014/chart" uri="{C3380CC4-5D6E-409C-BE32-E72D297353CC}">
              <c16:uniqueId val="{00000004-320F-482D-97AD-7A3162C7D7C1}"/>
            </c:ext>
          </c:extLst>
        </c:ser>
        <c:ser>
          <c:idx val="5"/>
          <c:order val="5"/>
          <c:tx>
            <c:strRef>
              <c:f>'Sonecom salle de bain'!$G$1</c:f>
              <c:strCache>
                <c:ptCount val="1"/>
                <c:pt idx="0">
                  <c:v>Pas concerné</c:v>
                </c:pt>
              </c:strCache>
            </c:strRef>
          </c:tx>
          <c:spPr>
            <a:solidFill>
              <a:schemeClr val="accent6"/>
            </a:solidFill>
            <a:ln>
              <a:noFill/>
            </a:ln>
            <a:effectLst/>
          </c:spPr>
          <c:invertIfNegative val="0"/>
          <c:cat>
            <c:strRef>
              <c:f>'Sonecom salle de bain'!$A$2:$A$3</c:f>
              <c:strCache>
                <c:ptCount val="2"/>
                <c:pt idx="0">
                  <c:v>Je remplace les cotons de tige jetables par une alternative réutilisable (ex : oriculi, …)</c:v>
                </c:pt>
                <c:pt idx="1">
                  <c:v>Je fabrique certains produits cosmétiques (dentifrice, savon, …)</c:v>
                </c:pt>
              </c:strCache>
            </c:strRef>
          </c:cat>
          <c:val>
            <c:numRef>
              <c:f>'Sonecom salle de bain'!$G$2:$G$3</c:f>
              <c:numCache>
                <c:formatCode>General</c:formatCode>
                <c:ptCount val="2"/>
                <c:pt idx="0">
                  <c:v>89</c:v>
                </c:pt>
                <c:pt idx="1">
                  <c:v>74</c:v>
                </c:pt>
              </c:numCache>
            </c:numRef>
          </c:val>
          <c:extLst xmlns:c16r2="http://schemas.microsoft.com/office/drawing/2015/06/chart">
            <c:ext xmlns:c16="http://schemas.microsoft.com/office/drawing/2014/chart" uri="{C3380CC4-5D6E-409C-BE32-E72D297353CC}">
              <c16:uniqueId val="{00000005-320F-482D-97AD-7A3162C7D7C1}"/>
            </c:ext>
          </c:extLst>
        </c:ser>
        <c:dLbls>
          <c:showLegendKey val="0"/>
          <c:showVal val="0"/>
          <c:showCatName val="0"/>
          <c:showSerName val="0"/>
          <c:showPercent val="0"/>
          <c:showBubbleSize val="0"/>
        </c:dLbls>
        <c:gapWidth val="150"/>
        <c:overlap val="100"/>
        <c:axId val="453919656"/>
        <c:axId val="453921224"/>
        <c:extLst xmlns:c16r2="http://schemas.microsoft.com/office/drawing/2015/06/chart">
          <c:ext xmlns:c15="http://schemas.microsoft.com/office/drawing/2012/chart" uri="{02D57815-91ED-43cb-92C2-25804820EDAC}">
            <c15:filteredBarSeries>
              <c15:ser>
                <c:idx val="6"/>
                <c:order val="6"/>
                <c:tx>
                  <c:strRef>
                    <c:extLst xmlns:c16r2="http://schemas.microsoft.com/office/drawing/2015/06/chart">
                      <c:ext uri="{02D57815-91ED-43cb-92C2-25804820EDAC}">
                        <c15:formulaRef>
                          <c15:sqref>'Sonecom salle de bain'!$H$1</c15:sqref>
                        </c15:formulaRef>
                      </c:ext>
                    </c:extLst>
                    <c:strCache>
                      <c:ptCount val="1"/>
                      <c:pt idx="0">
                        <c:v>Somme</c:v>
                      </c:pt>
                    </c:strCache>
                  </c:strRef>
                </c:tx>
                <c:spPr>
                  <a:solidFill>
                    <a:schemeClr val="accent1">
                      <a:lumMod val="60000"/>
                    </a:schemeClr>
                  </a:solidFill>
                  <a:ln>
                    <a:noFill/>
                  </a:ln>
                  <a:effectLst/>
                </c:spPr>
                <c:invertIfNegative val="0"/>
                <c:cat>
                  <c:strRef>
                    <c:extLst xmlns:c16r2="http://schemas.microsoft.com/office/drawing/2015/06/chart">
                      <c:ext uri="{02D57815-91ED-43cb-92C2-25804820EDAC}">
                        <c15:formulaRef>
                          <c15:sqref>'Sonecom salle de bain'!$A$2:$A$3</c15:sqref>
                        </c15:formulaRef>
                      </c:ext>
                    </c:extLst>
                    <c:strCache>
                      <c:ptCount val="2"/>
                      <c:pt idx="0">
                        <c:v>Je remplace les cotons de tige jetables par une alternative réutilisable (ex : oriculi, …)</c:v>
                      </c:pt>
                      <c:pt idx="1">
                        <c:v>Je fabrique certains produits cosmétiques (dentifrice, savon, …)</c:v>
                      </c:pt>
                    </c:strCache>
                  </c:strRef>
                </c:cat>
                <c:val>
                  <c:numRef>
                    <c:extLst xmlns:c16r2="http://schemas.microsoft.com/office/drawing/2015/06/chart">
                      <c:ext uri="{02D57815-91ED-43cb-92C2-25804820EDAC}">
                        <c15:formulaRef>
                          <c15:sqref>'Sonecom salle de bain'!$H$2:$H$3</c15:sqref>
                        </c15:formulaRef>
                      </c:ext>
                    </c:extLst>
                    <c:numCache>
                      <c:formatCode>General</c:formatCode>
                      <c:ptCount val="2"/>
                      <c:pt idx="0">
                        <c:v>618</c:v>
                      </c:pt>
                      <c:pt idx="1">
                        <c:v>623</c:v>
                      </c:pt>
                    </c:numCache>
                  </c:numRef>
                </c:val>
                <c:extLst xmlns:c16r2="http://schemas.microsoft.com/office/drawing/2015/06/chart">
                  <c:ext xmlns:c16="http://schemas.microsoft.com/office/drawing/2014/chart" uri="{C3380CC4-5D6E-409C-BE32-E72D297353CC}">
                    <c16:uniqueId val="{00000006-320F-482D-97AD-7A3162C7D7C1}"/>
                  </c:ext>
                </c:extLst>
              </c15:ser>
            </c15:filteredBarSeries>
          </c:ext>
        </c:extLst>
      </c:barChart>
      <c:catAx>
        <c:axId val="453919656"/>
        <c:scaling>
          <c:orientation val="minMax"/>
        </c:scaling>
        <c:delete val="1"/>
        <c:axPos val="l"/>
        <c:numFmt formatCode="General" sourceLinked="1"/>
        <c:majorTickMark val="none"/>
        <c:minorTickMark val="none"/>
        <c:tickLblPos val="nextTo"/>
        <c:crossAx val="453921224"/>
        <c:crosses val="autoZero"/>
        <c:auto val="1"/>
        <c:lblAlgn val="ctr"/>
        <c:lblOffset val="100"/>
        <c:noMultiLvlLbl val="0"/>
      </c:catAx>
      <c:valAx>
        <c:axId val="4539212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391965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dirty="0" smtClean="0"/>
              <a:t>Challenge 2021</a:t>
            </a:r>
            <a:endParaRPr lang="fr-BE"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percentStacked"/>
        <c:varyColors val="0"/>
        <c:ser>
          <c:idx val="0"/>
          <c:order val="0"/>
          <c:tx>
            <c:strRef>
              <c:f>'Sonecom courses'!$D$86</c:f>
              <c:strCache>
                <c:ptCount val="1"/>
                <c:pt idx="0">
                  <c:v>Dit is iets wat ik altijd doe, het loont ook echt de moeite; </c:v>
                </c:pt>
              </c:strCache>
            </c:strRef>
          </c:tx>
          <c:spPr>
            <a:solidFill>
              <a:schemeClr val="accent1"/>
            </a:solidFill>
            <a:ln>
              <a:noFill/>
            </a:ln>
            <a:effectLst/>
          </c:spPr>
          <c:invertIfNegative val="0"/>
          <c:cat>
            <c:strRef>
              <c:f>'Sonecom courses'!$C$87:$C$88</c:f>
              <c:strCache>
                <c:ptCount val="2"/>
                <c:pt idx="0">
                  <c:v>Ik vervang mijn plastic wattenstaafjes door een herbruikbaar alternatief (bv. Oriculi, …)</c:v>
                </c:pt>
                <c:pt idx="1">
                  <c:v>Bepaalde verzorgingsproducten (tandpasta, zeep, …) maak ik thuis</c:v>
                </c:pt>
              </c:strCache>
            </c:strRef>
          </c:cat>
          <c:val>
            <c:numRef>
              <c:f>'Sonecom courses'!$D$87:$D$88</c:f>
              <c:numCache>
                <c:formatCode>General</c:formatCode>
                <c:ptCount val="2"/>
                <c:pt idx="0">
                  <c:v>21</c:v>
                </c:pt>
                <c:pt idx="1">
                  <c:v>6</c:v>
                </c:pt>
              </c:numCache>
            </c:numRef>
          </c:val>
        </c:ser>
        <c:ser>
          <c:idx val="1"/>
          <c:order val="1"/>
          <c:tx>
            <c:strRef>
              <c:f>'Sonecom courses'!$E$86</c:f>
              <c:strCache>
                <c:ptCount val="1"/>
                <c:pt idx="0">
                  <c:v>Dit is iets wat ik soms doe, het loont wel de moeite; </c:v>
                </c:pt>
              </c:strCache>
            </c:strRef>
          </c:tx>
          <c:spPr>
            <a:solidFill>
              <a:schemeClr val="accent2"/>
            </a:solidFill>
            <a:ln>
              <a:noFill/>
            </a:ln>
            <a:effectLst/>
          </c:spPr>
          <c:invertIfNegative val="0"/>
          <c:cat>
            <c:strRef>
              <c:f>'Sonecom courses'!$C$87:$C$88</c:f>
              <c:strCache>
                <c:ptCount val="2"/>
                <c:pt idx="0">
                  <c:v>Ik vervang mijn plastic wattenstaafjes door een herbruikbaar alternatief (bv. Oriculi, …)</c:v>
                </c:pt>
                <c:pt idx="1">
                  <c:v>Bepaalde verzorgingsproducten (tandpasta, zeep, …) maak ik thuis</c:v>
                </c:pt>
              </c:strCache>
            </c:strRef>
          </c:cat>
          <c:val>
            <c:numRef>
              <c:f>'Sonecom courses'!$E$87:$E$88</c:f>
              <c:numCache>
                <c:formatCode>General</c:formatCode>
                <c:ptCount val="2"/>
                <c:pt idx="0">
                  <c:v>14</c:v>
                </c:pt>
                <c:pt idx="1">
                  <c:v>17</c:v>
                </c:pt>
              </c:numCache>
            </c:numRef>
          </c:val>
        </c:ser>
        <c:ser>
          <c:idx val="2"/>
          <c:order val="2"/>
          <c:tx>
            <c:strRef>
              <c:f>'Sonecom courses'!$F$86</c:f>
              <c:strCache>
                <c:ptCount val="1"/>
                <c:pt idx="0">
                  <c:v>Dit is iets wat ik soms doe, maar ik ben niet zeker of het wel de moeite loont; </c:v>
                </c:pt>
              </c:strCache>
            </c:strRef>
          </c:tx>
          <c:spPr>
            <a:solidFill>
              <a:schemeClr val="accent3"/>
            </a:solidFill>
            <a:ln>
              <a:noFill/>
            </a:ln>
            <a:effectLst/>
          </c:spPr>
          <c:invertIfNegative val="0"/>
          <c:cat>
            <c:strRef>
              <c:f>'Sonecom courses'!$C$87:$C$88</c:f>
              <c:strCache>
                <c:ptCount val="2"/>
                <c:pt idx="0">
                  <c:v>Ik vervang mijn plastic wattenstaafjes door een herbruikbaar alternatief (bv. Oriculi, …)</c:v>
                </c:pt>
                <c:pt idx="1">
                  <c:v>Bepaalde verzorgingsproducten (tandpasta, zeep, …) maak ik thuis</c:v>
                </c:pt>
              </c:strCache>
            </c:strRef>
          </c:cat>
          <c:val>
            <c:numRef>
              <c:f>'Sonecom courses'!$F$87:$F$88</c:f>
              <c:numCache>
                <c:formatCode>General</c:formatCode>
                <c:ptCount val="2"/>
                <c:pt idx="0">
                  <c:v>2</c:v>
                </c:pt>
                <c:pt idx="1">
                  <c:v>5</c:v>
                </c:pt>
              </c:numCache>
            </c:numRef>
          </c:val>
        </c:ser>
        <c:ser>
          <c:idx val="3"/>
          <c:order val="3"/>
          <c:tx>
            <c:strRef>
              <c:f>'Sonecom courses'!$G$86</c:f>
              <c:strCache>
                <c:ptCount val="1"/>
                <c:pt idx="0">
                  <c:v>Dit is iets wat ik nooit doe, maar het loont wel de moeite; </c:v>
                </c:pt>
              </c:strCache>
            </c:strRef>
          </c:tx>
          <c:spPr>
            <a:solidFill>
              <a:schemeClr val="accent4"/>
            </a:solidFill>
            <a:ln>
              <a:noFill/>
            </a:ln>
            <a:effectLst/>
          </c:spPr>
          <c:invertIfNegative val="0"/>
          <c:cat>
            <c:strRef>
              <c:f>'Sonecom courses'!$C$87:$C$88</c:f>
              <c:strCache>
                <c:ptCount val="2"/>
                <c:pt idx="0">
                  <c:v>Ik vervang mijn plastic wattenstaafjes door een herbruikbaar alternatief (bv. Oriculi, …)</c:v>
                </c:pt>
                <c:pt idx="1">
                  <c:v>Bepaalde verzorgingsproducten (tandpasta, zeep, …) maak ik thuis</c:v>
                </c:pt>
              </c:strCache>
            </c:strRef>
          </c:cat>
          <c:val>
            <c:numRef>
              <c:f>'Sonecom courses'!$G$87:$G$88</c:f>
              <c:numCache>
                <c:formatCode>General</c:formatCode>
                <c:ptCount val="2"/>
                <c:pt idx="0">
                  <c:v>14</c:v>
                </c:pt>
                <c:pt idx="1">
                  <c:v>21</c:v>
                </c:pt>
              </c:numCache>
            </c:numRef>
          </c:val>
        </c:ser>
        <c:ser>
          <c:idx val="4"/>
          <c:order val="4"/>
          <c:tx>
            <c:strRef>
              <c:f>'Sonecom courses'!$H$86</c:f>
              <c:strCache>
                <c:ptCount val="1"/>
                <c:pt idx="0">
                  <c:v>Dit is iets wat ik nooit doe, het loont de moeite niet; </c:v>
                </c:pt>
              </c:strCache>
            </c:strRef>
          </c:tx>
          <c:spPr>
            <a:solidFill>
              <a:schemeClr val="accent5"/>
            </a:solidFill>
            <a:ln>
              <a:noFill/>
            </a:ln>
            <a:effectLst/>
          </c:spPr>
          <c:invertIfNegative val="0"/>
          <c:cat>
            <c:strRef>
              <c:f>'Sonecom courses'!$C$87:$C$88</c:f>
              <c:strCache>
                <c:ptCount val="2"/>
                <c:pt idx="0">
                  <c:v>Ik vervang mijn plastic wattenstaafjes door een herbruikbaar alternatief (bv. Oriculi, …)</c:v>
                </c:pt>
                <c:pt idx="1">
                  <c:v>Bepaalde verzorgingsproducten (tandpasta, zeep, …) maak ik thuis</c:v>
                </c:pt>
              </c:strCache>
            </c:strRef>
          </c:cat>
          <c:val>
            <c:numRef>
              <c:f>'Sonecom courses'!$H$87:$H$88</c:f>
              <c:numCache>
                <c:formatCode>General</c:formatCode>
                <c:ptCount val="2"/>
                <c:pt idx="0">
                  <c:v>2</c:v>
                </c:pt>
                <c:pt idx="1">
                  <c:v>7</c:v>
                </c:pt>
              </c:numCache>
            </c:numRef>
          </c:val>
        </c:ser>
        <c:ser>
          <c:idx val="5"/>
          <c:order val="5"/>
          <c:tx>
            <c:strRef>
              <c:f>'Sonecom courses'!$I$86</c:f>
              <c:strCache>
                <c:ptCount val="1"/>
                <c:pt idx="0">
                  <c:v>Niet van toepassing</c:v>
                </c:pt>
              </c:strCache>
            </c:strRef>
          </c:tx>
          <c:spPr>
            <a:solidFill>
              <a:schemeClr val="accent6"/>
            </a:solidFill>
            <a:ln>
              <a:noFill/>
            </a:ln>
            <a:effectLst/>
          </c:spPr>
          <c:invertIfNegative val="0"/>
          <c:cat>
            <c:strRef>
              <c:f>'Sonecom courses'!$C$87:$C$88</c:f>
              <c:strCache>
                <c:ptCount val="2"/>
                <c:pt idx="0">
                  <c:v>Ik vervang mijn plastic wattenstaafjes door een herbruikbaar alternatief (bv. Oriculi, …)</c:v>
                </c:pt>
                <c:pt idx="1">
                  <c:v>Bepaalde verzorgingsproducten (tandpasta, zeep, …) maak ik thuis</c:v>
                </c:pt>
              </c:strCache>
            </c:strRef>
          </c:cat>
          <c:val>
            <c:numRef>
              <c:f>'Sonecom courses'!$I$87:$I$88</c:f>
              <c:numCache>
                <c:formatCode>General</c:formatCode>
                <c:ptCount val="2"/>
                <c:pt idx="0">
                  <c:v>4</c:v>
                </c:pt>
                <c:pt idx="1">
                  <c:v>1</c:v>
                </c:pt>
              </c:numCache>
            </c:numRef>
          </c:val>
        </c:ser>
        <c:dLbls>
          <c:showLegendKey val="0"/>
          <c:showVal val="0"/>
          <c:showCatName val="0"/>
          <c:showSerName val="0"/>
          <c:showPercent val="0"/>
          <c:showBubbleSize val="0"/>
        </c:dLbls>
        <c:gapWidth val="150"/>
        <c:overlap val="100"/>
        <c:axId val="505877736"/>
        <c:axId val="505885968"/>
      </c:barChart>
      <c:catAx>
        <c:axId val="5058777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5885968"/>
        <c:crosses val="autoZero"/>
        <c:auto val="1"/>
        <c:lblAlgn val="ctr"/>
        <c:lblOffset val="100"/>
        <c:noMultiLvlLbl val="0"/>
      </c:catAx>
      <c:valAx>
        <c:axId val="50588596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58777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dirty="0" err="1" smtClean="0"/>
              <a:t>Brusselaar</a:t>
            </a:r>
            <a:r>
              <a:rPr lang="fr-BE" dirty="0" smtClean="0"/>
              <a:t> </a:t>
            </a:r>
            <a:r>
              <a:rPr lang="fr-BE" dirty="0"/>
              <a:t>2019</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percentStacked"/>
        <c:varyColors val="0"/>
        <c:ser>
          <c:idx val="0"/>
          <c:order val="0"/>
          <c:tx>
            <c:strRef>
              <c:f>'Sonecom équipement'!$B$1</c:f>
              <c:strCache>
                <c:ptCount val="1"/>
                <c:pt idx="0">
                  <c:v>Toujours ; ça en vaut vraiment la peine</c:v>
                </c:pt>
              </c:strCache>
            </c:strRef>
          </c:tx>
          <c:spPr>
            <a:solidFill>
              <a:schemeClr val="accent1"/>
            </a:solidFill>
            <a:ln>
              <a:noFill/>
            </a:ln>
            <a:effectLst/>
          </c:spPr>
          <c:invertIfNegative val="0"/>
          <c:cat>
            <c:strRef>
              <c:f>'Sonecom équipement'!$A$2:$A$5</c:f>
              <c:strCache>
                <c:ptCount val="4"/>
                <c:pt idx="0">
                  <c:v>Je me désabonne ou me désinscris des publications que je ne lis plus/pas</c:v>
                </c:pt>
                <c:pt idx="1">
                  <c:v>Lorsque j’achète des jouets, j’évite les jouets à piles</c:v>
                </c:pt>
                <c:pt idx="2">
                  <c:v>Je privilégie les appareils manuels, j’évite les appareils électriques ou nécessitants des piles</c:v>
                </c:pt>
                <c:pt idx="3">
                  <c:v>J’achète mes vêtements en seconde main</c:v>
                </c:pt>
              </c:strCache>
            </c:strRef>
          </c:cat>
          <c:val>
            <c:numRef>
              <c:f>'Sonecom équipement'!$B$2:$B$5</c:f>
              <c:numCache>
                <c:formatCode>General</c:formatCode>
                <c:ptCount val="4"/>
                <c:pt idx="0">
                  <c:v>209</c:v>
                </c:pt>
                <c:pt idx="1">
                  <c:v>77</c:v>
                </c:pt>
                <c:pt idx="2">
                  <c:v>72</c:v>
                </c:pt>
                <c:pt idx="3">
                  <c:v>66</c:v>
                </c:pt>
              </c:numCache>
            </c:numRef>
          </c:val>
          <c:extLst xmlns:c16r2="http://schemas.microsoft.com/office/drawing/2015/06/chart">
            <c:ext xmlns:c16="http://schemas.microsoft.com/office/drawing/2014/chart" uri="{C3380CC4-5D6E-409C-BE32-E72D297353CC}">
              <c16:uniqueId val="{00000000-E1A3-4DC4-9566-EE18520E390B}"/>
            </c:ext>
          </c:extLst>
        </c:ser>
        <c:ser>
          <c:idx val="1"/>
          <c:order val="1"/>
          <c:tx>
            <c:strRef>
              <c:f>'Sonecom équipement'!$C$1</c:f>
              <c:strCache>
                <c:ptCount val="1"/>
                <c:pt idx="0">
                  <c:v>Parfois ; ça en vaut la peine</c:v>
                </c:pt>
              </c:strCache>
            </c:strRef>
          </c:tx>
          <c:spPr>
            <a:solidFill>
              <a:schemeClr val="accent2"/>
            </a:solidFill>
            <a:ln>
              <a:noFill/>
            </a:ln>
            <a:effectLst/>
          </c:spPr>
          <c:invertIfNegative val="0"/>
          <c:cat>
            <c:strRef>
              <c:f>'Sonecom équipement'!$A$2:$A$5</c:f>
              <c:strCache>
                <c:ptCount val="4"/>
                <c:pt idx="0">
                  <c:v>Je me désabonne ou me désinscris des publications que je ne lis plus/pas</c:v>
                </c:pt>
                <c:pt idx="1">
                  <c:v>Lorsque j’achète des jouets, j’évite les jouets à piles</c:v>
                </c:pt>
                <c:pt idx="2">
                  <c:v>Je privilégie les appareils manuels, j’évite les appareils électriques ou nécessitants des piles</c:v>
                </c:pt>
                <c:pt idx="3">
                  <c:v>J’achète mes vêtements en seconde main</c:v>
                </c:pt>
              </c:strCache>
            </c:strRef>
          </c:cat>
          <c:val>
            <c:numRef>
              <c:f>'Sonecom équipement'!$C$2:$C$5</c:f>
              <c:numCache>
                <c:formatCode>General</c:formatCode>
                <c:ptCount val="4"/>
                <c:pt idx="0">
                  <c:v>75</c:v>
                </c:pt>
                <c:pt idx="1">
                  <c:v>81</c:v>
                </c:pt>
                <c:pt idx="2">
                  <c:v>161</c:v>
                </c:pt>
                <c:pt idx="3">
                  <c:v>176</c:v>
                </c:pt>
              </c:numCache>
            </c:numRef>
          </c:val>
          <c:extLst xmlns:c16r2="http://schemas.microsoft.com/office/drawing/2015/06/chart">
            <c:ext xmlns:c16="http://schemas.microsoft.com/office/drawing/2014/chart" uri="{C3380CC4-5D6E-409C-BE32-E72D297353CC}">
              <c16:uniqueId val="{00000001-E1A3-4DC4-9566-EE18520E390B}"/>
            </c:ext>
          </c:extLst>
        </c:ser>
        <c:ser>
          <c:idx val="2"/>
          <c:order val="2"/>
          <c:tx>
            <c:strRef>
              <c:f>'Sonecom équipement'!$D$1</c:f>
              <c:strCache>
                <c:ptCount val="1"/>
                <c:pt idx="0">
                  <c:v>Parfois ; mais je ne suis pas sûr-e que ça en vaut la peine</c:v>
                </c:pt>
              </c:strCache>
            </c:strRef>
          </c:tx>
          <c:spPr>
            <a:solidFill>
              <a:schemeClr val="accent3"/>
            </a:solidFill>
            <a:ln>
              <a:noFill/>
            </a:ln>
            <a:effectLst/>
          </c:spPr>
          <c:invertIfNegative val="0"/>
          <c:cat>
            <c:strRef>
              <c:f>'Sonecom équipement'!$A$2:$A$5</c:f>
              <c:strCache>
                <c:ptCount val="4"/>
                <c:pt idx="0">
                  <c:v>Je me désabonne ou me désinscris des publications que je ne lis plus/pas</c:v>
                </c:pt>
                <c:pt idx="1">
                  <c:v>Lorsque j’achète des jouets, j’évite les jouets à piles</c:v>
                </c:pt>
                <c:pt idx="2">
                  <c:v>Je privilégie les appareils manuels, j’évite les appareils électriques ou nécessitants des piles</c:v>
                </c:pt>
                <c:pt idx="3">
                  <c:v>J’achète mes vêtements en seconde main</c:v>
                </c:pt>
              </c:strCache>
            </c:strRef>
          </c:cat>
          <c:val>
            <c:numRef>
              <c:f>'Sonecom équipement'!$D$2:$D$5</c:f>
              <c:numCache>
                <c:formatCode>General</c:formatCode>
                <c:ptCount val="4"/>
                <c:pt idx="0">
                  <c:v>31</c:v>
                </c:pt>
                <c:pt idx="1">
                  <c:v>44</c:v>
                </c:pt>
                <c:pt idx="2">
                  <c:v>43</c:v>
                </c:pt>
                <c:pt idx="3">
                  <c:v>57</c:v>
                </c:pt>
              </c:numCache>
            </c:numRef>
          </c:val>
          <c:extLst xmlns:c16r2="http://schemas.microsoft.com/office/drawing/2015/06/chart">
            <c:ext xmlns:c16="http://schemas.microsoft.com/office/drawing/2014/chart" uri="{C3380CC4-5D6E-409C-BE32-E72D297353CC}">
              <c16:uniqueId val="{00000002-E1A3-4DC4-9566-EE18520E390B}"/>
            </c:ext>
          </c:extLst>
        </c:ser>
        <c:ser>
          <c:idx val="3"/>
          <c:order val="3"/>
          <c:tx>
            <c:strRef>
              <c:f>'Sonecom équipement'!$E$1</c:f>
              <c:strCache>
                <c:ptCount val="1"/>
                <c:pt idx="0">
                  <c:v>Jamais; mais ça en vaut la peine</c:v>
                </c:pt>
              </c:strCache>
            </c:strRef>
          </c:tx>
          <c:spPr>
            <a:solidFill>
              <a:schemeClr val="accent4"/>
            </a:solidFill>
            <a:ln>
              <a:noFill/>
            </a:ln>
            <a:effectLst/>
          </c:spPr>
          <c:invertIfNegative val="0"/>
          <c:cat>
            <c:strRef>
              <c:f>'Sonecom équipement'!$A$2:$A$5</c:f>
              <c:strCache>
                <c:ptCount val="4"/>
                <c:pt idx="0">
                  <c:v>Je me désabonne ou me désinscris des publications que je ne lis plus/pas</c:v>
                </c:pt>
                <c:pt idx="1">
                  <c:v>Lorsque j’achète des jouets, j’évite les jouets à piles</c:v>
                </c:pt>
                <c:pt idx="2">
                  <c:v>Je privilégie les appareils manuels, j’évite les appareils électriques ou nécessitants des piles</c:v>
                </c:pt>
                <c:pt idx="3">
                  <c:v>J’achète mes vêtements en seconde main</c:v>
                </c:pt>
              </c:strCache>
            </c:strRef>
          </c:cat>
          <c:val>
            <c:numRef>
              <c:f>'Sonecom équipement'!$E$2:$E$5</c:f>
              <c:numCache>
                <c:formatCode>General</c:formatCode>
                <c:ptCount val="4"/>
                <c:pt idx="0">
                  <c:v>120</c:v>
                </c:pt>
                <c:pt idx="1">
                  <c:v>104</c:v>
                </c:pt>
                <c:pt idx="2">
                  <c:v>151</c:v>
                </c:pt>
                <c:pt idx="3">
                  <c:v>145</c:v>
                </c:pt>
              </c:numCache>
            </c:numRef>
          </c:val>
          <c:extLst xmlns:c16r2="http://schemas.microsoft.com/office/drawing/2015/06/chart">
            <c:ext xmlns:c16="http://schemas.microsoft.com/office/drawing/2014/chart" uri="{C3380CC4-5D6E-409C-BE32-E72D297353CC}">
              <c16:uniqueId val="{00000003-E1A3-4DC4-9566-EE18520E390B}"/>
            </c:ext>
          </c:extLst>
        </c:ser>
        <c:ser>
          <c:idx val="4"/>
          <c:order val="4"/>
          <c:tx>
            <c:strRef>
              <c:f>'Sonecom équipement'!$F$1</c:f>
              <c:strCache>
                <c:ptCount val="1"/>
                <c:pt idx="0">
                  <c:v>Jamais; ça n’en vaut pas la peine</c:v>
                </c:pt>
              </c:strCache>
            </c:strRef>
          </c:tx>
          <c:spPr>
            <a:solidFill>
              <a:schemeClr val="accent5"/>
            </a:solidFill>
            <a:ln>
              <a:noFill/>
            </a:ln>
            <a:effectLst/>
          </c:spPr>
          <c:invertIfNegative val="0"/>
          <c:cat>
            <c:strRef>
              <c:f>'Sonecom équipement'!$A$2:$A$5</c:f>
              <c:strCache>
                <c:ptCount val="4"/>
                <c:pt idx="0">
                  <c:v>Je me désabonne ou me désinscris des publications que je ne lis plus/pas</c:v>
                </c:pt>
                <c:pt idx="1">
                  <c:v>Lorsque j’achète des jouets, j’évite les jouets à piles</c:v>
                </c:pt>
                <c:pt idx="2">
                  <c:v>Je privilégie les appareils manuels, j’évite les appareils électriques ou nécessitants des piles</c:v>
                </c:pt>
                <c:pt idx="3">
                  <c:v>J’achète mes vêtements en seconde main</c:v>
                </c:pt>
              </c:strCache>
            </c:strRef>
          </c:cat>
          <c:val>
            <c:numRef>
              <c:f>'Sonecom équipement'!$F$2:$F$5</c:f>
              <c:numCache>
                <c:formatCode>General</c:formatCode>
                <c:ptCount val="4"/>
                <c:pt idx="0">
                  <c:v>44</c:v>
                </c:pt>
                <c:pt idx="1">
                  <c:v>47</c:v>
                </c:pt>
                <c:pt idx="2">
                  <c:v>114</c:v>
                </c:pt>
                <c:pt idx="3">
                  <c:v>151</c:v>
                </c:pt>
              </c:numCache>
            </c:numRef>
          </c:val>
          <c:extLst xmlns:c16r2="http://schemas.microsoft.com/office/drawing/2015/06/chart">
            <c:ext xmlns:c16="http://schemas.microsoft.com/office/drawing/2014/chart" uri="{C3380CC4-5D6E-409C-BE32-E72D297353CC}">
              <c16:uniqueId val="{00000004-E1A3-4DC4-9566-EE18520E390B}"/>
            </c:ext>
          </c:extLst>
        </c:ser>
        <c:ser>
          <c:idx val="5"/>
          <c:order val="5"/>
          <c:tx>
            <c:strRef>
              <c:f>'Sonecom équipement'!$G$1</c:f>
              <c:strCache>
                <c:ptCount val="1"/>
                <c:pt idx="0">
                  <c:v>Pas concerné</c:v>
                </c:pt>
              </c:strCache>
            </c:strRef>
          </c:tx>
          <c:spPr>
            <a:solidFill>
              <a:schemeClr val="accent6"/>
            </a:solidFill>
            <a:ln>
              <a:noFill/>
            </a:ln>
            <a:effectLst/>
          </c:spPr>
          <c:invertIfNegative val="0"/>
          <c:cat>
            <c:strRef>
              <c:f>'Sonecom équipement'!$A$2:$A$5</c:f>
              <c:strCache>
                <c:ptCount val="4"/>
                <c:pt idx="0">
                  <c:v>Je me désabonne ou me désinscris des publications que je ne lis plus/pas</c:v>
                </c:pt>
                <c:pt idx="1">
                  <c:v>Lorsque j’achète des jouets, j’évite les jouets à piles</c:v>
                </c:pt>
                <c:pt idx="2">
                  <c:v>Je privilégie les appareils manuels, j’évite les appareils électriques ou nécessitants des piles</c:v>
                </c:pt>
                <c:pt idx="3">
                  <c:v>J’achète mes vêtements en seconde main</c:v>
                </c:pt>
              </c:strCache>
            </c:strRef>
          </c:cat>
          <c:val>
            <c:numRef>
              <c:f>'Sonecom équipement'!$G$2:$G$5</c:f>
              <c:numCache>
                <c:formatCode>General</c:formatCode>
                <c:ptCount val="4"/>
                <c:pt idx="0">
                  <c:v>141</c:v>
                </c:pt>
                <c:pt idx="1">
                  <c:v>271</c:v>
                </c:pt>
                <c:pt idx="2">
                  <c:v>74</c:v>
                </c:pt>
                <c:pt idx="3">
                  <c:v>30</c:v>
                </c:pt>
              </c:numCache>
            </c:numRef>
          </c:val>
          <c:extLst xmlns:c16r2="http://schemas.microsoft.com/office/drawing/2015/06/chart">
            <c:ext xmlns:c16="http://schemas.microsoft.com/office/drawing/2014/chart" uri="{C3380CC4-5D6E-409C-BE32-E72D297353CC}">
              <c16:uniqueId val="{00000005-E1A3-4DC4-9566-EE18520E390B}"/>
            </c:ext>
          </c:extLst>
        </c:ser>
        <c:dLbls>
          <c:showLegendKey val="0"/>
          <c:showVal val="0"/>
          <c:showCatName val="0"/>
          <c:showSerName val="0"/>
          <c:showPercent val="0"/>
          <c:showBubbleSize val="0"/>
        </c:dLbls>
        <c:gapWidth val="150"/>
        <c:overlap val="100"/>
        <c:axId val="453917696"/>
        <c:axId val="455027272"/>
        <c:extLst xmlns:c16r2="http://schemas.microsoft.com/office/drawing/2015/06/chart">
          <c:ext xmlns:c15="http://schemas.microsoft.com/office/drawing/2012/chart" uri="{02D57815-91ED-43cb-92C2-25804820EDAC}">
            <c15:filteredBarSeries>
              <c15:ser>
                <c:idx val="6"/>
                <c:order val="6"/>
                <c:tx>
                  <c:strRef>
                    <c:extLst xmlns:c16r2="http://schemas.microsoft.com/office/drawing/2015/06/chart">
                      <c:ext uri="{02D57815-91ED-43cb-92C2-25804820EDAC}">
                        <c15:formulaRef>
                          <c15:sqref>'Sonecom équipement'!$H$1</c15:sqref>
                        </c15:formulaRef>
                      </c:ext>
                    </c:extLst>
                    <c:strCache>
                      <c:ptCount val="1"/>
                      <c:pt idx="0">
                        <c:v>Somme</c:v>
                      </c:pt>
                    </c:strCache>
                  </c:strRef>
                </c:tx>
                <c:spPr>
                  <a:solidFill>
                    <a:schemeClr val="accent1">
                      <a:lumMod val="60000"/>
                    </a:schemeClr>
                  </a:solidFill>
                  <a:ln>
                    <a:noFill/>
                  </a:ln>
                  <a:effectLst/>
                </c:spPr>
                <c:invertIfNegative val="0"/>
                <c:cat>
                  <c:strRef>
                    <c:extLst xmlns:c16r2="http://schemas.microsoft.com/office/drawing/2015/06/chart">
                      <c:ext uri="{02D57815-91ED-43cb-92C2-25804820EDAC}">
                        <c15:formulaRef>
                          <c15:sqref>'Sonecom équipement'!$A$2:$A$5</c15:sqref>
                        </c15:formulaRef>
                      </c:ext>
                    </c:extLst>
                    <c:strCache>
                      <c:ptCount val="4"/>
                      <c:pt idx="0">
                        <c:v>Je me désabonne ou me désinscris des publications que je ne lis plus/pas</c:v>
                      </c:pt>
                      <c:pt idx="1">
                        <c:v>Lorsque j’achète des jouets, j’évite les jouets à piles</c:v>
                      </c:pt>
                      <c:pt idx="2">
                        <c:v>Je privilégie les appareils manuels, j’évite les appareils électriques ou nécessitants des piles</c:v>
                      </c:pt>
                      <c:pt idx="3">
                        <c:v>J’achète mes vêtements en seconde main</c:v>
                      </c:pt>
                    </c:strCache>
                  </c:strRef>
                </c:cat>
                <c:val>
                  <c:numRef>
                    <c:extLst xmlns:c16r2="http://schemas.microsoft.com/office/drawing/2015/06/chart">
                      <c:ext uri="{02D57815-91ED-43cb-92C2-25804820EDAC}">
                        <c15:formulaRef>
                          <c15:sqref>'Sonecom équipement'!$H$2:$H$5</c15:sqref>
                        </c15:formulaRef>
                      </c:ext>
                    </c:extLst>
                    <c:numCache>
                      <c:formatCode>General</c:formatCode>
                      <c:ptCount val="4"/>
                      <c:pt idx="0">
                        <c:v>620</c:v>
                      </c:pt>
                      <c:pt idx="1">
                        <c:v>624</c:v>
                      </c:pt>
                      <c:pt idx="2">
                        <c:v>615</c:v>
                      </c:pt>
                      <c:pt idx="3">
                        <c:v>625</c:v>
                      </c:pt>
                    </c:numCache>
                  </c:numRef>
                </c:val>
                <c:extLst xmlns:c16r2="http://schemas.microsoft.com/office/drawing/2015/06/chart">
                  <c:ext xmlns:c16="http://schemas.microsoft.com/office/drawing/2014/chart" uri="{C3380CC4-5D6E-409C-BE32-E72D297353CC}">
                    <c16:uniqueId val="{00000006-E1A3-4DC4-9566-EE18520E390B}"/>
                  </c:ext>
                </c:extLst>
              </c15:ser>
            </c15:filteredBarSeries>
          </c:ext>
        </c:extLst>
      </c:barChart>
      <c:catAx>
        <c:axId val="453917696"/>
        <c:scaling>
          <c:orientation val="minMax"/>
        </c:scaling>
        <c:delete val="1"/>
        <c:axPos val="l"/>
        <c:numFmt formatCode="General" sourceLinked="1"/>
        <c:majorTickMark val="none"/>
        <c:minorTickMark val="none"/>
        <c:tickLblPos val="nextTo"/>
        <c:crossAx val="455027272"/>
        <c:crosses val="autoZero"/>
        <c:auto val="1"/>
        <c:lblAlgn val="ctr"/>
        <c:lblOffset val="100"/>
        <c:noMultiLvlLbl val="0"/>
      </c:catAx>
      <c:valAx>
        <c:axId val="45502727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391769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Leeftijd</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stacked"/>
        <c:varyColors val="0"/>
        <c:ser>
          <c:idx val="0"/>
          <c:order val="0"/>
          <c:tx>
            <c:strRef>
              <c:f>[Analyse_154Challengers_06_04_2021.xlsx]Age!$G$24</c:f>
              <c:strCache>
                <c:ptCount val="1"/>
                <c:pt idx="0">
                  <c:v>Aantal</c:v>
                </c:pt>
              </c:strCache>
            </c:strRef>
          </c:tx>
          <c:spPr>
            <a:solidFill>
              <a:schemeClr val="accent1"/>
            </a:solidFill>
            <a:ln>
              <a:noFill/>
            </a:ln>
            <a:effectLst/>
          </c:spPr>
          <c:invertIfNegative val="0"/>
          <c:cat>
            <c:strRef>
              <c:f>[Analyse_154Challengers_06_04_2021.xlsx]Age!$F$25:$F$37</c:f>
              <c:strCache>
                <c:ptCount val="13"/>
                <c:pt idx="0">
                  <c:v>&gt; 75</c:v>
                </c:pt>
                <c:pt idx="1">
                  <c:v>70-74</c:v>
                </c:pt>
                <c:pt idx="2">
                  <c:v>65-69</c:v>
                </c:pt>
                <c:pt idx="3">
                  <c:v>60-64</c:v>
                </c:pt>
                <c:pt idx="4">
                  <c:v>55-59</c:v>
                </c:pt>
                <c:pt idx="5">
                  <c:v>50-54</c:v>
                </c:pt>
                <c:pt idx="6">
                  <c:v>45-49</c:v>
                </c:pt>
                <c:pt idx="7">
                  <c:v>40-44</c:v>
                </c:pt>
                <c:pt idx="8">
                  <c:v>35-39</c:v>
                </c:pt>
                <c:pt idx="9">
                  <c:v>30-34</c:v>
                </c:pt>
                <c:pt idx="10">
                  <c:v>25-29</c:v>
                </c:pt>
                <c:pt idx="11">
                  <c:v>20-24</c:v>
                </c:pt>
                <c:pt idx="12">
                  <c:v>&lt; 20</c:v>
                </c:pt>
              </c:strCache>
            </c:strRef>
          </c:cat>
          <c:val>
            <c:numRef>
              <c:f>[Analyse_154Challengers_06_04_2021.xlsx]Age!$G$25:$G$37</c:f>
              <c:numCache>
                <c:formatCode>General</c:formatCode>
                <c:ptCount val="13"/>
                <c:pt idx="0">
                  <c:v>0</c:v>
                </c:pt>
                <c:pt idx="1">
                  <c:v>1</c:v>
                </c:pt>
                <c:pt idx="2">
                  <c:v>2</c:v>
                </c:pt>
                <c:pt idx="3">
                  <c:v>3</c:v>
                </c:pt>
                <c:pt idx="4">
                  <c:v>7</c:v>
                </c:pt>
                <c:pt idx="5">
                  <c:v>8</c:v>
                </c:pt>
                <c:pt idx="6">
                  <c:v>11</c:v>
                </c:pt>
                <c:pt idx="7">
                  <c:v>18</c:v>
                </c:pt>
                <c:pt idx="8">
                  <c:v>27</c:v>
                </c:pt>
                <c:pt idx="9">
                  <c:v>31</c:v>
                </c:pt>
                <c:pt idx="10">
                  <c:v>38</c:v>
                </c:pt>
                <c:pt idx="11">
                  <c:v>8</c:v>
                </c:pt>
                <c:pt idx="12">
                  <c:v>0</c:v>
                </c:pt>
              </c:numCache>
            </c:numRef>
          </c:val>
        </c:ser>
        <c:dLbls>
          <c:showLegendKey val="0"/>
          <c:showVal val="0"/>
          <c:showCatName val="0"/>
          <c:showSerName val="0"/>
          <c:showPercent val="0"/>
          <c:showBubbleSize val="0"/>
        </c:dLbls>
        <c:gapWidth val="150"/>
        <c:overlap val="100"/>
        <c:axId val="496936288"/>
        <c:axId val="496933544"/>
      </c:barChart>
      <c:catAx>
        <c:axId val="4969362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96933544"/>
        <c:crosses val="autoZero"/>
        <c:auto val="1"/>
        <c:lblAlgn val="ctr"/>
        <c:lblOffset val="100"/>
        <c:noMultiLvlLbl val="0"/>
      </c:catAx>
      <c:valAx>
        <c:axId val="4969335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96936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dirty="0" smtClean="0"/>
              <a:t>Challenge 2021</a:t>
            </a:r>
            <a:endParaRPr lang="fr-BE"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percentStacked"/>
        <c:varyColors val="0"/>
        <c:ser>
          <c:idx val="0"/>
          <c:order val="0"/>
          <c:tx>
            <c:strRef>
              <c:f>'Sonecom courses'!$D$97</c:f>
              <c:strCache>
                <c:ptCount val="1"/>
                <c:pt idx="0">
                  <c:v>Dit is iets wat ik altijd doe, het loont ook echt de moeite; </c:v>
                </c:pt>
              </c:strCache>
            </c:strRef>
          </c:tx>
          <c:spPr>
            <a:solidFill>
              <a:schemeClr val="accent1"/>
            </a:solidFill>
            <a:ln>
              <a:noFill/>
            </a:ln>
            <a:effectLst/>
          </c:spPr>
          <c:invertIfNegative val="0"/>
          <c:cat>
            <c:strRef>
              <c:f>'Sonecom courses'!$C$98:$C$101</c:f>
              <c:strCache>
                <c:ptCount val="4"/>
                <c:pt idx="0">
                  <c:v>Ik zeg mijn abonnement op of schrijf me uit van publicaties die ik niet (meer) lees</c:v>
                </c:pt>
                <c:pt idx="1">
                  <c:v>Ik koop liever geen speelgoed op batterijen</c:v>
                </c:pt>
                <c:pt idx="2">
                  <c:v>Ik verkies manuele toestellen, ik vermijd elektrische toestellen of toestellen die op batterijen werken</c:v>
                </c:pt>
                <c:pt idx="3">
                  <c:v>Ik koop mijn kledij tweedehands</c:v>
                </c:pt>
              </c:strCache>
            </c:strRef>
          </c:cat>
          <c:val>
            <c:numRef>
              <c:f>'Sonecom courses'!$D$98:$D$101</c:f>
              <c:numCache>
                <c:formatCode>General</c:formatCode>
                <c:ptCount val="4"/>
                <c:pt idx="0">
                  <c:v>24</c:v>
                </c:pt>
                <c:pt idx="1">
                  <c:v>19</c:v>
                </c:pt>
                <c:pt idx="2">
                  <c:v>4</c:v>
                </c:pt>
                <c:pt idx="3">
                  <c:v>9</c:v>
                </c:pt>
              </c:numCache>
            </c:numRef>
          </c:val>
        </c:ser>
        <c:ser>
          <c:idx val="1"/>
          <c:order val="1"/>
          <c:tx>
            <c:strRef>
              <c:f>'Sonecom courses'!$E$97</c:f>
              <c:strCache>
                <c:ptCount val="1"/>
                <c:pt idx="0">
                  <c:v>Dit is iets wat ik soms doe, het loont wel de moeite; </c:v>
                </c:pt>
              </c:strCache>
            </c:strRef>
          </c:tx>
          <c:spPr>
            <a:solidFill>
              <a:schemeClr val="accent2"/>
            </a:solidFill>
            <a:ln>
              <a:noFill/>
            </a:ln>
            <a:effectLst/>
          </c:spPr>
          <c:invertIfNegative val="0"/>
          <c:cat>
            <c:strRef>
              <c:f>'Sonecom courses'!$C$98:$C$101</c:f>
              <c:strCache>
                <c:ptCount val="4"/>
                <c:pt idx="0">
                  <c:v>Ik zeg mijn abonnement op of schrijf me uit van publicaties die ik niet (meer) lees</c:v>
                </c:pt>
                <c:pt idx="1">
                  <c:v>Ik koop liever geen speelgoed op batterijen</c:v>
                </c:pt>
                <c:pt idx="2">
                  <c:v>Ik verkies manuele toestellen, ik vermijd elektrische toestellen of toestellen die op batterijen werken</c:v>
                </c:pt>
                <c:pt idx="3">
                  <c:v>Ik koop mijn kledij tweedehands</c:v>
                </c:pt>
              </c:strCache>
            </c:strRef>
          </c:cat>
          <c:val>
            <c:numRef>
              <c:f>'Sonecom courses'!$E$98:$E$101</c:f>
              <c:numCache>
                <c:formatCode>General</c:formatCode>
                <c:ptCount val="4"/>
                <c:pt idx="0">
                  <c:v>23</c:v>
                </c:pt>
                <c:pt idx="1">
                  <c:v>17</c:v>
                </c:pt>
                <c:pt idx="2">
                  <c:v>30</c:v>
                </c:pt>
                <c:pt idx="3">
                  <c:v>33</c:v>
                </c:pt>
              </c:numCache>
            </c:numRef>
          </c:val>
        </c:ser>
        <c:ser>
          <c:idx val="2"/>
          <c:order val="2"/>
          <c:tx>
            <c:strRef>
              <c:f>'Sonecom courses'!$F$97</c:f>
              <c:strCache>
                <c:ptCount val="1"/>
                <c:pt idx="0">
                  <c:v>Dit is iets wat ik soms doe, maar ik ben niet zeker of het wel de moeite loont; </c:v>
                </c:pt>
              </c:strCache>
            </c:strRef>
          </c:tx>
          <c:spPr>
            <a:solidFill>
              <a:schemeClr val="accent3"/>
            </a:solidFill>
            <a:ln>
              <a:noFill/>
            </a:ln>
            <a:effectLst/>
          </c:spPr>
          <c:invertIfNegative val="0"/>
          <c:cat>
            <c:strRef>
              <c:f>'Sonecom courses'!$C$98:$C$101</c:f>
              <c:strCache>
                <c:ptCount val="4"/>
                <c:pt idx="0">
                  <c:v>Ik zeg mijn abonnement op of schrijf me uit van publicaties die ik niet (meer) lees</c:v>
                </c:pt>
                <c:pt idx="1">
                  <c:v>Ik koop liever geen speelgoed op batterijen</c:v>
                </c:pt>
                <c:pt idx="2">
                  <c:v>Ik verkies manuele toestellen, ik vermijd elektrische toestellen of toestellen die op batterijen werken</c:v>
                </c:pt>
                <c:pt idx="3">
                  <c:v>Ik koop mijn kledij tweedehands</c:v>
                </c:pt>
              </c:strCache>
            </c:strRef>
          </c:cat>
          <c:val>
            <c:numRef>
              <c:f>'Sonecom courses'!$F$98:$F$101</c:f>
              <c:numCache>
                <c:formatCode>General</c:formatCode>
                <c:ptCount val="4"/>
                <c:pt idx="0">
                  <c:v>0</c:v>
                </c:pt>
                <c:pt idx="1">
                  <c:v>1</c:v>
                </c:pt>
                <c:pt idx="2">
                  <c:v>5</c:v>
                </c:pt>
                <c:pt idx="3">
                  <c:v>0</c:v>
                </c:pt>
              </c:numCache>
            </c:numRef>
          </c:val>
        </c:ser>
        <c:ser>
          <c:idx val="3"/>
          <c:order val="3"/>
          <c:tx>
            <c:strRef>
              <c:f>'Sonecom courses'!$G$97</c:f>
              <c:strCache>
                <c:ptCount val="1"/>
                <c:pt idx="0">
                  <c:v>Dit is iets wat ik nooit doe, maar het loont wel de moeite; </c:v>
                </c:pt>
              </c:strCache>
            </c:strRef>
          </c:tx>
          <c:spPr>
            <a:solidFill>
              <a:schemeClr val="accent4"/>
            </a:solidFill>
            <a:ln>
              <a:noFill/>
            </a:ln>
            <a:effectLst/>
          </c:spPr>
          <c:invertIfNegative val="0"/>
          <c:cat>
            <c:strRef>
              <c:f>'Sonecom courses'!$C$98:$C$101</c:f>
              <c:strCache>
                <c:ptCount val="4"/>
                <c:pt idx="0">
                  <c:v>Ik zeg mijn abonnement op of schrijf me uit van publicaties die ik niet (meer) lees</c:v>
                </c:pt>
                <c:pt idx="1">
                  <c:v>Ik koop liever geen speelgoed op batterijen</c:v>
                </c:pt>
                <c:pt idx="2">
                  <c:v>Ik verkies manuele toestellen, ik vermijd elektrische toestellen of toestellen die op batterijen werken</c:v>
                </c:pt>
                <c:pt idx="3">
                  <c:v>Ik koop mijn kledij tweedehands</c:v>
                </c:pt>
              </c:strCache>
            </c:strRef>
          </c:cat>
          <c:val>
            <c:numRef>
              <c:f>'Sonecom courses'!$G$98:$G$101</c:f>
              <c:numCache>
                <c:formatCode>General</c:formatCode>
                <c:ptCount val="4"/>
                <c:pt idx="0">
                  <c:v>5</c:v>
                </c:pt>
                <c:pt idx="1">
                  <c:v>3</c:v>
                </c:pt>
                <c:pt idx="2">
                  <c:v>11</c:v>
                </c:pt>
                <c:pt idx="3">
                  <c:v>14</c:v>
                </c:pt>
              </c:numCache>
            </c:numRef>
          </c:val>
        </c:ser>
        <c:ser>
          <c:idx val="4"/>
          <c:order val="4"/>
          <c:tx>
            <c:strRef>
              <c:f>'Sonecom courses'!$H$97</c:f>
              <c:strCache>
                <c:ptCount val="1"/>
                <c:pt idx="0">
                  <c:v>Dit is iets wat ik nooit doe, het loont de moeite niet; </c:v>
                </c:pt>
              </c:strCache>
            </c:strRef>
          </c:tx>
          <c:spPr>
            <a:solidFill>
              <a:schemeClr val="accent5"/>
            </a:solidFill>
            <a:ln>
              <a:noFill/>
            </a:ln>
            <a:effectLst/>
          </c:spPr>
          <c:invertIfNegative val="0"/>
          <c:cat>
            <c:strRef>
              <c:f>'Sonecom courses'!$C$98:$C$101</c:f>
              <c:strCache>
                <c:ptCount val="4"/>
                <c:pt idx="0">
                  <c:v>Ik zeg mijn abonnement op of schrijf me uit van publicaties die ik niet (meer) lees</c:v>
                </c:pt>
                <c:pt idx="1">
                  <c:v>Ik koop liever geen speelgoed op batterijen</c:v>
                </c:pt>
                <c:pt idx="2">
                  <c:v>Ik verkies manuele toestellen, ik vermijd elektrische toestellen of toestellen die op batterijen werken</c:v>
                </c:pt>
                <c:pt idx="3">
                  <c:v>Ik koop mijn kledij tweedehands</c:v>
                </c:pt>
              </c:strCache>
            </c:strRef>
          </c:cat>
          <c:val>
            <c:numRef>
              <c:f>'Sonecom courses'!$H$98:$H$101</c:f>
              <c:numCache>
                <c:formatCode>General</c:formatCode>
                <c:ptCount val="4"/>
                <c:pt idx="0">
                  <c:v>0</c:v>
                </c:pt>
                <c:pt idx="1">
                  <c:v>0</c:v>
                </c:pt>
                <c:pt idx="2">
                  <c:v>3</c:v>
                </c:pt>
                <c:pt idx="3">
                  <c:v>1</c:v>
                </c:pt>
              </c:numCache>
            </c:numRef>
          </c:val>
        </c:ser>
        <c:ser>
          <c:idx val="5"/>
          <c:order val="5"/>
          <c:tx>
            <c:strRef>
              <c:f>'Sonecom courses'!$I$97</c:f>
              <c:strCache>
                <c:ptCount val="1"/>
                <c:pt idx="0">
                  <c:v>Niet van toepassing</c:v>
                </c:pt>
              </c:strCache>
            </c:strRef>
          </c:tx>
          <c:spPr>
            <a:solidFill>
              <a:schemeClr val="accent6"/>
            </a:solidFill>
            <a:ln>
              <a:noFill/>
            </a:ln>
            <a:effectLst/>
          </c:spPr>
          <c:invertIfNegative val="0"/>
          <c:cat>
            <c:strRef>
              <c:f>'Sonecom courses'!$C$98:$C$101</c:f>
              <c:strCache>
                <c:ptCount val="4"/>
                <c:pt idx="0">
                  <c:v>Ik zeg mijn abonnement op of schrijf me uit van publicaties die ik niet (meer) lees</c:v>
                </c:pt>
                <c:pt idx="1">
                  <c:v>Ik koop liever geen speelgoed op batterijen</c:v>
                </c:pt>
                <c:pt idx="2">
                  <c:v>Ik verkies manuele toestellen, ik vermijd elektrische toestellen of toestellen die op batterijen werken</c:v>
                </c:pt>
                <c:pt idx="3">
                  <c:v>Ik koop mijn kledij tweedehands</c:v>
                </c:pt>
              </c:strCache>
            </c:strRef>
          </c:cat>
          <c:val>
            <c:numRef>
              <c:f>'Sonecom courses'!$I$98:$I$101</c:f>
              <c:numCache>
                <c:formatCode>General</c:formatCode>
                <c:ptCount val="4"/>
                <c:pt idx="0">
                  <c:v>5</c:v>
                </c:pt>
                <c:pt idx="1">
                  <c:v>17</c:v>
                </c:pt>
                <c:pt idx="2">
                  <c:v>4</c:v>
                </c:pt>
                <c:pt idx="3">
                  <c:v>0</c:v>
                </c:pt>
              </c:numCache>
            </c:numRef>
          </c:val>
        </c:ser>
        <c:dLbls>
          <c:showLegendKey val="0"/>
          <c:showVal val="0"/>
          <c:showCatName val="0"/>
          <c:showSerName val="0"/>
          <c:showPercent val="0"/>
          <c:showBubbleSize val="0"/>
        </c:dLbls>
        <c:gapWidth val="150"/>
        <c:overlap val="100"/>
        <c:axId val="508289952"/>
        <c:axId val="508282896"/>
      </c:barChart>
      <c:catAx>
        <c:axId val="5082899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8282896"/>
        <c:crosses val="autoZero"/>
        <c:auto val="1"/>
        <c:lblAlgn val="ctr"/>
        <c:lblOffset val="100"/>
        <c:noMultiLvlLbl val="0"/>
      </c:catAx>
      <c:valAx>
        <c:axId val="5082828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8289952"/>
        <c:crosses val="autoZero"/>
        <c:crossBetween val="between"/>
      </c:valAx>
      <c:spPr>
        <a:noFill/>
        <a:ln>
          <a:noFill/>
        </a:ln>
        <a:effectLst/>
      </c:spPr>
    </c:plotArea>
    <c:legend>
      <c:legendPos val="b"/>
      <c:layout>
        <c:manualLayout>
          <c:xMode val="edge"/>
          <c:yMode val="edge"/>
          <c:x val="6.3671697287839016E-2"/>
          <c:y val="0.7469167975790052"/>
          <c:w val="0.87821194225721788"/>
          <c:h val="0.2206757967983500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sz="1400" b="0" i="1" dirty="0" smtClean="0">
                <a:effectLst/>
              </a:rPr>
              <a:t>« </a:t>
            </a:r>
            <a:r>
              <a:rPr lang="fr-BE" sz="1400" b="0" i="1" dirty="0" err="1" smtClean="0">
                <a:effectLst/>
              </a:rPr>
              <a:t>Gemiddelde</a:t>
            </a:r>
            <a:r>
              <a:rPr lang="fr-BE" sz="1400" b="0" i="1" dirty="0" smtClean="0">
                <a:effectLst/>
              </a:rPr>
              <a:t> » </a:t>
            </a:r>
            <a:r>
              <a:rPr lang="fr-BE" sz="1400" b="0" i="1" dirty="0" err="1" smtClean="0">
                <a:effectLst/>
              </a:rPr>
              <a:t>Brusselaar</a:t>
            </a:r>
            <a:r>
              <a:rPr lang="fr-BE" sz="1400" b="0" i="1" dirty="0" smtClean="0">
                <a:effectLst/>
              </a:rPr>
              <a:t> -SONECOM </a:t>
            </a:r>
            <a:r>
              <a:rPr lang="fr-BE" sz="1400" b="0" i="1" dirty="0">
                <a:effectLst/>
              </a:rPr>
              <a:t>en 2019</a:t>
            </a:r>
            <a:endParaRPr lang="fr-BE" sz="1400" dirty="0">
              <a:effectLst/>
            </a:endParaRPr>
          </a:p>
        </c:rich>
      </c:tx>
      <c:layout>
        <c:manualLayout>
          <c:xMode val="edge"/>
          <c:yMode val="edge"/>
          <c:x val="0.15189171607098503"/>
          <c:y val="6.528908412781238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dPt>
            <c:idx val="0"/>
            <c:bubble3D val="0"/>
            <c:spPr>
              <a:solidFill>
                <a:schemeClr val="bg1">
                  <a:lumMod val="9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33CD-4E60-95A8-F70C04169FB5}"/>
              </c:ext>
            </c:extLst>
          </c:dPt>
          <c:dPt>
            <c:idx val="1"/>
            <c:bubble3D val="0"/>
            <c:spPr>
              <a:solidFill>
                <a:srgbClr val="FFC000"/>
              </a:solidFill>
              <a:ln w="19050">
                <a:solidFill>
                  <a:schemeClr val="lt1"/>
                </a:solidFill>
              </a:ln>
              <a:effectLst/>
            </c:spPr>
            <c:extLst xmlns:c16r2="http://schemas.microsoft.com/office/drawing/2015/06/chart">
              <c:ext xmlns:c16="http://schemas.microsoft.com/office/drawing/2014/chart" uri="{C3380CC4-5D6E-409C-BE32-E72D297353CC}">
                <c16:uniqueId val="{00000003-33CD-4E60-95A8-F70C04169FB5}"/>
              </c:ext>
            </c:extLst>
          </c:dPt>
          <c:dPt>
            <c:idx val="2"/>
            <c:bubble3D val="0"/>
            <c:spPr>
              <a:solidFill>
                <a:srgbClr val="92D050"/>
              </a:solidFill>
              <a:ln w="19050">
                <a:solidFill>
                  <a:schemeClr val="lt1"/>
                </a:solidFill>
              </a:ln>
              <a:effectLst/>
            </c:spPr>
            <c:extLst xmlns:c16r2="http://schemas.microsoft.com/office/drawing/2015/06/chart">
              <c:ext xmlns:c16="http://schemas.microsoft.com/office/drawing/2014/chart" uri="{C3380CC4-5D6E-409C-BE32-E72D297353CC}">
                <c16:uniqueId val="{00000005-33CD-4E60-95A8-F70C04169FB5}"/>
              </c:ext>
            </c:extLst>
          </c:dPt>
          <c:dPt>
            <c:idx val="3"/>
            <c:bubble3D val="0"/>
            <c:spPr>
              <a:solidFill>
                <a:srgbClr val="00B050"/>
              </a:solidFill>
              <a:ln w="19050">
                <a:solidFill>
                  <a:schemeClr val="lt1"/>
                </a:solidFill>
              </a:ln>
              <a:effectLst/>
            </c:spPr>
            <c:extLst xmlns:c16r2="http://schemas.microsoft.com/office/drawing/2015/06/chart">
              <c:ext xmlns:c16="http://schemas.microsoft.com/office/drawing/2014/chart" uri="{C3380CC4-5D6E-409C-BE32-E72D297353CC}">
                <c16:uniqueId val="{00000007-33CD-4E60-95A8-F70C04169FB5}"/>
              </c:ext>
            </c:extLst>
          </c:dPt>
          <c:dPt>
            <c:idx val="4"/>
            <c:bubble3D val="0"/>
            <c:spPr>
              <a:solidFill>
                <a:schemeClr val="accent3">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33CD-4E60-95A8-F70C04169FB5}"/>
              </c:ext>
            </c:extLst>
          </c:dPt>
          <c:dPt>
            <c:idx val="5"/>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B-33CD-4E60-95A8-F70C04169FB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Feuil1!$A$2:$A$7</c:f>
              <c:strCache>
                <c:ptCount val="6"/>
                <c:pt idx="0">
                  <c:v>Sac blanc </c:v>
                </c:pt>
                <c:pt idx="1">
                  <c:v>Sac orange </c:v>
                </c:pt>
                <c:pt idx="2">
                  <c:v>Compost à domicile </c:v>
                </c:pt>
                <c:pt idx="3">
                  <c:v>Compost de quartier</c:v>
                </c:pt>
                <c:pt idx="4">
                  <c:v>Au PAC </c:v>
                </c:pt>
                <c:pt idx="5">
                  <c:v>Non concerné </c:v>
                </c:pt>
              </c:strCache>
            </c:strRef>
          </c:cat>
          <c:val>
            <c:numRef>
              <c:f>Feuil1!$B$2:$B$7</c:f>
              <c:numCache>
                <c:formatCode>0%</c:formatCode>
                <c:ptCount val="6"/>
                <c:pt idx="0">
                  <c:v>0.52</c:v>
                </c:pt>
                <c:pt idx="1">
                  <c:v>0.3</c:v>
                </c:pt>
                <c:pt idx="2">
                  <c:v>0.12</c:v>
                </c:pt>
                <c:pt idx="3">
                  <c:v>0.02</c:v>
                </c:pt>
                <c:pt idx="4">
                  <c:v>0.02</c:v>
                </c:pt>
                <c:pt idx="5">
                  <c:v>0.02</c:v>
                </c:pt>
              </c:numCache>
            </c:numRef>
          </c:val>
          <c:extLst xmlns:c16r2="http://schemas.microsoft.com/office/drawing/2015/06/chart">
            <c:ext xmlns:c16="http://schemas.microsoft.com/office/drawing/2014/chart" uri="{C3380CC4-5D6E-409C-BE32-E72D297353CC}">
              <c16:uniqueId val="{0000000C-33CD-4E60-95A8-F70C04169FB5}"/>
            </c:ext>
          </c:extLst>
        </c:ser>
        <c:dLbls>
          <c:showLegendKey val="0"/>
          <c:showVal val="0"/>
          <c:showCatName val="0"/>
          <c:showSerName val="0"/>
          <c:showPercent val="0"/>
          <c:showBubbleSize val="0"/>
          <c:showLeaderLines val="1"/>
        </c:dLbls>
        <c:firstSliceAng val="0"/>
      </c:pieChart>
      <c:spPr>
        <a:noFill/>
        <a:ln>
          <a:noFill/>
        </a:ln>
        <a:effectLst/>
      </c:spPr>
    </c:plotArea>
    <c:legend>
      <c:legendPos val="l"/>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lvl="0">
              <a:defRPr sz="1400" b="0" i="0">
                <a:solidFill>
                  <a:srgbClr val="757575"/>
                </a:solidFill>
                <a:latin typeface="+mn-lt"/>
              </a:defRPr>
            </a:pPr>
            <a:r>
              <a:rPr lang="fr-BE" sz="1400" b="0" i="0" dirty="0">
                <a:solidFill>
                  <a:srgbClr val="757575"/>
                </a:solidFill>
                <a:latin typeface="+mn-lt"/>
              </a:rPr>
              <a:t>Challengers 2021</a:t>
            </a:r>
          </a:p>
        </c:rich>
      </c:tx>
      <c:layout>
        <c:manualLayout>
          <c:xMode val="edge"/>
          <c:yMode val="edge"/>
          <c:x val="0.19310185034521229"/>
          <c:y val="2.4176377141330595E-2"/>
        </c:manualLayout>
      </c:layout>
      <c:overlay val="0"/>
    </c:title>
    <c:autoTitleDeleted val="0"/>
    <c:plotArea>
      <c:layout/>
      <c:pieChart>
        <c:varyColors val="1"/>
        <c:ser>
          <c:idx val="0"/>
          <c:order val="0"/>
          <c:dPt>
            <c:idx val="0"/>
            <c:bubble3D val="0"/>
            <c:spPr>
              <a:solidFill>
                <a:schemeClr val="bg1">
                  <a:lumMod val="95000"/>
                </a:schemeClr>
              </a:solidFill>
            </c:spPr>
            <c:extLst xmlns:c16r2="http://schemas.microsoft.com/office/drawing/2015/06/chart">
              <c:ext xmlns:c16="http://schemas.microsoft.com/office/drawing/2014/chart" uri="{C3380CC4-5D6E-409C-BE32-E72D297353CC}">
                <c16:uniqueId val="{00000001-578A-4756-B217-648C760DFB3D}"/>
              </c:ext>
            </c:extLst>
          </c:dPt>
          <c:dPt>
            <c:idx val="1"/>
            <c:bubble3D val="0"/>
            <c:spPr>
              <a:solidFill>
                <a:srgbClr val="FFC000"/>
              </a:solidFill>
            </c:spPr>
            <c:extLst xmlns:c16r2="http://schemas.microsoft.com/office/drawing/2015/06/chart">
              <c:ext xmlns:c16="http://schemas.microsoft.com/office/drawing/2014/chart" uri="{C3380CC4-5D6E-409C-BE32-E72D297353CC}">
                <c16:uniqueId val="{00000003-578A-4756-B217-648C760DFB3D}"/>
              </c:ext>
            </c:extLst>
          </c:dPt>
          <c:dPt>
            <c:idx val="2"/>
            <c:bubble3D val="0"/>
            <c:spPr>
              <a:solidFill>
                <a:srgbClr val="92D050"/>
              </a:solidFill>
            </c:spPr>
            <c:extLst xmlns:c16r2="http://schemas.microsoft.com/office/drawing/2015/06/chart">
              <c:ext xmlns:c16="http://schemas.microsoft.com/office/drawing/2014/chart" uri="{C3380CC4-5D6E-409C-BE32-E72D297353CC}">
                <c16:uniqueId val="{00000005-578A-4756-B217-648C760DFB3D}"/>
              </c:ext>
            </c:extLst>
          </c:dPt>
          <c:dPt>
            <c:idx val="3"/>
            <c:bubble3D val="0"/>
            <c:spPr>
              <a:solidFill>
                <a:srgbClr val="00B050"/>
              </a:solidFill>
            </c:spPr>
            <c:extLst xmlns:c16r2="http://schemas.microsoft.com/office/drawing/2015/06/chart">
              <c:ext xmlns:c16="http://schemas.microsoft.com/office/drawing/2014/chart" uri="{C3380CC4-5D6E-409C-BE32-E72D297353CC}">
                <c16:uniqueId val="{00000007-578A-4756-B217-648C760DFB3D}"/>
              </c:ext>
            </c:extLst>
          </c:dPt>
          <c:dPt>
            <c:idx val="4"/>
            <c:bubble3D val="0"/>
            <c:spPr>
              <a:solidFill>
                <a:schemeClr val="accent3">
                  <a:lumMod val="60000"/>
                  <a:lumOff val="40000"/>
                </a:schemeClr>
              </a:solidFill>
            </c:spPr>
            <c:extLst xmlns:c16r2="http://schemas.microsoft.com/office/drawing/2015/06/chart">
              <c:ext xmlns:c16="http://schemas.microsoft.com/office/drawing/2014/chart" uri="{C3380CC4-5D6E-409C-BE32-E72D297353CC}">
                <c16:uniqueId val="{00000009-578A-4756-B217-648C760DFB3D}"/>
              </c:ext>
            </c:extLst>
          </c:dPt>
          <c:dPt>
            <c:idx val="5"/>
            <c:bubble3D val="0"/>
            <c:spPr>
              <a:solidFill>
                <a:schemeClr val="accent2"/>
              </a:solidFill>
            </c:spPr>
            <c:extLst xmlns:c16r2="http://schemas.microsoft.com/office/drawing/2015/06/chart">
              <c:ext xmlns:c16="http://schemas.microsoft.com/office/drawing/2014/chart" uri="{C3380CC4-5D6E-409C-BE32-E72D297353CC}">
                <c16:uniqueId val="{0000000B-578A-4756-B217-648C760DFB3D}"/>
              </c:ext>
            </c:extLst>
          </c:dPt>
          <c:dLbls>
            <c:spPr>
              <a:noFill/>
              <a:ln>
                <a:noFill/>
              </a:ln>
              <a:effectLst/>
            </c:sp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15:layout/>
              </c:ext>
            </c:extLst>
          </c:dLbls>
          <c:cat>
            <c:strRef>
              <c:f>Scan_nov!$AI$75:$AI$80</c:f>
              <c:strCache>
                <c:ptCount val="6"/>
                <c:pt idx="0">
                  <c:v>Dans un sac poubelle blanc de la RBC</c:v>
                </c:pt>
                <c:pt idx="1">
                  <c:v>Dans le sac orange</c:v>
                </c:pt>
                <c:pt idx="2">
                  <c:v>Dans le compost à domicile (compost de jardin, vermicompost ou bokashi)</c:v>
                </c:pt>
                <c:pt idx="3">
                  <c:v>Dans un compost collectif</c:v>
                </c:pt>
                <c:pt idx="4">
                  <c:v>Autre</c:v>
                </c:pt>
                <c:pt idx="5">
                  <c:v>Non concerné.e</c:v>
                </c:pt>
              </c:strCache>
            </c:strRef>
          </c:cat>
          <c:val>
            <c:numRef>
              <c:f>Scan_nov!$AJ$75:$AJ$80</c:f>
              <c:numCache>
                <c:formatCode>General</c:formatCode>
                <c:ptCount val="6"/>
                <c:pt idx="0">
                  <c:v>2</c:v>
                </c:pt>
                <c:pt idx="1">
                  <c:v>27</c:v>
                </c:pt>
                <c:pt idx="2">
                  <c:v>23</c:v>
                </c:pt>
                <c:pt idx="3">
                  <c:v>5</c:v>
                </c:pt>
                <c:pt idx="4">
                  <c:v>1</c:v>
                </c:pt>
                <c:pt idx="5">
                  <c:v>1</c:v>
                </c:pt>
              </c:numCache>
            </c:numRef>
          </c:val>
          <c:extLst xmlns:c16r2="http://schemas.microsoft.com/office/drawing/2015/06/chart">
            <c:ext xmlns:c16="http://schemas.microsoft.com/office/drawing/2014/chart" uri="{C3380CC4-5D6E-409C-BE32-E72D297353CC}">
              <c16:uniqueId val="{0000000C-578A-4756-B217-648C760DFB3D}"/>
            </c:ext>
          </c:extLst>
        </c:ser>
        <c:dLbls>
          <c:showLegendKey val="0"/>
          <c:showVal val="0"/>
          <c:showCatName val="0"/>
          <c:showSerName val="0"/>
          <c:showPercent val="0"/>
          <c:showBubbleSize val="0"/>
          <c:showLeaderLines val="1"/>
        </c:dLbls>
        <c:firstSliceAng val="0"/>
      </c:pieChart>
    </c:plotArea>
    <c:plotVisOnly val="1"/>
    <c:dispBlanksAs val="zero"/>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sz="1400" b="0" i="1" u="none" strike="noStrike" baseline="0" dirty="0" smtClean="0">
                <a:effectLst/>
              </a:rPr>
              <a:t>« </a:t>
            </a:r>
            <a:r>
              <a:rPr lang="fr-BE" sz="1400" b="0" i="1" u="none" strike="noStrike" baseline="0" dirty="0" err="1" smtClean="0">
                <a:effectLst/>
              </a:rPr>
              <a:t>Gemiddelde</a:t>
            </a:r>
            <a:r>
              <a:rPr lang="fr-BE" sz="1400" b="0" i="1" u="none" strike="noStrike" baseline="0" dirty="0" smtClean="0">
                <a:effectLst/>
              </a:rPr>
              <a:t> » </a:t>
            </a:r>
            <a:r>
              <a:rPr lang="fr-BE" sz="1400" b="0" i="1" u="none" strike="noStrike" baseline="0" dirty="0" err="1" smtClean="0">
                <a:effectLst/>
              </a:rPr>
              <a:t>Brusselaar</a:t>
            </a:r>
            <a:r>
              <a:rPr lang="fr-BE" sz="1400" b="0" i="1" u="none" strike="noStrike" baseline="0" dirty="0" smtClean="0">
                <a:effectLst/>
              </a:rPr>
              <a:t>  </a:t>
            </a:r>
            <a:r>
              <a:rPr lang="fr-BE" dirty="0" smtClean="0"/>
              <a:t>- </a:t>
            </a:r>
            <a:r>
              <a:rPr lang="fr-BE" dirty="0"/>
              <a:t>SONECOM en 2019</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dPt>
            <c:idx val="0"/>
            <c:bubble3D val="0"/>
            <c:spPr>
              <a:solidFill>
                <a:schemeClr val="bg1">
                  <a:lumMod val="9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A5D5-4758-8E96-BD494FA35FEF}"/>
              </c:ext>
            </c:extLst>
          </c:dPt>
          <c:dPt>
            <c:idx val="1"/>
            <c:bubble3D val="0"/>
            <c:spPr>
              <a:solidFill>
                <a:srgbClr val="00B050"/>
              </a:solidFill>
              <a:ln w="19050">
                <a:solidFill>
                  <a:schemeClr val="lt1"/>
                </a:solidFill>
              </a:ln>
              <a:effectLst/>
            </c:spPr>
            <c:extLst xmlns:c16r2="http://schemas.microsoft.com/office/drawing/2015/06/chart">
              <c:ext xmlns:c16="http://schemas.microsoft.com/office/drawing/2014/chart" uri="{C3380CC4-5D6E-409C-BE32-E72D297353CC}">
                <c16:uniqueId val="{00000003-A5D5-4758-8E96-BD494FA35FEF}"/>
              </c:ext>
            </c:extLst>
          </c:dPt>
          <c:dPt>
            <c:idx val="2"/>
            <c:bubble3D val="0"/>
            <c:spPr>
              <a:solidFill>
                <a:schemeClr val="accent3">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A5D5-4758-8E96-BD494FA35FEF}"/>
              </c:ext>
            </c:extLst>
          </c:dPt>
          <c:dPt>
            <c:idx val="3"/>
            <c:bubble3D val="0"/>
            <c:spPr>
              <a:solidFill>
                <a:srgbClr val="FFFF00"/>
              </a:solidFill>
              <a:ln w="19050">
                <a:solidFill>
                  <a:schemeClr val="lt1"/>
                </a:solidFill>
              </a:ln>
              <a:effectLst/>
            </c:spPr>
            <c:extLst xmlns:c16r2="http://schemas.microsoft.com/office/drawing/2015/06/chart">
              <c:ext xmlns:c16="http://schemas.microsoft.com/office/drawing/2014/chart" uri="{C3380CC4-5D6E-409C-BE32-E72D297353CC}">
                <c16:uniqueId val="{00000007-A5D5-4758-8E96-BD494FA35FEF}"/>
              </c:ext>
            </c:extLst>
          </c:dPt>
          <c:dPt>
            <c:idx val="4"/>
            <c:bubble3D val="0"/>
            <c:spPr>
              <a:solidFill>
                <a:srgbClr val="92D050"/>
              </a:solidFill>
              <a:ln w="19050">
                <a:solidFill>
                  <a:schemeClr val="lt1"/>
                </a:solidFill>
              </a:ln>
              <a:effectLst/>
            </c:spPr>
            <c:extLst xmlns:c16r2="http://schemas.microsoft.com/office/drawing/2015/06/chart">
              <c:ext xmlns:c16="http://schemas.microsoft.com/office/drawing/2014/chart" uri="{C3380CC4-5D6E-409C-BE32-E72D297353CC}">
                <c16:uniqueId val="{00000009-A5D5-4758-8E96-BD494FA35FEF}"/>
              </c:ext>
            </c:extLst>
          </c:dPt>
          <c:dPt>
            <c:idx val="5"/>
            <c:bubble3D val="0"/>
            <c:spPr>
              <a:solidFill>
                <a:srgbClr val="00B050"/>
              </a:solidFill>
              <a:ln w="19050">
                <a:solidFill>
                  <a:schemeClr val="lt1"/>
                </a:solidFill>
              </a:ln>
              <a:effectLst/>
            </c:spPr>
            <c:extLst xmlns:c16r2="http://schemas.microsoft.com/office/drawing/2015/06/chart">
              <c:ext xmlns:c16="http://schemas.microsoft.com/office/drawing/2014/chart" uri="{C3380CC4-5D6E-409C-BE32-E72D297353CC}">
                <c16:uniqueId val="{0000000B-A5D5-4758-8E96-BD494FA35FEF}"/>
              </c:ext>
            </c:extLst>
          </c:dPt>
          <c:dPt>
            <c:idx val="6"/>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D-A5D5-4758-8E96-BD494FA35FEF}"/>
              </c:ext>
            </c:extLst>
          </c:dPt>
          <c:dPt>
            <c:idx val="7"/>
            <c:bubble3D val="0"/>
            <c:spPr>
              <a:solidFill>
                <a:schemeClr val="tx1">
                  <a:lumMod val="75000"/>
                  <a:lumOff val="2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A5D5-4758-8E96-BD494FA35FEF}"/>
              </c:ext>
            </c:extLst>
          </c:dPt>
          <c:dPt>
            <c:idx val="8"/>
            <c:bubble3D val="0"/>
            <c:spPr>
              <a:solidFill>
                <a:schemeClr val="tx1">
                  <a:lumMod val="50000"/>
                  <a:lumOff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1-A5D5-4758-8E96-BD494FA35FE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Feuil1!$C$4:$K$4</c:f>
              <c:strCache>
                <c:ptCount val="9"/>
                <c:pt idx="0">
                  <c:v>Sac blanc</c:v>
                </c:pt>
                <c:pt idx="1">
                  <c:v>Sac vert</c:v>
                </c:pt>
                <c:pt idx="2">
                  <c:v>PAC</c:v>
                </c:pt>
                <c:pt idx="3">
                  <c:v>Dépôt en rue ou dans une poubelle publique</c:v>
                </c:pt>
                <c:pt idx="4">
                  <c:v>Compostage à domicile</c:v>
                </c:pt>
                <c:pt idx="5">
                  <c:v>Compostage de quartier</c:v>
                </c:pt>
                <c:pt idx="6">
                  <c:v>Brûles dans son jardin, sa cheminée</c:v>
                </c:pt>
                <c:pt idx="7">
                  <c:v>Autre</c:v>
                </c:pt>
                <c:pt idx="8">
                  <c:v>Non concerné</c:v>
                </c:pt>
              </c:strCache>
            </c:strRef>
          </c:cat>
          <c:val>
            <c:numRef>
              <c:f>Feuil1!$C$5:$K$5</c:f>
              <c:numCache>
                <c:formatCode>0.00%</c:formatCode>
                <c:ptCount val="9"/>
                <c:pt idx="0">
                  <c:v>7.1999999999999995E-2</c:v>
                </c:pt>
                <c:pt idx="1">
                  <c:v>0.30099999999999999</c:v>
                </c:pt>
                <c:pt idx="2">
                  <c:v>5.7000000000000002E-2</c:v>
                </c:pt>
                <c:pt idx="3">
                  <c:v>3.4000000000000002E-2</c:v>
                </c:pt>
                <c:pt idx="4">
                  <c:v>9.6000000000000002E-2</c:v>
                </c:pt>
                <c:pt idx="5">
                  <c:v>3.5000000000000003E-2</c:v>
                </c:pt>
                <c:pt idx="6" formatCode="0%">
                  <c:v>0.01</c:v>
                </c:pt>
                <c:pt idx="7">
                  <c:v>1.7999999999999999E-2</c:v>
                </c:pt>
                <c:pt idx="8">
                  <c:v>0.378</c:v>
                </c:pt>
              </c:numCache>
            </c:numRef>
          </c:val>
          <c:extLst xmlns:c16r2="http://schemas.microsoft.com/office/drawing/2015/06/chart">
            <c:ext xmlns:c16="http://schemas.microsoft.com/office/drawing/2014/chart" uri="{C3380CC4-5D6E-409C-BE32-E72D297353CC}">
              <c16:uniqueId val="{00000012-A5D5-4758-8E96-BD494FA35FEF}"/>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0887585692810431"/>
          <c:y val="0.15349672581039589"/>
          <c:w val="0.37878025776278562"/>
          <c:h val="0.8465033390063845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userShapes r:id="rId4"/>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lvl="0">
              <a:defRPr sz="1400" b="0" i="0">
                <a:solidFill>
                  <a:srgbClr val="757575"/>
                </a:solidFill>
                <a:latin typeface="+mn-lt"/>
              </a:defRPr>
            </a:pPr>
            <a:r>
              <a:rPr lang="fr-BE" sz="1400" b="0" i="0" dirty="0">
                <a:solidFill>
                  <a:srgbClr val="757575"/>
                </a:solidFill>
                <a:latin typeface="+mn-lt"/>
              </a:rPr>
              <a:t>Challengers </a:t>
            </a:r>
            <a:r>
              <a:rPr lang="fr-BE" sz="1400" b="0" i="0" dirty="0" smtClean="0">
                <a:solidFill>
                  <a:srgbClr val="757575"/>
                </a:solidFill>
                <a:latin typeface="+mn-lt"/>
              </a:rPr>
              <a:t>2021</a:t>
            </a:r>
            <a:endParaRPr lang="fr-BE" sz="1400" b="0" i="0" dirty="0">
              <a:solidFill>
                <a:srgbClr val="757575"/>
              </a:solidFill>
              <a:latin typeface="+mn-lt"/>
            </a:endParaRPr>
          </a:p>
        </c:rich>
      </c:tx>
      <c:layout/>
      <c:overlay val="0"/>
    </c:title>
    <c:autoTitleDeleted val="0"/>
    <c:plotArea>
      <c:layout/>
      <c:pieChart>
        <c:varyColors val="1"/>
        <c:ser>
          <c:idx val="0"/>
          <c:order val="0"/>
          <c:dPt>
            <c:idx val="0"/>
            <c:bubble3D val="0"/>
            <c:spPr>
              <a:solidFill>
                <a:srgbClr val="00B050"/>
              </a:solidFill>
            </c:spPr>
            <c:extLst xmlns:c16r2="http://schemas.microsoft.com/office/drawing/2015/06/chart">
              <c:ext xmlns:c16="http://schemas.microsoft.com/office/drawing/2014/chart" uri="{C3380CC4-5D6E-409C-BE32-E72D297353CC}">
                <c16:uniqueId val="{00000001-E9A0-423E-A2BA-BACC52EE0887}"/>
              </c:ext>
            </c:extLst>
          </c:dPt>
          <c:dPt>
            <c:idx val="1"/>
            <c:bubble3D val="0"/>
            <c:spPr>
              <a:solidFill>
                <a:schemeClr val="accent3">
                  <a:lumMod val="60000"/>
                  <a:lumOff val="40000"/>
                </a:schemeClr>
              </a:solidFill>
            </c:spPr>
            <c:extLst xmlns:c16r2="http://schemas.microsoft.com/office/drawing/2015/06/chart">
              <c:ext xmlns:c16="http://schemas.microsoft.com/office/drawing/2014/chart" uri="{C3380CC4-5D6E-409C-BE32-E72D297353CC}">
                <c16:uniqueId val="{00000003-E9A0-423E-A2BA-BACC52EE0887}"/>
              </c:ext>
            </c:extLst>
          </c:dPt>
          <c:dPt>
            <c:idx val="2"/>
            <c:bubble3D val="0"/>
            <c:spPr>
              <a:solidFill>
                <a:srgbClr val="92D050"/>
              </a:solidFill>
            </c:spPr>
            <c:extLst xmlns:c16r2="http://schemas.microsoft.com/office/drawing/2015/06/chart">
              <c:ext xmlns:c16="http://schemas.microsoft.com/office/drawing/2014/chart" uri="{C3380CC4-5D6E-409C-BE32-E72D297353CC}">
                <c16:uniqueId val="{00000005-E9A0-423E-A2BA-BACC52EE0887}"/>
              </c:ext>
            </c:extLst>
          </c:dPt>
          <c:dPt>
            <c:idx val="3"/>
            <c:bubble3D val="0"/>
            <c:spPr>
              <a:solidFill>
                <a:srgbClr val="00B050"/>
              </a:solidFill>
            </c:spPr>
            <c:extLst xmlns:c16r2="http://schemas.microsoft.com/office/drawing/2015/06/chart">
              <c:ext xmlns:c16="http://schemas.microsoft.com/office/drawing/2014/chart" uri="{C3380CC4-5D6E-409C-BE32-E72D297353CC}">
                <c16:uniqueId val="{00000007-E9A0-423E-A2BA-BACC52EE0887}"/>
              </c:ext>
            </c:extLst>
          </c:dPt>
          <c:dPt>
            <c:idx val="4"/>
            <c:bubble3D val="0"/>
            <c:spPr>
              <a:solidFill>
                <a:srgbClr val="C00000"/>
              </a:solidFill>
            </c:spPr>
            <c:extLst xmlns:c16r2="http://schemas.microsoft.com/office/drawing/2015/06/chart">
              <c:ext xmlns:c16="http://schemas.microsoft.com/office/drawing/2014/chart" uri="{C3380CC4-5D6E-409C-BE32-E72D297353CC}">
                <c16:uniqueId val="{00000009-E9A0-423E-A2BA-BACC52EE0887}"/>
              </c:ext>
            </c:extLst>
          </c:dPt>
          <c:dPt>
            <c:idx val="5"/>
            <c:bubble3D val="0"/>
            <c:spPr>
              <a:solidFill>
                <a:schemeClr val="tx1">
                  <a:lumMod val="50000"/>
                  <a:lumOff val="50000"/>
                </a:schemeClr>
              </a:solidFill>
            </c:spPr>
            <c:extLst xmlns:c16r2="http://schemas.microsoft.com/office/drawing/2015/06/chart">
              <c:ext xmlns:c16="http://schemas.microsoft.com/office/drawing/2014/chart" uri="{C3380CC4-5D6E-409C-BE32-E72D297353CC}">
                <c16:uniqueId val="{0000000B-E9A0-423E-A2BA-BACC52EE0887}"/>
              </c:ext>
            </c:extLst>
          </c:dPt>
          <c:dPt>
            <c:idx val="6"/>
            <c:bubble3D val="0"/>
            <c:spPr>
              <a:solidFill>
                <a:schemeClr val="tx1">
                  <a:lumMod val="50000"/>
                  <a:lumOff val="50000"/>
                </a:schemeClr>
              </a:solidFill>
            </c:spPr>
            <c:extLst xmlns:c16r2="http://schemas.microsoft.com/office/drawing/2015/06/chart">
              <c:ext xmlns:c16="http://schemas.microsoft.com/office/drawing/2014/chart" uri="{C3380CC4-5D6E-409C-BE32-E72D297353CC}">
                <c16:uniqueId val="{0000000D-E9A0-423E-A2BA-BACC52EE0887}"/>
              </c:ext>
            </c:extLst>
          </c:dPt>
          <c:dLbls>
            <c:spPr>
              <a:noFill/>
              <a:ln>
                <a:noFill/>
              </a:ln>
              <a:effectLst/>
            </c:sp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15:layout/>
              </c:ext>
            </c:extLst>
          </c:dLbls>
          <c:cat>
            <c:strRef>
              <c:f>Scan_nov!$AI$95:$AI$101</c:f>
              <c:strCache>
                <c:ptCount val="7"/>
                <c:pt idx="0">
                  <c:v>Dans le sac vert</c:v>
                </c:pt>
                <c:pt idx="1">
                  <c:v>Au parc à conteneur ou à la déchetterie</c:v>
                </c:pt>
                <c:pt idx="2">
                  <c:v>Dans le compost à domicile (compost de jardin, vermicompost ou bokashi)</c:v>
                </c:pt>
                <c:pt idx="3">
                  <c:v>Dans un compost collectif</c:v>
                </c:pt>
                <c:pt idx="4">
                  <c:v>Brûler dans le jardin, la cheminée</c:v>
                </c:pt>
                <c:pt idx="5">
                  <c:v>Autre</c:v>
                </c:pt>
                <c:pt idx="6">
                  <c:v>Non concerné.e</c:v>
                </c:pt>
              </c:strCache>
            </c:strRef>
          </c:cat>
          <c:val>
            <c:numRef>
              <c:f>Scan_nov!$AJ$95:$AJ$101</c:f>
              <c:numCache>
                <c:formatCode>General</c:formatCode>
                <c:ptCount val="7"/>
                <c:pt idx="0">
                  <c:v>20</c:v>
                </c:pt>
                <c:pt idx="1">
                  <c:v>3</c:v>
                </c:pt>
                <c:pt idx="2">
                  <c:v>16</c:v>
                </c:pt>
                <c:pt idx="3">
                  <c:v>0</c:v>
                </c:pt>
                <c:pt idx="4">
                  <c:v>0</c:v>
                </c:pt>
                <c:pt idx="5">
                  <c:v>0</c:v>
                </c:pt>
                <c:pt idx="6">
                  <c:v>20</c:v>
                </c:pt>
              </c:numCache>
            </c:numRef>
          </c:val>
          <c:extLst xmlns:c16r2="http://schemas.microsoft.com/office/drawing/2015/06/chart">
            <c:ext xmlns:c16="http://schemas.microsoft.com/office/drawing/2014/chart" uri="{C3380CC4-5D6E-409C-BE32-E72D297353CC}">
              <c16:uniqueId val="{0000000E-E9A0-423E-A2BA-BACC52EE0887}"/>
            </c:ext>
          </c:extLst>
        </c:ser>
        <c:dLbls>
          <c:showLegendKey val="0"/>
          <c:showVal val="0"/>
          <c:showCatName val="0"/>
          <c:showSerName val="0"/>
          <c:showPercent val="0"/>
          <c:showBubbleSize val="0"/>
          <c:showLeaderLines val="1"/>
        </c:dLbls>
        <c:firstSliceAng val="0"/>
      </c:pieChart>
    </c:plotArea>
    <c:plotVisOnly val="1"/>
    <c:dispBlanksAs val="zero"/>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dirty="0" smtClean="0">
                <a:effectLst/>
              </a:rPr>
              <a:t>Rest afval Ontwikkeling [%]/</a:t>
            </a:r>
            <a:r>
              <a:rPr lang="en-US" sz="1800" b="0" i="0" baseline="0" dirty="0">
                <a:effectLst/>
              </a:rPr>
              <a:t>challenger</a:t>
            </a:r>
            <a:endParaRPr lang="fr-BE" dirty="0">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3.3795373750485684E-2"/>
          <c:y val="9.8936364299788374E-2"/>
          <c:w val="0.92799470772842618"/>
          <c:h val="0.85476975844705538"/>
        </c:manualLayout>
      </c:layout>
      <c:barChart>
        <c:barDir val="bar"/>
        <c:grouping val="clustered"/>
        <c:varyColors val="0"/>
        <c:ser>
          <c:idx val="0"/>
          <c:order val="0"/>
          <c:spPr>
            <a:solidFill>
              <a:schemeClr val="accent1"/>
            </a:solidFill>
            <a:ln>
              <a:noFill/>
            </a:ln>
            <a:effectLst/>
          </c:spPr>
          <c:invertIfNegative val="0"/>
          <c:val>
            <c:numRef>
              <c:f>'publiopostage-select'!$X$2:$X$63</c:f>
              <c:numCache>
                <c:formatCode>0%</c:formatCode>
                <c:ptCount val="62"/>
                <c:pt idx="0">
                  <c:v>-0.96428571428571419</c:v>
                </c:pt>
                <c:pt idx="1">
                  <c:v>-0.84285714285714286</c:v>
                </c:pt>
                <c:pt idx="2">
                  <c:v>-0.80116959064327486</c:v>
                </c:pt>
                <c:pt idx="3">
                  <c:v>-0.79365079365079372</c:v>
                </c:pt>
                <c:pt idx="4">
                  <c:v>-0.78082191780821908</c:v>
                </c:pt>
                <c:pt idx="5">
                  <c:v>-0.7</c:v>
                </c:pt>
                <c:pt idx="6">
                  <c:v>-0.69086021505376349</c:v>
                </c:pt>
                <c:pt idx="7">
                  <c:v>-0.64950711938663741</c:v>
                </c:pt>
                <c:pt idx="8">
                  <c:v>-0.64761904761904754</c:v>
                </c:pt>
                <c:pt idx="9">
                  <c:v>-0.63095238095238093</c:v>
                </c:pt>
                <c:pt idx="10">
                  <c:v>-0.55555555555555558</c:v>
                </c:pt>
                <c:pt idx="11">
                  <c:v>-0.54545454545454553</c:v>
                </c:pt>
                <c:pt idx="12">
                  <c:v>-0.47</c:v>
                </c:pt>
                <c:pt idx="13">
                  <c:v>-0.42819071719125817</c:v>
                </c:pt>
                <c:pt idx="14">
                  <c:v>-0.41229656419529853</c:v>
                </c:pt>
                <c:pt idx="15">
                  <c:v>-0.40327237728585169</c:v>
                </c:pt>
                <c:pt idx="16">
                  <c:v>-0.38961038961038957</c:v>
                </c:pt>
                <c:pt idx="17">
                  <c:v>-0.36608557844690975</c:v>
                </c:pt>
                <c:pt idx="18">
                  <c:v>-0.36538461538461553</c:v>
                </c:pt>
                <c:pt idx="19">
                  <c:v>-0.35593220338983056</c:v>
                </c:pt>
                <c:pt idx="20">
                  <c:v>-0.35338345864661658</c:v>
                </c:pt>
                <c:pt idx="21">
                  <c:v>-0.321013727560718</c:v>
                </c:pt>
                <c:pt idx="22">
                  <c:v>-0.31818181818181818</c:v>
                </c:pt>
                <c:pt idx="23">
                  <c:v>-0.30909090909090919</c:v>
                </c:pt>
                <c:pt idx="24">
                  <c:v>-0.30555555555555547</c:v>
                </c:pt>
                <c:pt idx="25">
                  <c:v>-0.29333333333333339</c:v>
                </c:pt>
                <c:pt idx="26">
                  <c:v>-0.28888888888888897</c:v>
                </c:pt>
                <c:pt idx="27" formatCode="0.00%">
                  <c:v>-0.2487</c:v>
                </c:pt>
                <c:pt idx="28">
                  <c:v>-0.22777777777777772</c:v>
                </c:pt>
                <c:pt idx="29">
                  <c:v>-0.21875000000000011</c:v>
                </c:pt>
                <c:pt idx="30">
                  <c:v>-0.19298245614035101</c:v>
                </c:pt>
                <c:pt idx="31">
                  <c:v>-0.17299578059071719</c:v>
                </c:pt>
                <c:pt idx="32">
                  <c:v>-0.144602851323829</c:v>
                </c:pt>
                <c:pt idx="33">
                  <c:v>-0.125</c:v>
                </c:pt>
                <c:pt idx="34">
                  <c:v>-9.5890410958904021E-2</c:v>
                </c:pt>
                <c:pt idx="35">
                  <c:v>-7.9365079365079499E-2</c:v>
                </c:pt>
                <c:pt idx="36">
                  <c:v>-7.3333333333333153E-2</c:v>
                </c:pt>
                <c:pt idx="37">
                  <c:v>-5.8823529411764941E-2</c:v>
                </c:pt>
                <c:pt idx="38">
                  <c:v>0</c:v>
                </c:pt>
                <c:pt idx="39">
                  <c:v>0</c:v>
                </c:pt>
                <c:pt idx="40">
                  <c:v>0</c:v>
                </c:pt>
                <c:pt idx="41">
                  <c:v>2.7586206896551748E-2</c:v>
                </c:pt>
                <c:pt idx="42">
                  <c:v>3.5714285714285803E-2</c:v>
                </c:pt>
                <c:pt idx="43">
                  <c:v>8.5714285714285576E-2</c:v>
                </c:pt>
                <c:pt idx="44">
                  <c:v>9.2743065284393467E-2</c:v>
                </c:pt>
                <c:pt idx="45">
                  <c:v>0.10010621348911299</c:v>
                </c:pt>
                <c:pt idx="46">
                  <c:v>0.1194029850746271</c:v>
                </c:pt>
                <c:pt idx="47">
                  <c:v>0.14285714285714282</c:v>
                </c:pt>
                <c:pt idx="48">
                  <c:v>0.14285714285714285</c:v>
                </c:pt>
                <c:pt idx="49">
                  <c:v>0.5</c:v>
                </c:pt>
                <c:pt idx="50">
                  <c:v>0.56250000000000011</c:v>
                </c:pt>
                <c:pt idx="51">
                  <c:v>0.60768072289156627</c:v>
                </c:pt>
                <c:pt idx="52">
                  <c:v>0.83999999999999986</c:v>
                </c:pt>
                <c:pt idx="53">
                  <c:v>0.95370370370370394</c:v>
                </c:pt>
                <c:pt idx="54">
                  <c:v>1</c:v>
                </c:pt>
                <c:pt idx="55">
                  <c:v>1</c:v>
                </c:pt>
                <c:pt idx="56">
                  <c:v>1.1261516654854715</c:v>
                </c:pt>
                <c:pt idx="57">
                  <c:v>1.3043478260869563</c:v>
                </c:pt>
                <c:pt idx="58">
                  <c:v>1.4407582938388628</c:v>
                </c:pt>
                <c:pt idx="59">
                  <c:v>7.5714285714285703</c:v>
                </c:pt>
                <c:pt idx="60">
                  <c:v>8.4642857142857153</c:v>
                </c:pt>
                <c:pt idx="61">
                  <c:v>9.6666666666666661</c:v>
                </c:pt>
              </c:numCache>
            </c:numRef>
          </c:val>
          <c:extLst xmlns:c16r2="http://schemas.microsoft.com/office/drawing/2015/06/chart">
            <c:ext xmlns:c16="http://schemas.microsoft.com/office/drawing/2014/chart" uri="{C3380CC4-5D6E-409C-BE32-E72D297353CC}">
              <c16:uniqueId val="{00000000-A22E-47DA-A1CE-9FD498EAFE68}"/>
            </c:ext>
          </c:extLst>
        </c:ser>
        <c:dLbls>
          <c:showLegendKey val="0"/>
          <c:showVal val="0"/>
          <c:showCatName val="0"/>
          <c:showSerName val="0"/>
          <c:showPercent val="0"/>
          <c:showBubbleSize val="0"/>
        </c:dLbls>
        <c:gapWidth val="182"/>
        <c:axId val="339448824"/>
        <c:axId val="339450784"/>
      </c:barChart>
      <c:catAx>
        <c:axId val="339448824"/>
        <c:scaling>
          <c:orientation val="minMax"/>
        </c:scaling>
        <c:delete val="1"/>
        <c:axPos val="l"/>
        <c:majorTickMark val="none"/>
        <c:minorTickMark val="none"/>
        <c:tickLblPos val="nextTo"/>
        <c:crossAx val="339450784"/>
        <c:crosses val="autoZero"/>
        <c:auto val="1"/>
        <c:lblAlgn val="ctr"/>
        <c:lblOffset val="100"/>
        <c:noMultiLvlLbl val="0"/>
      </c:catAx>
      <c:valAx>
        <c:axId val="33945078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3944882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lvl="0">
              <a:defRPr sz="1400" b="0" i="0">
                <a:solidFill>
                  <a:srgbClr val="757575"/>
                </a:solidFill>
                <a:latin typeface="+mn-lt"/>
              </a:defRPr>
            </a:pPr>
            <a:r>
              <a:rPr lang="nl-NL" sz="1400" b="0" i="0" u="none" strike="noStrike" baseline="0"/>
              <a:t>zero waste-praktijken aan het einde van de 2021 Challenge</a:t>
            </a:r>
            <a:endParaRPr lang="fr-BE" sz="1400" b="0" i="0">
              <a:solidFill>
                <a:srgbClr val="757575"/>
              </a:solidFill>
              <a:latin typeface="+mn-lt"/>
            </a:endParaRPr>
          </a:p>
        </c:rich>
      </c:tx>
      <c:layout/>
      <c:overlay val="0"/>
    </c:title>
    <c:autoTitleDeleted val="0"/>
    <c:plotArea>
      <c:layout/>
      <c:barChart>
        <c:barDir val="bar"/>
        <c:grouping val="percentStacked"/>
        <c:varyColors val="1"/>
        <c:ser>
          <c:idx val="0"/>
          <c:order val="0"/>
          <c:tx>
            <c:v>Toujours ; ça en vaut vraiment la peine</c:v>
          </c:tx>
          <c:spPr>
            <a:solidFill>
              <a:srgbClr val="92D050"/>
            </a:solidFill>
            <a:ln cmpd="sng">
              <a:solidFill>
                <a:srgbClr val="000000"/>
              </a:solidFill>
            </a:ln>
          </c:spPr>
          <c:invertIfNegative val="1"/>
          <c:cat>
            <c:strRef>
              <c:f>Graphes_nov!$A$40:$A$70</c:f>
              <c:strCache>
                <c:ptCount val="31"/>
                <c:pt idx="0">
                  <c:v>Thuis drink ik kraantjeswater</c:v>
                </c:pt>
                <c:pt idx="1">
                  <c:v>Ik gebruik een herbruikbare tas of bak wanneer ik inkopen doe bij een supermarkt</c:v>
                </c:pt>
                <c:pt idx="2">
                  <c:v>Ik gebruik een drinkbus (thermosflessen, mugs) voor mijn drank</c:v>
                </c:pt>
                <c:pt idx="3">
                  <c:v>Ik maak schoon met herbruikbaar materiaal (vaatdoek, lappen, enz. in plaats van vochtige doekjes)</c:v>
                </c:pt>
                <c:pt idx="4">
                  <c:v>Voor mijn lunch gebruik ik herbruikbare bakjes (boterhamdozen, stoffen zakken, koekjesdozen)</c:v>
                </c:pt>
                <c:pt idx="5">
                  <c:v>Ik vermijd wegwerpcapsules voor koffie en gebruik een koffiezetapparaat met permanente filter, een Italiaanse koffiepot of een French press</c:v>
                </c:pt>
                <c:pt idx="6">
                  <c:v>Ik gebruik een herbruikbare tas of bak wanneer ik inkopen doe bij een kleine winkel</c:v>
                </c:pt>
                <c:pt idx="7">
                  <c:v>Ik maak een boodschappenlijstje alvorens ik ga winkelen</c:v>
                </c:pt>
                <c:pt idx="8">
                  <c:v>Ik kook in functie van wat er thuis nog voorhanden is en welke restjes moeten worden opgegeten</c:v>
                </c:pt>
                <c:pt idx="9">
                  <c:v>Voor feestjes vervang ik wegwerpvoorwerpen uit plastic door herbruikbare alternatieven (bekers, borden, bestek, rietjes, enz.)</c:v>
                </c:pt>
                <c:pt idx="10">
                  <c:v>Water koop ik liefst in flessen met statiegeld</c:v>
                </c:pt>
                <c:pt idx="11">
                  <c:v>Ik koop liever geen speelgoed op batterijen</c:v>
                </c:pt>
                <c:pt idx="12">
                  <c:v>Zaken zoals vinaigrette, soep, sauzen, hummus, pannenkoeken, enz. maak ik thuis</c:v>
                </c:pt>
                <c:pt idx="13">
                  <c:v>Voor de schoonmaak gebruik ik maar 1 of 2 verschillende producten</c:v>
                </c:pt>
                <c:pt idx="14">
                  <c:v>Eenmaal per week ruim ik de koelkast op zodat ik geen voedingsmiddelen laat liggen</c:v>
                </c:pt>
                <c:pt idx="15">
                  <c:v>Ik gebruik bijenwasdoeken (bee’s wraps) als herbruikbare verpakking</c:v>
                </c:pt>
                <c:pt idx="16">
                  <c:v>Droge producten (pasta, rijst, granen, bloem, enz.) koop ik onverpakt </c:v>
                </c:pt>
                <c:pt idx="17">
                  <c:v>Ik vervang mijn plastic wattenstaafjes door een herbruikbaar alternatief (bv. Oriculi, …)</c:v>
                </c:pt>
                <c:pt idx="18">
                  <c:v>Ik zeg mijn abonnement op of schrijf me uit van publicaties die ik niet (meer) lees</c:v>
                </c:pt>
                <c:pt idx="19">
                  <c:v>Ik zorg ervoor dat ik steeds een stoffen zak bij me heb</c:v>
                </c:pt>
                <c:pt idx="20">
                  <c:v>Ik vervang wegwerpvoorwerpen zoals papieren keukenrol, zakdoeken of servetten door stoffen exemplaren</c:v>
                </c:pt>
                <c:pt idx="21">
                  <c:v>Vloeibare producten (schoonmaakmiddelen, enz.) koop ik onverpakt</c:v>
                </c:pt>
                <c:pt idx="22">
                  <c:v>Ik gebruik een herbruikbare zak om brood te kopen</c:v>
                </c:pt>
                <c:pt idx="23">
                  <c:v>Bepaalde onderhoudsproducten (allesreiniger, wasmiddel, …) maak ik thuis</c:v>
                </c:pt>
                <c:pt idx="24">
                  <c:v>Bepaalde verzorgingsproducten (tandpasta, zeep, …) maak ik thuis</c:v>
                </c:pt>
                <c:pt idx="25">
                  <c:v>Gesneden producten (fijne vleeswaren, zuivelproducten, enz.) koop ik onverpakt</c:v>
                </c:pt>
                <c:pt idx="26">
                  <c:v>Ik verkies manuele toestellen, ik vermijd elektrische toestellen of toestellen die op batterijen werken</c:v>
                </c:pt>
                <c:pt idx="27">
                  <c:v>Zaken zoals koekjes, yoghurt, brood, enz. maak ik thuis</c:v>
                </c:pt>
                <c:pt idx="28">
                  <c:v>Ik kook het loof van groenten of de schil van fruit mee, van overrijpe vruchten maak ik smoothies of confituur en minder verse groenten verwerk ik tot soep</c:v>
                </c:pt>
                <c:pt idx="29">
                  <c:v>Ik pak cadeautjes in met herbruikbare geschenkdoeken (Furoshiki)</c:v>
                </c:pt>
                <c:pt idx="30">
                  <c:v>Ik koop mijn kledij tweedehands</c:v>
                </c:pt>
              </c:strCache>
            </c:strRef>
          </c:cat>
          <c:val>
            <c:numRef>
              <c:f>Graphes_nov!$D$40:$D$70</c:f>
              <c:numCache>
                <c:formatCode>General</c:formatCode>
                <c:ptCount val="31"/>
                <c:pt idx="0">
                  <c:v>54</c:v>
                </c:pt>
                <c:pt idx="1">
                  <c:v>50</c:v>
                </c:pt>
                <c:pt idx="2">
                  <c:v>52</c:v>
                </c:pt>
                <c:pt idx="3">
                  <c:v>52</c:v>
                </c:pt>
                <c:pt idx="4">
                  <c:v>41</c:v>
                </c:pt>
                <c:pt idx="5">
                  <c:v>32</c:v>
                </c:pt>
                <c:pt idx="6">
                  <c:v>46</c:v>
                </c:pt>
                <c:pt idx="7">
                  <c:v>41</c:v>
                </c:pt>
                <c:pt idx="8">
                  <c:v>43</c:v>
                </c:pt>
                <c:pt idx="9">
                  <c:v>40</c:v>
                </c:pt>
                <c:pt idx="10">
                  <c:v>9</c:v>
                </c:pt>
                <c:pt idx="11">
                  <c:v>19</c:v>
                </c:pt>
                <c:pt idx="12">
                  <c:v>33</c:v>
                </c:pt>
                <c:pt idx="13">
                  <c:v>28</c:v>
                </c:pt>
                <c:pt idx="14">
                  <c:v>28</c:v>
                </c:pt>
                <c:pt idx="15">
                  <c:v>16</c:v>
                </c:pt>
                <c:pt idx="16">
                  <c:v>28</c:v>
                </c:pt>
                <c:pt idx="17">
                  <c:v>21</c:v>
                </c:pt>
                <c:pt idx="18">
                  <c:v>24</c:v>
                </c:pt>
                <c:pt idx="19">
                  <c:v>26</c:v>
                </c:pt>
                <c:pt idx="20">
                  <c:v>24</c:v>
                </c:pt>
                <c:pt idx="21">
                  <c:v>18</c:v>
                </c:pt>
                <c:pt idx="22">
                  <c:v>9</c:v>
                </c:pt>
                <c:pt idx="23">
                  <c:v>14</c:v>
                </c:pt>
                <c:pt idx="24">
                  <c:v>6</c:v>
                </c:pt>
                <c:pt idx="25">
                  <c:v>11</c:v>
                </c:pt>
                <c:pt idx="26">
                  <c:v>4</c:v>
                </c:pt>
                <c:pt idx="27">
                  <c:v>7</c:v>
                </c:pt>
                <c:pt idx="28">
                  <c:v>9</c:v>
                </c:pt>
                <c:pt idx="29">
                  <c:v>9</c:v>
                </c:pt>
                <c:pt idx="30">
                  <c:v>9</c:v>
                </c:pt>
              </c:numCache>
            </c:numRef>
          </c:val>
          <c:extLst xmlns:c16r2="http://schemas.microsoft.com/office/drawing/2015/06/chart">
            <c:ext xmlns:c16="http://schemas.microsoft.com/office/drawing/2014/chart" uri="{C3380CC4-5D6E-409C-BE32-E72D297353CC}">
              <c16:uniqueId val="{00000000-1FD5-4B88-8492-9E296008C679}"/>
            </c:ex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Lst>
        </c:ser>
        <c:ser>
          <c:idx val="1"/>
          <c:order val="1"/>
          <c:tx>
            <c:v>Parfois ; ça en vaut la peine</c:v>
          </c:tx>
          <c:spPr>
            <a:solidFill>
              <a:srgbClr val="548235"/>
            </a:solidFill>
            <a:ln cmpd="sng">
              <a:solidFill>
                <a:srgbClr val="000000"/>
              </a:solidFill>
            </a:ln>
          </c:spPr>
          <c:invertIfNegative val="1"/>
          <c:cat>
            <c:strRef>
              <c:f>Graphes_nov!$A$40:$A$70</c:f>
              <c:strCache>
                <c:ptCount val="31"/>
                <c:pt idx="0">
                  <c:v>Thuis drink ik kraantjeswater</c:v>
                </c:pt>
                <c:pt idx="1">
                  <c:v>Ik gebruik een herbruikbare tas of bak wanneer ik inkopen doe bij een supermarkt</c:v>
                </c:pt>
                <c:pt idx="2">
                  <c:v>Ik gebruik een drinkbus (thermosflessen, mugs) voor mijn drank</c:v>
                </c:pt>
                <c:pt idx="3">
                  <c:v>Ik maak schoon met herbruikbaar materiaal (vaatdoek, lappen, enz. in plaats van vochtige doekjes)</c:v>
                </c:pt>
                <c:pt idx="4">
                  <c:v>Voor mijn lunch gebruik ik herbruikbare bakjes (boterhamdozen, stoffen zakken, koekjesdozen)</c:v>
                </c:pt>
                <c:pt idx="5">
                  <c:v>Ik vermijd wegwerpcapsules voor koffie en gebruik een koffiezetapparaat met permanente filter, een Italiaanse koffiepot of een French press</c:v>
                </c:pt>
                <c:pt idx="6">
                  <c:v>Ik gebruik een herbruikbare tas of bak wanneer ik inkopen doe bij een kleine winkel</c:v>
                </c:pt>
                <c:pt idx="7">
                  <c:v>Ik maak een boodschappenlijstje alvorens ik ga winkelen</c:v>
                </c:pt>
                <c:pt idx="8">
                  <c:v>Ik kook in functie van wat er thuis nog voorhanden is en welke restjes moeten worden opgegeten</c:v>
                </c:pt>
                <c:pt idx="9">
                  <c:v>Voor feestjes vervang ik wegwerpvoorwerpen uit plastic door herbruikbare alternatieven (bekers, borden, bestek, rietjes, enz.)</c:v>
                </c:pt>
                <c:pt idx="10">
                  <c:v>Water koop ik liefst in flessen met statiegeld</c:v>
                </c:pt>
                <c:pt idx="11">
                  <c:v>Ik koop liever geen speelgoed op batterijen</c:v>
                </c:pt>
                <c:pt idx="12">
                  <c:v>Zaken zoals vinaigrette, soep, sauzen, hummus, pannenkoeken, enz. maak ik thuis</c:v>
                </c:pt>
                <c:pt idx="13">
                  <c:v>Voor de schoonmaak gebruik ik maar 1 of 2 verschillende producten</c:v>
                </c:pt>
                <c:pt idx="14">
                  <c:v>Eenmaal per week ruim ik de koelkast op zodat ik geen voedingsmiddelen laat liggen</c:v>
                </c:pt>
                <c:pt idx="15">
                  <c:v>Ik gebruik bijenwasdoeken (bee’s wraps) als herbruikbare verpakking</c:v>
                </c:pt>
                <c:pt idx="16">
                  <c:v>Droge producten (pasta, rijst, granen, bloem, enz.) koop ik onverpakt </c:v>
                </c:pt>
                <c:pt idx="17">
                  <c:v>Ik vervang mijn plastic wattenstaafjes door een herbruikbaar alternatief (bv. Oriculi, …)</c:v>
                </c:pt>
                <c:pt idx="18">
                  <c:v>Ik zeg mijn abonnement op of schrijf me uit van publicaties die ik niet (meer) lees</c:v>
                </c:pt>
                <c:pt idx="19">
                  <c:v>Ik zorg ervoor dat ik steeds een stoffen zak bij me heb</c:v>
                </c:pt>
                <c:pt idx="20">
                  <c:v>Ik vervang wegwerpvoorwerpen zoals papieren keukenrol, zakdoeken of servetten door stoffen exemplaren</c:v>
                </c:pt>
                <c:pt idx="21">
                  <c:v>Vloeibare producten (schoonmaakmiddelen, enz.) koop ik onverpakt</c:v>
                </c:pt>
                <c:pt idx="22">
                  <c:v>Ik gebruik een herbruikbare zak om brood te kopen</c:v>
                </c:pt>
                <c:pt idx="23">
                  <c:v>Bepaalde onderhoudsproducten (allesreiniger, wasmiddel, …) maak ik thuis</c:v>
                </c:pt>
                <c:pt idx="24">
                  <c:v>Bepaalde verzorgingsproducten (tandpasta, zeep, …) maak ik thuis</c:v>
                </c:pt>
                <c:pt idx="25">
                  <c:v>Gesneden producten (fijne vleeswaren, zuivelproducten, enz.) koop ik onverpakt</c:v>
                </c:pt>
                <c:pt idx="26">
                  <c:v>Ik verkies manuele toestellen, ik vermijd elektrische toestellen of toestellen die op batterijen werken</c:v>
                </c:pt>
                <c:pt idx="27">
                  <c:v>Zaken zoals koekjes, yoghurt, brood, enz. maak ik thuis</c:v>
                </c:pt>
                <c:pt idx="28">
                  <c:v>Ik kook het loof van groenten of de schil van fruit mee, van overrijpe vruchten maak ik smoothies of confituur en minder verse groenten verwerk ik tot soep</c:v>
                </c:pt>
                <c:pt idx="29">
                  <c:v>Ik pak cadeautjes in met herbruikbare geschenkdoeken (Furoshiki)</c:v>
                </c:pt>
                <c:pt idx="30">
                  <c:v>Ik koop mijn kledij tweedehands</c:v>
                </c:pt>
              </c:strCache>
            </c:strRef>
          </c:cat>
          <c:val>
            <c:numRef>
              <c:f>Graphes_nov!$E$40:$E$70</c:f>
              <c:numCache>
                <c:formatCode>General</c:formatCode>
                <c:ptCount val="31"/>
                <c:pt idx="0">
                  <c:v>2</c:v>
                </c:pt>
                <c:pt idx="1">
                  <c:v>4</c:v>
                </c:pt>
                <c:pt idx="2">
                  <c:v>5</c:v>
                </c:pt>
                <c:pt idx="3">
                  <c:v>5</c:v>
                </c:pt>
                <c:pt idx="4">
                  <c:v>7</c:v>
                </c:pt>
                <c:pt idx="5">
                  <c:v>4</c:v>
                </c:pt>
                <c:pt idx="6">
                  <c:v>9</c:v>
                </c:pt>
                <c:pt idx="7">
                  <c:v>12</c:v>
                </c:pt>
                <c:pt idx="8">
                  <c:v>13</c:v>
                </c:pt>
                <c:pt idx="9">
                  <c:v>15</c:v>
                </c:pt>
                <c:pt idx="10">
                  <c:v>7</c:v>
                </c:pt>
                <c:pt idx="11">
                  <c:v>17</c:v>
                </c:pt>
                <c:pt idx="12">
                  <c:v>21</c:v>
                </c:pt>
                <c:pt idx="13">
                  <c:v>17</c:v>
                </c:pt>
                <c:pt idx="14">
                  <c:v>21</c:v>
                </c:pt>
                <c:pt idx="15">
                  <c:v>11</c:v>
                </c:pt>
                <c:pt idx="16">
                  <c:v>25</c:v>
                </c:pt>
                <c:pt idx="17">
                  <c:v>14</c:v>
                </c:pt>
                <c:pt idx="18">
                  <c:v>23</c:v>
                </c:pt>
                <c:pt idx="19">
                  <c:v>28</c:v>
                </c:pt>
                <c:pt idx="20">
                  <c:v>23</c:v>
                </c:pt>
                <c:pt idx="21">
                  <c:v>18</c:v>
                </c:pt>
                <c:pt idx="22">
                  <c:v>16</c:v>
                </c:pt>
                <c:pt idx="23">
                  <c:v>21</c:v>
                </c:pt>
                <c:pt idx="24">
                  <c:v>17</c:v>
                </c:pt>
                <c:pt idx="25">
                  <c:v>32</c:v>
                </c:pt>
                <c:pt idx="26">
                  <c:v>30</c:v>
                </c:pt>
                <c:pt idx="27">
                  <c:v>30</c:v>
                </c:pt>
                <c:pt idx="28">
                  <c:v>28</c:v>
                </c:pt>
                <c:pt idx="29">
                  <c:v>30</c:v>
                </c:pt>
                <c:pt idx="30">
                  <c:v>33</c:v>
                </c:pt>
              </c:numCache>
            </c:numRef>
          </c:val>
          <c:extLst xmlns:c16r2="http://schemas.microsoft.com/office/drawing/2015/06/chart">
            <c:ext xmlns:c16="http://schemas.microsoft.com/office/drawing/2014/chart" uri="{C3380CC4-5D6E-409C-BE32-E72D297353CC}">
              <c16:uniqueId val="{00000001-1FD5-4B88-8492-9E296008C679}"/>
            </c:ex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Lst>
        </c:ser>
        <c:ser>
          <c:idx val="2"/>
          <c:order val="2"/>
          <c:tx>
            <c:v>Parfois ; mais je ne suis pas sûr-e que ça en vaut la peine</c:v>
          </c:tx>
          <c:spPr>
            <a:solidFill>
              <a:srgbClr val="A9D18E"/>
            </a:solidFill>
            <a:ln cmpd="sng">
              <a:solidFill>
                <a:srgbClr val="000000"/>
              </a:solidFill>
            </a:ln>
          </c:spPr>
          <c:invertIfNegative val="1"/>
          <c:cat>
            <c:strRef>
              <c:f>Graphes_nov!$A$40:$A$70</c:f>
              <c:strCache>
                <c:ptCount val="31"/>
                <c:pt idx="0">
                  <c:v>Thuis drink ik kraantjeswater</c:v>
                </c:pt>
                <c:pt idx="1">
                  <c:v>Ik gebruik een herbruikbare tas of bak wanneer ik inkopen doe bij een supermarkt</c:v>
                </c:pt>
                <c:pt idx="2">
                  <c:v>Ik gebruik een drinkbus (thermosflessen, mugs) voor mijn drank</c:v>
                </c:pt>
                <c:pt idx="3">
                  <c:v>Ik maak schoon met herbruikbaar materiaal (vaatdoek, lappen, enz. in plaats van vochtige doekjes)</c:v>
                </c:pt>
                <c:pt idx="4">
                  <c:v>Voor mijn lunch gebruik ik herbruikbare bakjes (boterhamdozen, stoffen zakken, koekjesdozen)</c:v>
                </c:pt>
                <c:pt idx="5">
                  <c:v>Ik vermijd wegwerpcapsules voor koffie en gebruik een koffiezetapparaat met permanente filter, een Italiaanse koffiepot of een French press</c:v>
                </c:pt>
                <c:pt idx="6">
                  <c:v>Ik gebruik een herbruikbare tas of bak wanneer ik inkopen doe bij een kleine winkel</c:v>
                </c:pt>
                <c:pt idx="7">
                  <c:v>Ik maak een boodschappenlijstje alvorens ik ga winkelen</c:v>
                </c:pt>
                <c:pt idx="8">
                  <c:v>Ik kook in functie van wat er thuis nog voorhanden is en welke restjes moeten worden opgegeten</c:v>
                </c:pt>
                <c:pt idx="9">
                  <c:v>Voor feestjes vervang ik wegwerpvoorwerpen uit plastic door herbruikbare alternatieven (bekers, borden, bestek, rietjes, enz.)</c:v>
                </c:pt>
                <c:pt idx="10">
                  <c:v>Water koop ik liefst in flessen met statiegeld</c:v>
                </c:pt>
                <c:pt idx="11">
                  <c:v>Ik koop liever geen speelgoed op batterijen</c:v>
                </c:pt>
                <c:pt idx="12">
                  <c:v>Zaken zoals vinaigrette, soep, sauzen, hummus, pannenkoeken, enz. maak ik thuis</c:v>
                </c:pt>
                <c:pt idx="13">
                  <c:v>Voor de schoonmaak gebruik ik maar 1 of 2 verschillende producten</c:v>
                </c:pt>
                <c:pt idx="14">
                  <c:v>Eenmaal per week ruim ik de koelkast op zodat ik geen voedingsmiddelen laat liggen</c:v>
                </c:pt>
                <c:pt idx="15">
                  <c:v>Ik gebruik bijenwasdoeken (bee’s wraps) als herbruikbare verpakking</c:v>
                </c:pt>
                <c:pt idx="16">
                  <c:v>Droge producten (pasta, rijst, granen, bloem, enz.) koop ik onverpakt </c:v>
                </c:pt>
                <c:pt idx="17">
                  <c:v>Ik vervang mijn plastic wattenstaafjes door een herbruikbaar alternatief (bv. Oriculi, …)</c:v>
                </c:pt>
                <c:pt idx="18">
                  <c:v>Ik zeg mijn abonnement op of schrijf me uit van publicaties die ik niet (meer) lees</c:v>
                </c:pt>
                <c:pt idx="19">
                  <c:v>Ik zorg ervoor dat ik steeds een stoffen zak bij me heb</c:v>
                </c:pt>
                <c:pt idx="20">
                  <c:v>Ik vervang wegwerpvoorwerpen zoals papieren keukenrol, zakdoeken of servetten door stoffen exemplaren</c:v>
                </c:pt>
                <c:pt idx="21">
                  <c:v>Vloeibare producten (schoonmaakmiddelen, enz.) koop ik onverpakt</c:v>
                </c:pt>
                <c:pt idx="22">
                  <c:v>Ik gebruik een herbruikbare zak om brood te kopen</c:v>
                </c:pt>
                <c:pt idx="23">
                  <c:v>Bepaalde onderhoudsproducten (allesreiniger, wasmiddel, …) maak ik thuis</c:v>
                </c:pt>
                <c:pt idx="24">
                  <c:v>Bepaalde verzorgingsproducten (tandpasta, zeep, …) maak ik thuis</c:v>
                </c:pt>
                <c:pt idx="25">
                  <c:v>Gesneden producten (fijne vleeswaren, zuivelproducten, enz.) koop ik onverpakt</c:v>
                </c:pt>
                <c:pt idx="26">
                  <c:v>Ik verkies manuele toestellen, ik vermijd elektrische toestellen of toestellen die op batterijen werken</c:v>
                </c:pt>
                <c:pt idx="27">
                  <c:v>Zaken zoals koekjes, yoghurt, brood, enz. maak ik thuis</c:v>
                </c:pt>
                <c:pt idx="28">
                  <c:v>Ik kook het loof van groenten of de schil van fruit mee, van overrijpe vruchten maak ik smoothies of confituur en minder verse groenten verwerk ik tot soep</c:v>
                </c:pt>
                <c:pt idx="29">
                  <c:v>Ik pak cadeautjes in met herbruikbare geschenkdoeken (Furoshiki)</c:v>
                </c:pt>
                <c:pt idx="30">
                  <c:v>Ik koop mijn kledij tweedehands</c:v>
                </c:pt>
              </c:strCache>
            </c:strRef>
          </c:cat>
          <c:val>
            <c:numRef>
              <c:f>Graphes_nov!$F$40:$F$70</c:f>
              <c:numCache>
                <c:formatCode>General</c:formatCode>
                <c:ptCount val="31"/>
                <c:pt idx="0">
                  <c:v>0</c:v>
                </c:pt>
                <c:pt idx="1">
                  <c:v>0</c:v>
                </c:pt>
                <c:pt idx="2">
                  <c:v>0</c:v>
                </c:pt>
                <c:pt idx="3">
                  <c:v>0</c:v>
                </c:pt>
                <c:pt idx="4">
                  <c:v>0</c:v>
                </c:pt>
                <c:pt idx="5">
                  <c:v>1</c:v>
                </c:pt>
                <c:pt idx="6">
                  <c:v>0</c:v>
                </c:pt>
                <c:pt idx="7">
                  <c:v>2</c:v>
                </c:pt>
                <c:pt idx="8">
                  <c:v>0</c:v>
                </c:pt>
                <c:pt idx="9">
                  <c:v>0</c:v>
                </c:pt>
                <c:pt idx="10">
                  <c:v>0</c:v>
                </c:pt>
                <c:pt idx="11">
                  <c:v>1</c:v>
                </c:pt>
                <c:pt idx="12">
                  <c:v>1</c:v>
                </c:pt>
                <c:pt idx="13">
                  <c:v>3</c:v>
                </c:pt>
                <c:pt idx="14">
                  <c:v>2</c:v>
                </c:pt>
                <c:pt idx="15">
                  <c:v>1</c:v>
                </c:pt>
                <c:pt idx="16">
                  <c:v>2</c:v>
                </c:pt>
                <c:pt idx="17">
                  <c:v>2</c:v>
                </c:pt>
                <c:pt idx="18">
                  <c:v>0</c:v>
                </c:pt>
                <c:pt idx="19">
                  <c:v>1</c:v>
                </c:pt>
                <c:pt idx="20">
                  <c:v>2</c:v>
                </c:pt>
                <c:pt idx="21">
                  <c:v>4</c:v>
                </c:pt>
                <c:pt idx="22">
                  <c:v>7</c:v>
                </c:pt>
                <c:pt idx="23">
                  <c:v>4</c:v>
                </c:pt>
                <c:pt idx="24">
                  <c:v>5</c:v>
                </c:pt>
                <c:pt idx="25">
                  <c:v>3</c:v>
                </c:pt>
                <c:pt idx="26">
                  <c:v>5</c:v>
                </c:pt>
                <c:pt idx="27">
                  <c:v>5</c:v>
                </c:pt>
                <c:pt idx="28">
                  <c:v>2</c:v>
                </c:pt>
                <c:pt idx="29">
                  <c:v>1</c:v>
                </c:pt>
                <c:pt idx="30">
                  <c:v>0</c:v>
                </c:pt>
              </c:numCache>
            </c:numRef>
          </c:val>
          <c:extLst xmlns:c16r2="http://schemas.microsoft.com/office/drawing/2015/06/chart">
            <c:ext xmlns:c16="http://schemas.microsoft.com/office/drawing/2014/chart" uri="{C3380CC4-5D6E-409C-BE32-E72D297353CC}">
              <c16:uniqueId val="{00000002-1FD5-4B88-8492-9E296008C679}"/>
            </c:ex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Lst>
        </c:ser>
        <c:ser>
          <c:idx val="3"/>
          <c:order val="3"/>
          <c:tx>
            <c:v>Jamais; mais ça en vaut la peine</c:v>
          </c:tx>
          <c:spPr>
            <a:solidFill>
              <a:srgbClr val="FFC000"/>
            </a:solidFill>
            <a:ln cmpd="sng">
              <a:solidFill>
                <a:srgbClr val="000000"/>
              </a:solidFill>
            </a:ln>
          </c:spPr>
          <c:invertIfNegative val="1"/>
          <c:cat>
            <c:strRef>
              <c:f>Graphes_nov!$A$40:$A$70</c:f>
              <c:strCache>
                <c:ptCount val="31"/>
                <c:pt idx="0">
                  <c:v>Thuis drink ik kraantjeswater</c:v>
                </c:pt>
                <c:pt idx="1">
                  <c:v>Ik gebruik een herbruikbare tas of bak wanneer ik inkopen doe bij een supermarkt</c:v>
                </c:pt>
                <c:pt idx="2">
                  <c:v>Ik gebruik een drinkbus (thermosflessen, mugs) voor mijn drank</c:v>
                </c:pt>
                <c:pt idx="3">
                  <c:v>Ik maak schoon met herbruikbaar materiaal (vaatdoek, lappen, enz. in plaats van vochtige doekjes)</c:v>
                </c:pt>
                <c:pt idx="4">
                  <c:v>Voor mijn lunch gebruik ik herbruikbare bakjes (boterhamdozen, stoffen zakken, koekjesdozen)</c:v>
                </c:pt>
                <c:pt idx="5">
                  <c:v>Ik vermijd wegwerpcapsules voor koffie en gebruik een koffiezetapparaat met permanente filter, een Italiaanse koffiepot of een French press</c:v>
                </c:pt>
                <c:pt idx="6">
                  <c:v>Ik gebruik een herbruikbare tas of bak wanneer ik inkopen doe bij een kleine winkel</c:v>
                </c:pt>
                <c:pt idx="7">
                  <c:v>Ik maak een boodschappenlijstje alvorens ik ga winkelen</c:v>
                </c:pt>
                <c:pt idx="8">
                  <c:v>Ik kook in functie van wat er thuis nog voorhanden is en welke restjes moeten worden opgegeten</c:v>
                </c:pt>
                <c:pt idx="9">
                  <c:v>Voor feestjes vervang ik wegwerpvoorwerpen uit plastic door herbruikbare alternatieven (bekers, borden, bestek, rietjes, enz.)</c:v>
                </c:pt>
                <c:pt idx="10">
                  <c:v>Water koop ik liefst in flessen met statiegeld</c:v>
                </c:pt>
                <c:pt idx="11">
                  <c:v>Ik koop liever geen speelgoed op batterijen</c:v>
                </c:pt>
                <c:pt idx="12">
                  <c:v>Zaken zoals vinaigrette, soep, sauzen, hummus, pannenkoeken, enz. maak ik thuis</c:v>
                </c:pt>
                <c:pt idx="13">
                  <c:v>Voor de schoonmaak gebruik ik maar 1 of 2 verschillende producten</c:v>
                </c:pt>
                <c:pt idx="14">
                  <c:v>Eenmaal per week ruim ik de koelkast op zodat ik geen voedingsmiddelen laat liggen</c:v>
                </c:pt>
                <c:pt idx="15">
                  <c:v>Ik gebruik bijenwasdoeken (bee’s wraps) als herbruikbare verpakking</c:v>
                </c:pt>
                <c:pt idx="16">
                  <c:v>Droge producten (pasta, rijst, granen, bloem, enz.) koop ik onverpakt </c:v>
                </c:pt>
                <c:pt idx="17">
                  <c:v>Ik vervang mijn plastic wattenstaafjes door een herbruikbaar alternatief (bv. Oriculi, …)</c:v>
                </c:pt>
                <c:pt idx="18">
                  <c:v>Ik zeg mijn abonnement op of schrijf me uit van publicaties die ik niet (meer) lees</c:v>
                </c:pt>
                <c:pt idx="19">
                  <c:v>Ik zorg ervoor dat ik steeds een stoffen zak bij me heb</c:v>
                </c:pt>
                <c:pt idx="20">
                  <c:v>Ik vervang wegwerpvoorwerpen zoals papieren keukenrol, zakdoeken of servetten door stoffen exemplaren</c:v>
                </c:pt>
                <c:pt idx="21">
                  <c:v>Vloeibare producten (schoonmaakmiddelen, enz.) koop ik onverpakt</c:v>
                </c:pt>
                <c:pt idx="22">
                  <c:v>Ik gebruik een herbruikbare zak om brood te kopen</c:v>
                </c:pt>
                <c:pt idx="23">
                  <c:v>Bepaalde onderhoudsproducten (allesreiniger, wasmiddel, …) maak ik thuis</c:v>
                </c:pt>
                <c:pt idx="24">
                  <c:v>Bepaalde verzorgingsproducten (tandpasta, zeep, …) maak ik thuis</c:v>
                </c:pt>
                <c:pt idx="25">
                  <c:v>Gesneden producten (fijne vleeswaren, zuivelproducten, enz.) koop ik onverpakt</c:v>
                </c:pt>
                <c:pt idx="26">
                  <c:v>Ik verkies manuele toestellen, ik vermijd elektrische toestellen of toestellen die op batterijen werken</c:v>
                </c:pt>
                <c:pt idx="27">
                  <c:v>Zaken zoals koekjes, yoghurt, brood, enz. maak ik thuis</c:v>
                </c:pt>
                <c:pt idx="28">
                  <c:v>Ik kook het loof van groenten of de schil van fruit mee, van overrijpe vruchten maak ik smoothies of confituur en minder verse groenten verwerk ik tot soep</c:v>
                </c:pt>
                <c:pt idx="29">
                  <c:v>Ik pak cadeautjes in met herbruikbare geschenkdoeken (Furoshiki)</c:v>
                </c:pt>
                <c:pt idx="30">
                  <c:v>Ik koop mijn kledij tweedehands</c:v>
                </c:pt>
              </c:strCache>
            </c:strRef>
          </c:cat>
          <c:val>
            <c:numRef>
              <c:f>Graphes_nov!$G$40:$G$70</c:f>
              <c:numCache>
                <c:formatCode>General</c:formatCode>
                <c:ptCount val="31"/>
                <c:pt idx="0">
                  <c:v>1</c:v>
                </c:pt>
                <c:pt idx="1">
                  <c:v>1</c:v>
                </c:pt>
                <c:pt idx="2">
                  <c:v>0</c:v>
                </c:pt>
                <c:pt idx="3">
                  <c:v>0</c:v>
                </c:pt>
                <c:pt idx="4">
                  <c:v>1</c:v>
                </c:pt>
                <c:pt idx="5">
                  <c:v>7</c:v>
                </c:pt>
                <c:pt idx="6">
                  <c:v>2</c:v>
                </c:pt>
                <c:pt idx="7">
                  <c:v>0</c:v>
                </c:pt>
                <c:pt idx="8">
                  <c:v>1</c:v>
                </c:pt>
                <c:pt idx="9">
                  <c:v>0</c:v>
                </c:pt>
                <c:pt idx="10">
                  <c:v>9</c:v>
                </c:pt>
                <c:pt idx="11">
                  <c:v>3</c:v>
                </c:pt>
                <c:pt idx="12">
                  <c:v>2</c:v>
                </c:pt>
                <c:pt idx="13">
                  <c:v>8</c:v>
                </c:pt>
                <c:pt idx="14">
                  <c:v>5</c:v>
                </c:pt>
                <c:pt idx="15">
                  <c:v>16</c:v>
                </c:pt>
                <c:pt idx="16">
                  <c:v>2</c:v>
                </c:pt>
                <c:pt idx="17">
                  <c:v>14</c:v>
                </c:pt>
                <c:pt idx="18">
                  <c:v>5</c:v>
                </c:pt>
                <c:pt idx="19">
                  <c:v>2</c:v>
                </c:pt>
                <c:pt idx="20">
                  <c:v>8</c:v>
                </c:pt>
                <c:pt idx="21">
                  <c:v>15</c:v>
                </c:pt>
                <c:pt idx="22">
                  <c:v>18</c:v>
                </c:pt>
                <c:pt idx="23">
                  <c:v>16</c:v>
                </c:pt>
                <c:pt idx="24">
                  <c:v>21</c:v>
                </c:pt>
                <c:pt idx="25">
                  <c:v>7</c:v>
                </c:pt>
                <c:pt idx="26">
                  <c:v>11</c:v>
                </c:pt>
                <c:pt idx="27">
                  <c:v>12</c:v>
                </c:pt>
                <c:pt idx="28">
                  <c:v>14</c:v>
                </c:pt>
                <c:pt idx="29">
                  <c:v>16</c:v>
                </c:pt>
                <c:pt idx="30">
                  <c:v>14</c:v>
                </c:pt>
              </c:numCache>
            </c:numRef>
          </c:val>
          <c:extLst xmlns:c16r2="http://schemas.microsoft.com/office/drawing/2015/06/chart">
            <c:ext xmlns:c16="http://schemas.microsoft.com/office/drawing/2014/chart" uri="{C3380CC4-5D6E-409C-BE32-E72D297353CC}">
              <c16:uniqueId val="{00000003-1FD5-4B88-8492-9E296008C679}"/>
            </c:ex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Lst>
        </c:ser>
        <c:ser>
          <c:idx val="4"/>
          <c:order val="4"/>
          <c:tx>
            <c:v>Jamais; ça n’en vaut pas la peine</c:v>
          </c:tx>
          <c:spPr>
            <a:solidFill>
              <a:srgbClr val="FF0000"/>
            </a:solidFill>
            <a:ln cmpd="sng">
              <a:solidFill>
                <a:srgbClr val="000000"/>
              </a:solidFill>
            </a:ln>
          </c:spPr>
          <c:invertIfNegative val="1"/>
          <c:cat>
            <c:strRef>
              <c:f>Graphes_nov!$A$40:$A$70</c:f>
              <c:strCache>
                <c:ptCount val="31"/>
                <c:pt idx="0">
                  <c:v>Thuis drink ik kraantjeswater</c:v>
                </c:pt>
                <c:pt idx="1">
                  <c:v>Ik gebruik een herbruikbare tas of bak wanneer ik inkopen doe bij een supermarkt</c:v>
                </c:pt>
                <c:pt idx="2">
                  <c:v>Ik gebruik een drinkbus (thermosflessen, mugs) voor mijn drank</c:v>
                </c:pt>
                <c:pt idx="3">
                  <c:v>Ik maak schoon met herbruikbaar materiaal (vaatdoek, lappen, enz. in plaats van vochtige doekjes)</c:v>
                </c:pt>
                <c:pt idx="4">
                  <c:v>Voor mijn lunch gebruik ik herbruikbare bakjes (boterhamdozen, stoffen zakken, koekjesdozen)</c:v>
                </c:pt>
                <c:pt idx="5">
                  <c:v>Ik vermijd wegwerpcapsules voor koffie en gebruik een koffiezetapparaat met permanente filter, een Italiaanse koffiepot of een French press</c:v>
                </c:pt>
                <c:pt idx="6">
                  <c:v>Ik gebruik een herbruikbare tas of bak wanneer ik inkopen doe bij een kleine winkel</c:v>
                </c:pt>
                <c:pt idx="7">
                  <c:v>Ik maak een boodschappenlijstje alvorens ik ga winkelen</c:v>
                </c:pt>
                <c:pt idx="8">
                  <c:v>Ik kook in functie van wat er thuis nog voorhanden is en welke restjes moeten worden opgegeten</c:v>
                </c:pt>
                <c:pt idx="9">
                  <c:v>Voor feestjes vervang ik wegwerpvoorwerpen uit plastic door herbruikbare alternatieven (bekers, borden, bestek, rietjes, enz.)</c:v>
                </c:pt>
                <c:pt idx="10">
                  <c:v>Water koop ik liefst in flessen met statiegeld</c:v>
                </c:pt>
                <c:pt idx="11">
                  <c:v>Ik koop liever geen speelgoed op batterijen</c:v>
                </c:pt>
                <c:pt idx="12">
                  <c:v>Zaken zoals vinaigrette, soep, sauzen, hummus, pannenkoeken, enz. maak ik thuis</c:v>
                </c:pt>
                <c:pt idx="13">
                  <c:v>Voor de schoonmaak gebruik ik maar 1 of 2 verschillende producten</c:v>
                </c:pt>
                <c:pt idx="14">
                  <c:v>Eenmaal per week ruim ik de koelkast op zodat ik geen voedingsmiddelen laat liggen</c:v>
                </c:pt>
                <c:pt idx="15">
                  <c:v>Ik gebruik bijenwasdoeken (bee’s wraps) als herbruikbare verpakking</c:v>
                </c:pt>
                <c:pt idx="16">
                  <c:v>Droge producten (pasta, rijst, granen, bloem, enz.) koop ik onverpakt </c:v>
                </c:pt>
                <c:pt idx="17">
                  <c:v>Ik vervang mijn plastic wattenstaafjes door een herbruikbaar alternatief (bv. Oriculi, …)</c:v>
                </c:pt>
                <c:pt idx="18">
                  <c:v>Ik zeg mijn abonnement op of schrijf me uit van publicaties die ik niet (meer) lees</c:v>
                </c:pt>
                <c:pt idx="19">
                  <c:v>Ik zorg ervoor dat ik steeds een stoffen zak bij me heb</c:v>
                </c:pt>
                <c:pt idx="20">
                  <c:v>Ik vervang wegwerpvoorwerpen zoals papieren keukenrol, zakdoeken of servetten door stoffen exemplaren</c:v>
                </c:pt>
                <c:pt idx="21">
                  <c:v>Vloeibare producten (schoonmaakmiddelen, enz.) koop ik onverpakt</c:v>
                </c:pt>
                <c:pt idx="22">
                  <c:v>Ik gebruik een herbruikbare zak om brood te kopen</c:v>
                </c:pt>
                <c:pt idx="23">
                  <c:v>Bepaalde onderhoudsproducten (allesreiniger, wasmiddel, …) maak ik thuis</c:v>
                </c:pt>
                <c:pt idx="24">
                  <c:v>Bepaalde verzorgingsproducten (tandpasta, zeep, …) maak ik thuis</c:v>
                </c:pt>
                <c:pt idx="25">
                  <c:v>Gesneden producten (fijne vleeswaren, zuivelproducten, enz.) koop ik onverpakt</c:v>
                </c:pt>
                <c:pt idx="26">
                  <c:v>Ik verkies manuele toestellen, ik vermijd elektrische toestellen of toestellen die op batterijen werken</c:v>
                </c:pt>
                <c:pt idx="27">
                  <c:v>Zaken zoals koekjes, yoghurt, brood, enz. maak ik thuis</c:v>
                </c:pt>
                <c:pt idx="28">
                  <c:v>Ik kook het loof van groenten of de schil van fruit mee, van overrijpe vruchten maak ik smoothies of confituur en minder verse groenten verwerk ik tot soep</c:v>
                </c:pt>
                <c:pt idx="29">
                  <c:v>Ik pak cadeautjes in met herbruikbare geschenkdoeken (Furoshiki)</c:v>
                </c:pt>
                <c:pt idx="30">
                  <c:v>Ik koop mijn kledij tweedehands</c:v>
                </c:pt>
              </c:strCache>
            </c:strRef>
          </c:cat>
          <c:val>
            <c:numRef>
              <c:f>Graphes_nov!$H$40:$H$70</c:f>
              <c:numCache>
                <c:formatCode>General</c:formatCode>
                <c:ptCount val="31"/>
                <c:pt idx="0">
                  <c:v>0</c:v>
                </c:pt>
                <c:pt idx="1">
                  <c:v>0</c:v>
                </c:pt>
                <c:pt idx="2">
                  <c:v>0</c:v>
                </c:pt>
                <c:pt idx="3">
                  <c:v>0</c:v>
                </c:pt>
                <c:pt idx="4">
                  <c:v>1</c:v>
                </c:pt>
                <c:pt idx="5">
                  <c:v>0</c:v>
                </c:pt>
                <c:pt idx="6">
                  <c:v>0</c:v>
                </c:pt>
                <c:pt idx="7">
                  <c:v>2</c:v>
                </c:pt>
                <c:pt idx="8">
                  <c:v>0</c:v>
                </c:pt>
                <c:pt idx="9">
                  <c:v>0</c:v>
                </c:pt>
                <c:pt idx="10">
                  <c:v>4</c:v>
                </c:pt>
                <c:pt idx="11">
                  <c:v>0</c:v>
                </c:pt>
                <c:pt idx="12">
                  <c:v>0</c:v>
                </c:pt>
                <c:pt idx="13">
                  <c:v>0</c:v>
                </c:pt>
                <c:pt idx="14">
                  <c:v>1</c:v>
                </c:pt>
                <c:pt idx="15">
                  <c:v>8</c:v>
                </c:pt>
                <c:pt idx="16">
                  <c:v>0</c:v>
                </c:pt>
                <c:pt idx="17">
                  <c:v>2</c:v>
                </c:pt>
                <c:pt idx="18">
                  <c:v>0</c:v>
                </c:pt>
                <c:pt idx="19">
                  <c:v>0</c:v>
                </c:pt>
                <c:pt idx="20">
                  <c:v>0</c:v>
                </c:pt>
                <c:pt idx="21">
                  <c:v>0</c:v>
                </c:pt>
                <c:pt idx="22">
                  <c:v>1</c:v>
                </c:pt>
                <c:pt idx="23">
                  <c:v>1</c:v>
                </c:pt>
                <c:pt idx="24">
                  <c:v>7</c:v>
                </c:pt>
                <c:pt idx="25">
                  <c:v>0</c:v>
                </c:pt>
                <c:pt idx="26">
                  <c:v>3</c:v>
                </c:pt>
                <c:pt idx="27">
                  <c:v>1</c:v>
                </c:pt>
                <c:pt idx="28">
                  <c:v>2</c:v>
                </c:pt>
                <c:pt idx="29">
                  <c:v>0</c:v>
                </c:pt>
                <c:pt idx="30">
                  <c:v>1</c:v>
                </c:pt>
              </c:numCache>
            </c:numRef>
          </c:val>
          <c:extLst xmlns:c16r2="http://schemas.microsoft.com/office/drawing/2015/06/chart">
            <c:ext xmlns:c16="http://schemas.microsoft.com/office/drawing/2014/chart" uri="{C3380CC4-5D6E-409C-BE32-E72D297353CC}">
              <c16:uniqueId val="{00000004-1FD5-4B88-8492-9E296008C679}"/>
            </c:ex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Lst>
        </c:ser>
        <c:ser>
          <c:idx val="5"/>
          <c:order val="5"/>
          <c:tx>
            <c:v>Non concerné.e</c:v>
          </c:tx>
          <c:spPr>
            <a:solidFill>
              <a:srgbClr val="7F7F7F"/>
            </a:solidFill>
            <a:ln cmpd="sng">
              <a:solidFill>
                <a:srgbClr val="000000"/>
              </a:solidFill>
            </a:ln>
          </c:spPr>
          <c:invertIfNegative val="1"/>
          <c:cat>
            <c:strRef>
              <c:f>Graphes_nov!$A$40:$A$70</c:f>
              <c:strCache>
                <c:ptCount val="31"/>
                <c:pt idx="0">
                  <c:v>Thuis drink ik kraantjeswater</c:v>
                </c:pt>
                <c:pt idx="1">
                  <c:v>Ik gebruik een herbruikbare tas of bak wanneer ik inkopen doe bij een supermarkt</c:v>
                </c:pt>
                <c:pt idx="2">
                  <c:v>Ik gebruik een drinkbus (thermosflessen, mugs) voor mijn drank</c:v>
                </c:pt>
                <c:pt idx="3">
                  <c:v>Ik maak schoon met herbruikbaar materiaal (vaatdoek, lappen, enz. in plaats van vochtige doekjes)</c:v>
                </c:pt>
                <c:pt idx="4">
                  <c:v>Voor mijn lunch gebruik ik herbruikbare bakjes (boterhamdozen, stoffen zakken, koekjesdozen)</c:v>
                </c:pt>
                <c:pt idx="5">
                  <c:v>Ik vermijd wegwerpcapsules voor koffie en gebruik een koffiezetapparaat met permanente filter, een Italiaanse koffiepot of een French press</c:v>
                </c:pt>
                <c:pt idx="6">
                  <c:v>Ik gebruik een herbruikbare tas of bak wanneer ik inkopen doe bij een kleine winkel</c:v>
                </c:pt>
                <c:pt idx="7">
                  <c:v>Ik maak een boodschappenlijstje alvorens ik ga winkelen</c:v>
                </c:pt>
                <c:pt idx="8">
                  <c:v>Ik kook in functie van wat er thuis nog voorhanden is en welke restjes moeten worden opgegeten</c:v>
                </c:pt>
                <c:pt idx="9">
                  <c:v>Voor feestjes vervang ik wegwerpvoorwerpen uit plastic door herbruikbare alternatieven (bekers, borden, bestek, rietjes, enz.)</c:v>
                </c:pt>
                <c:pt idx="10">
                  <c:v>Water koop ik liefst in flessen met statiegeld</c:v>
                </c:pt>
                <c:pt idx="11">
                  <c:v>Ik koop liever geen speelgoed op batterijen</c:v>
                </c:pt>
                <c:pt idx="12">
                  <c:v>Zaken zoals vinaigrette, soep, sauzen, hummus, pannenkoeken, enz. maak ik thuis</c:v>
                </c:pt>
                <c:pt idx="13">
                  <c:v>Voor de schoonmaak gebruik ik maar 1 of 2 verschillende producten</c:v>
                </c:pt>
                <c:pt idx="14">
                  <c:v>Eenmaal per week ruim ik de koelkast op zodat ik geen voedingsmiddelen laat liggen</c:v>
                </c:pt>
                <c:pt idx="15">
                  <c:v>Ik gebruik bijenwasdoeken (bee’s wraps) als herbruikbare verpakking</c:v>
                </c:pt>
                <c:pt idx="16">
                  <c:v>Droge producten (pasta, rijst, granen, bloem, enz.) koop ik onverpakt </c:v>
                </c:pt>
                <c:pt idx="17">
                  <c:v>Ik vervang mijn plastic wattenstaafjes door een herbruikbaar alternatief (bv. Oriculi, …)</c:v>
                </c:pt>
                <c:pt idx="18">
                  <c:v>Ik zeg mijn abonnement op of schrijf me uit van publicaties die ik niet (meer) lees</c:v>
                </c:pt>
                <c:pt idx="19">
                  <c:v>Ik zorg ervoor dat ik steeds een stoffen zak bij me heb</c:v>
                </c:pt>
                <c:pt idx="20">
                  <c:v>Ik vervang wegwerpvoorwerpen zoals papieren keukenrol, zakdoeken of servetten door stoffen exemplaren</c:v>
                </c:pt>
                <c:pt idx="21">
                  <c:v>Vloeibare producten (schoonmaakmiddelen, enz.) koop ik onverpakt</c:v>
                </c:pt>
                <c:pt idx="22">
                  <c:v>Ik gebruik een herbruikbare zak om brood te kopen</c:v>
                </c:pt>
                <c:pt idx="23">
                  <c:v>Bepaalde onderhoudsproducten (allesreiniger, wasmiddel, …) maak ik thuis</c:v>
                </c:pt>
                <c:pt idx="24">
                  <c:v>Bepaalde verzorgingsproducten (tandpasta, zeep, …) maak ik thuis</c:v>
                </c:pt>
                <c:pt idx="25">
                  <c:v>Gesneden producten (fijne vleeswaren, zuivelproducten, enz.) koop ik onverpakt</c:v>
                </c:pt>
                <c:pt idx="26">
                  <c:v>Ik verkies manuele toestellen, ik vermijd elektrische toestellen of toestellen die op batterijen werken</c:v>
                </c:pt>
                <c:pt idx="27">
                  <c:v>Zaken zoals koekjes, yoghurt, brood, enz. maak ik thuis</c:v>
                </c:pt>
                <c:pt idx="28">
                  <c:v>Ik kook het loof van groenten of de schil van fruit mee, van overrijpe vruchten maak ik smoothies of confituur en minder verse groenten verwerk ik tot soep</c:v>
                </c:pt>
                <c:pt idx="29">
                  <c:v>Ik pak cadeautjes in met herbruikbare geschenkdoeken (Furoshiki)</c:v>
                </c:pt>
                <c:pt idx="30">
                  <c:v>Ik koop mijn kledij tweedehands</c:v>
                </c:pt>
              </c:strCache>
            </c:strRef>
          </c:cat>
          <c:val>
            <c:numRef>
              <c:f>Graphes_nov!$I$40:$I$70</c:f>
              <c:numCache>
                <c:formatCode>General</c:formatCode>
                <c:ptCount val="31"/>
                <c:pt idx="0">
                  <c:v>0</c:v>
                </c:pt>
                <c:pt idx="1">
                  <c:v>2</c:v>
                </c:pt>
                <c:pt idx="2">
                  <c:v>0</c:v>
                </c:pt>
                <c:pt idx="3">
                  <c:v>0</c:v>
                </c:pt>
                <c:pt idx="4">
                  <c:v>7</c:v>
                </c:pt>
                <c:pt idx="5">
                  <c:v>13</c:v>
                </c:pt>
                <c:pt idx="6">
                  <c:v>0</c:v>
                </c:pt>
                <c:pt idx="7">
                  <c:v>0</c:v>
                </c:pt>
                <c:pt idx="8">
                  <c:v>0</c:v>
                </c:pt>
                <c:pt idx="9">
                  <c:v>2</c:v>
                </c:pt>
                <c:pt idx="10">
                  <c:v>28</c:v>
                </c:pt>
                <c:pt idx="11">
                  <c:v>17</c:v>
                </c:pt>
                <c:pt idx="12">
                  <c:v>0</c:v>
                </c:pt>
                <c:pt idx="13">
                  <c:v>1</c:v>
                </c:pt>
                <c:pt idx="14">
                  <c:v>0</c:v>
                </c:pt>
                <c:pt idx="15">
                  <c:v>5</c:v>
                </c:pt>
                <c:pt idx="16">
                  <c:v>0</c:v>
                </c:pt>
                <c:pt idx="17">
                  <c:v>4</c:v>
                </c:pt>
                <c:pt idx="18">
                  <c:v>5</c:v>
                </c:pt>
                <c:pt idx="19">
                  <c:v>0</c:v>
                </c:pt>
                <c:pt idx="20">
                  <c:v>0</c:v>
                </c:pt>
                <c:pt idx="21">
                  <c:v>2</c:v>
                </c:pt>
                <c:pt idx="22">
                  <c:v>6</c:v>
                </c:pt>
                <c:pt idx="23">
                  <c:v>1</c:v>
                </c:pt>
                <c:pt idx="24">
                  <c:v>1</c:v>
                </c:pt>
                <c:pt idx="25">
                  <c:v>4</c:v>
                </c:pt>
                <c:pt idx="26">
                  <c:v>4</c:v>
                </c:pt>
                <c:pt idx="27">
                  <c:v>2</c:v>
                </c:pt>
                <c:pt idx="28">
                  <c:v>2</c:v>
                </c:pt>
                <c:pt idx="29">
                  <c:v>1</c:v>
                </c:pt>
                <c:pt idx="30">
                  <c:v>0</c:v>
                </c:pt>
              </c:numCache>
            </c:numRef>
          </c:val>
          <c:extLst xmlns:c16r2="http://schemas.microsoft.com/office/drawing/2015/06/chart">
            <c:ext xmlns:c16="http://schemas.microsoft.com/office/drawing/2014/chart" uri="{C3380CC4-5D6E-409C-BE32-E72D297353CC}">
              <c16:uniqueId val="{00000005-1FD5-4B88-8492-9E296008C679}"/>
            </c:ex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Lst>
        </c:ser>
        <c:dLbls>
          <c:showLegendKey val="0"/>
          <c:showVal val="0"/>
          <c:showCatName val="0"/>
          <c:showSerName val="0"/>
          <c:showPercent val="0"/>
          <c:showBubbleSize val="0"/>
        </c:dLbls>
        <c:gapWidth val="150"/>
        <c:overlap val="100"/>
        <c:axId val="498359432"/>
        <c:axId val="498357080"/>
      </c:barChart>
      <c:catAx>
        <c:axId val="498359432"/>
        <c:scaling>
          <c:orientation val="maxMin"/>
        </c:scaling>
        <c:delete val="0"/>
        <c:axPos val="l"/>
        <c:title>
          <c:tx>
            <c:rich>
              <a:bodyPr/>
              <a:lstStyle/>
              <a:p>
                <a:pPr lvl="0">
                  <a:defRPr b="0">
                    <a:solidFill>
                      <a:srgbClr val="000000"/>
                    </a:solidFill>
                    <a:latin typeface="+mn-lt"/>
                  </a:defRPr>
                </a:pPr>
                <a:endParaRPr lang="fr-BE"/>
              </a:p>
            </c:rich>
          </c:tx>
          <c:layout/>
          <c:overlay val="0"/>
        </c:title>
        <c:numFmt formatCode="General" sourceLinked="1"/>
        <c:majorTickMark val="none"/>
        <c:minorTickMark val="none"/>
        <c:tickLblPos val="nextTo"/>
        <c:txPr>
          <a:bodyPr/>
          <a:lstStyle/>
          <a:p>
            <a:pPr lvl="0">
              <a:defRPr sz="600" b="0" i="0">
                <a:solidFill>
                  <a:srgbClr val="000000"/>
                </a:solidFill>
                <a:latin typeface="+mn-lt"/>
              </a:defRPr>
            </a:pPr>
            <a:endParaRPr lang="fr-FR"/>
          </a:p>
        </c:txPr>
        <c:crossAx val="498357080"/>
        <c:crosses val="autoZero"/>
        <c:auto val="1"/>
        <c:lblAlgn val="ctr"/>
        <c:lblOffset val="100"/>
        <c:noMultiLvlLbl val="1"/>
      </c:catAx>
      <c:valAx>
        <c:axId val="498357080"/>
        <c:scaling>
          <c:orientation val="minMax"/>
        </c:scaling>
        <c:delete val="0"/>
        <c:axPos val="b"/>
        <c:majorGridlines>
          <c:spPr>
            <a:ln>
              <a:solidFill>
                <a:srgbClr val="B7B7B7"/>
              </a:solidFill>
            </a:ln>
          </c:spPr>
        </c:majorGridlines>
        <c:title>
          <c:tx>
            <c:rich>
              <a:bodyPr/>
              <a:lstStyle/>
              <a:p>
                <a:pPr lvl="0">
                  <a:defRPr b="0">
                    <a:solidFill>
                      <a:srgbClr val="000000"/>
                    </a:solidFill>
                    <a:latin typeface="+mn-lt"/>
                  </a:defRPr>
                </a:pPr>
                <a:endParaRPr lang="fr-BE"/>
              </a:p>
            </c:rich>
          </c:tx>
          <c:layout/>
          <c:overlay val="0"/>
        </c:title>
        <c:numFmt formatCode="0%" sourceLinked="1"/>
        <c:majorTickMark val="none"/>
        <c:minorTickMark val="none"/>
        <c:tickLblPos val="nextTo"/>
        <c:spPr>
          <a:ln/>
        </c:spPr>
        <c:txPr>
          <a:bodyPr/>
          <a:lstStyle/>
          <a:p>
            <a:pPr lvl="0">
              <a:defRPr sz="900" b="0" i="0">
                <a:solidFill>
                  <a:srgbClr val="000000"/>
                </a:solidFill>
                <a:latin typeface="+mn-lt"/>
              </a:defRPr>
            </a:pPr>
            <a:endParaRPr lang="fr-FR"/>
          </a:p>
        </c:txPr>
        <c:crossAx val="498359432"/>
        <c:crosses val="max"/>
        <c:crossBetween val="between"/>
      </c:valAx>
    </c:plotArea>
    <c:legend>
      <c:legendPos val="b"/>
      <c:layout/>
      <c:overlay val="0"/>
      <c:txPr>
        <a:bodyPr/>
        <a:lstStyle/>
        <a:p>
          <a:pPr lvl="0">
            <a:defRPr sz="900" b="0" i="0">
              <a:solidFill>
                <a:srgbClr val="1A1A1A"/>
              </a:solidFill>
              <a:latin typeface="+mn-lt"/>
            </a:defRPr>
          </a:pPr>
          <a:endParaRPr lang="fr-FR"/>
        </a:p>
      </c:txPr>
    </c:legend>
    <c:plotVisOnly val="1"/>
    <c:dispBlanksAs val="zero"/>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dirty="0" err="1" smtClean="0"/>
              <a:t>Brusselaar</a:t>
            </a:r>
            <a:r>
              <a:rPr lang="fr-BE" dirty="0" smtClean="0"/>
              <a:t> </a:t>
            </a:r>
            <a:r>
              <a:rPr lang="fr-BE" dirty="0"/>
              <a:t>2019</a:t>
            </a:r>
          </a:p>
        </c:rich>
      </c:tx>
      <c:layout>
        <c:manualLayout>
          <c:xMode val="edge"/>
          <c:yMode val="edge"/>
          <c:x val="0.61770268850768983"/>
          <c:y val="8.406304728546409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4659946104909542"/>
          <c:y val="0.13003516416840188"/>
          <c:w val="0.50583190987139204"/>
          <c:h val="0.7838489812316648"/>
        </c:manualLayout>
      </c:layout>
      <c:bar3DChart>
        <c:barDir val="bar"/>
        <c:grouping val="percentStacked"/>
        <c:varyColors val="0"/>
        <c:ser>
          <c:idx val="0"/>
          <c:order val="0"/>
          <c:tx>
            <c:strRef>
              <c:f>'Sonecom courses'!$B$3</c:f>
              <c:strCache>
                <c:ptCount val="1"/>
                <c:pt idx="0">
                  <c:v>Toujours ; ça en vaut vraiment la peine</c:v>
                </c:pt>
              </c:strCache>
            </c:strRef>
          </c:tx>
          <c:spPr>
            <a:solidFill>
              <a:schemeClr val="accent1"/>
            </a:solidFill>
            <a:ln>
              <a:noFill/>
            </a:ln>
            <a:effectLst/>
            <a:sp3d/>
          </c:spPr>
          <c:invertIfNegative val="0"/>
          <c:cat>
            <c:strRef>
              <c:f>'Sonecom courses'!$A$4:$A$8</c:f>
              <c:strCache>
                <c:ptCount val="5"/>
                <c:pt idx="0">
                  <c:v>J’utilise un sac ou contenant réutilisable pour emporter mes achats dans les grandes surfaces</c:v>
                </c:pt>
                <c:pt idx="1">
                  <c:v>J’utilise un sac ou contenant réutilisable pour emporter mes achats dans les petits commerces</c:v>
                </c:pt>
                <c:pt idx="2">
                  <c:v>Je fais une liste avant d’aller faire les courses</c:v>
                </c:pt>
                <c:pt idx="3">
                  <c:v>Je range une fois par semaine le frigo pour éviter d’oublier des aliments</c:v>
                </c:pt>
                <c:pt idx="4">
                  <c:v>Je m’organise pour avoir un sac à vrac sur moi en permanence</c:v>
                </c:pt>
              </c:strCache>
            </c:strRef>
          </c:cat>
          <c:val>
            <c:numRef>
              <c:f>'Sonecom courses'!$B$4:$B$8</c:f>
              <c:numCache>
                <c:formatCode>0</c:formatCode>
                <c:ptCount val="5"/>
                <c:pt idx="0">
                  <c:v>412</c:v>
                </c:pt>
                <c:pt idx="1">
                  <c:v>353</c:v>
                </c:pt>
                <c:pt idx="2">
                  <c:v>349</c:v>
                </c:pt>
                <c:pt idx="3">
                  <c:v>264</c:v>
                </c:pt>
                <c:pt idx="4">
                  <c:v>250</c:v>
                </c:pt>
              </c:numCache>
            </c:numRef>
          </c:val>
          <c:extLst xmlns:c16r2="http://schemas.microsoft.com/office/drawing/2015/06/chart">
            <c:ext xmlns:c16="http://schemas.microsoft.com/office/drawing/2014/chart" uri="{C3380CC4-5D6E-409C-BE32-E72D297353CC}">
              <c16:uniqueId val="{00000000-A8C7-4DD3-970B-098A787F7AB6}"/>
            </c:ext>
          </c:extLst>
        </c:ser>
        <c:ser>
          <c:idx val="1"/>
          <c:order val="1"/>
          <c:tx>
            <c:strRef>
              <c:f>'Sonecom courses'!$C$3</c:f>
              <c:strCache>
                <c:ptCount val="1"/>
                <c:pt idx="0">
                  <c:v>Parfois ; ça en vaut la peine</c:v>
                </c:pt>
              </c:strCache>
            </c:strRef>
          </c:tx>
          <c:spPr>
            <a:solidFill>
              <a:schemeClr val="accent2"/>
            </a:solidFill>
            <a:ln>
              <a:noFill/>
            </a:ln>
            <a:effectLst/>
            <a:sp3d/>
          </c:spPr>
          <c:invertIfNegative val="0"/>
          <c:cat>
            <c:strRef>
              <c:f>'Sonecom courses'!$A$4:$A$8</c:f>
              <c:strCache>
                <c:ptCount val="5"/>
                <c:pt idx="0">
                  <c:v>J’utilise un sac ou contenant réutilisable pour emporter mes achats dans les grandes surfaces</c:v>
                </c:pt>
                <c:pt idx="1">
                  <c:v>J’utilise un sac ou contenant réutilisable pour emporter mes achats dans les petits commerces</c:v>
                </c:pt>
                <c:pt idx="2">
                  <c:v>Je fais une liste avant d’aller faire les courses</c:v>
                </c:pt>
                <c:pt idx="3">
                  <c:v>Je range une fois par semaine le frigo pour éviter d’oublier des aliments</c:v>
                </c:pt>
                <c:pt idx="4">
                  <c:v>Je m’organise pour avoir un sac à vrac sur moi en permanence</c:v>
                </c:pt>
              </c:strCache>
            </c:strRef>
          </c:cat>
          <c:val>
            <c:numRef>
              <c:f>'Sonecom courses'!$C$4:$C$8</c:f>
              <c:numCache>
                <c:formatCode>0</c:formatCode>
                <c:ptCount val="5"/>
                <c:pt idx="0">
                  <c:v>97</c:v>
                </c:pt>
                <c:pt idx="1">
                  <c:v>124</c:v>
                </c:pt>
                <c:pt idx="2">
                  <c:v>115</c:v>
                </c:pt>
                <c:pt idx="3">
                  <c:v>147</c:v>
                </c:pt>
                <c:pt idx="4">
                  <c:v>142</c:v>
                </c:pt>
              </c:numCache>
            </c:numRef>
          </c:val>
          <c:extLst xmlns:c16r2="http://schemas.microsoft.com/office/drawing/2015/06/chart">
            <c:ext xmlns:c16="http://schemas.microsoft.com/office/drawing/2014/chart" uri="{C3380CC4-5D6E-409C-BE32-E72D297353CC}">
              <c16:uniqueId val="{00000001-A8C7-4DD3-970B-098A787F7AB6}"/>
            </c:ext>
          </c:extLst>
        </c:ser>
        <c:ser>
          <c:idx val="2"/>
          <c:order val="2"/>
          <c:tx>
            <c:strRef>
              <c:f>'Sonecom courses'!$D$3</c:f>
              <c:strCache>
                <c:ptCount val="1"/>
                <c:pt idx="0">
                  <c:v>Parfois ; mais je ne suis pas sûr-e que ça en vaut la peine</c:v>
                </c:pt>
              </c:strCache>
            </c:strRef>
          </c:tx>
          <c:spPr>
            <a:solidFill>
              <a:schemeClr val="accent3"/>
            </a:solidFill>
            <a:ln>
              <a:noFill/>
            </a:ln>
            <a:effectLst/>
            <a:sp3d/>
          </c:spPr>
          <c:invertIfNegative val="0"/>
          <c:cat>
            <c:strRef>
              <c:f>'Sonecom courses'!$A$4:$A$8</c:f>
              <c:strCache>
                <c:ptCount val="5"/>
                <c:pt idx="0">
                  <c:v>J’utilise un sac ou contenant réutilisable pour emporter mes achats dans les grandes surfaces</c:v>
                </c:pt>
                <c:pt idx="1">
                  <c:v>J’utilise un sac ou contenant réutilisable pour emporter mes achats dans les petits commerces</c:v>
                </c:pt>
                <c:pt idx="2">
                  <c:v>Je fais une liste avant d’aller faire les courses</c:v>
                </c:pt>
                <c:pt idx="3">
                  <c:v>Je range une fois par semaine le frigo pour éviter d’oublier des aliments</c:v>
                </c:pt>
                <c:pt idx="4">
                  <c:v>Je m’organise pour avoir un sac à vrac sur moi en permanence</c:v>
                </c:pt>
              </c:strCache>
            </c:strRef>
          </c:cat>
          <c:val>
            <c:numRef>
              <c:f>'Sonecom courses'!$D$4:$D$8</c:f>
              <c:numCache>
                <c:formatCode>0</c:formatCode>
                <c:ptCount val="5"/>
                <c:pt idx="0">
                  <c:v>30</c:v>
                </c:pt>
                <c:pt idx="1">
                  <c:v>36</c:v>
                </c:pt>
                <c:pt idx="2">
                  <c:v>39</c:v>
                </c:pt>
                <c:pt idx="3">
                  <c:v>50</c:v>
                </c:pt>
                <c:pt idx="4">
                  <c:v>50</c:v>
                </c:pt>
              </c:numCache>
            </c:numRef>
          </c:val>
          <c:extLst xmlns:c16r2="http://schemas.microsoft.com/office/drawing/2015/06/chart">
            <c:ext xmlns:c16="http://schemas.microsoft.com/office/drawing/2014/chart" uri="{C3380CC4-5D6E-409C-BE32-E72D297353CC}">
              <c16:uniqueId val="{00000002-A8C7-4DD3-970B-098A787F7AB6}"/>
            </c:ext>
          </c:extLst>
        </c:ser>
        <c:ser>
          <c:idx val="3"/>
          <c:order val="3"/>
          <c:tx>
            <c:strRef>
              <c:f>'Sonecom courses'!$E$3</c:f>
              <c:strCache>
                <c:ptCount val="1"/>
                <c:pt idx="0">
                  <c:v>Jamais; mais ça en vaut la peine</c:v>
                </c:pt>
              </c:strCache>
            </c:strRef>
          </c:tx>
          <c:spPr>
            <a:solidFill>
              <a:schemeClr val="accent4"/>
            </a:solidFill>
            <a:ln>
              <a:noFill/>
            </a:ln>
            <a:effectLst/>
            <a:sp3d/>
          </c:spPr>
          <c:invertIfNegative val="0"/>
          <c:cat>
            <c:strRef>
              <c:f>'Sonecom courses'!$A$4:$A$8</c:f>
              <c:strCache>
                <c:ptCount val="5"/>
                <c:pt idx="0">
                  <c:v>J’utilise un sac ou contenant réutilisable pour emporter mes achats dans les grandes surfaces</c:v>
                </c:pt>
                <c:pt idx="1">
                  <c:v>J’utilise un sac ou contenant réutilisable pour emporter mes achats dans les petits commerces</c:v>
                </c:pt>
                <c:pt idx="2">
                  <c:v>Je fais une liste avant d’aller faire les courses</c:v>
                </c:pt>
                <c:pt idx="3">
                  <c:v>Je range une fois par semaine le frigo pour éviter d’oublier des aliments</c:v>
                </c:pt>
                <c:pt idx="4">
                  <c:v>Je m’organise pour avoir un sac à vrac sur moi en permanence</c:v>
                </c:pt>
              </c:strCache>
            </c:strRef>
          </c:cat>
          <c:val>
            <c:numRef>
              <c:f>'Sonecom courses'!$E$4:$E$8</c:f>
              <c:numCache>
                <c:formatCode>0</c:formatCode>
                <c:ptCount val="5"/>
                <c:pt idx="0">
                  <c:v>49</c:v>
                </c:pt>
                <c:pt idx="1">
                  <c:v>63</c:v>
                </c:pt>
                <c:pt idx="2">
                  <c:v>41</c:v>
                </c:pt>
                <c:pt idx="3">
                  <c:v>87</c:v>
                </c:pt>
                <c:pt idx="4">
                  <c:v>117</c:v>
                </c:pt>
              </c:numCache>
            </c:numRef>
          </c:val>
          <c:extLst xmlns:c16r2="http://schemas.microsoft.com/office/drawing/2015/06/chart">
            <c:ext xmlns:c16="http://schemas.microsoft.com/office/drawing/2014/chart" uri="{C3380CC4-5D6E-409C-BE32-E72D297353CC}">
              <c16:uniqueId val="{00000003-A8C7-4DD3-970B-098A787F7AB6}"/>
            </c:ext>
          </c:extLst>
        </c:ser>
        <c:ser>
          <c:idx val="4"/>
          <c:order val="4"/>
          <c:tx>
            <c:strRef>
              <c:f>'Sonecom courses'!$F$3</c:f>
              <c:strCache>
                <c:ptCount val="1"/>
                <c:pt idx="0">
                  <c:v>Jamais; ça n’en vaut pas la peine</c:v>
                </c:pt>
              </c:strCache>
            </c:strRef>
          </c:tx>
          <c:spPr>
            <a:solidFill>
              <a:schemeClr val="accent5"/>
            </a:solidFill>
            <a:ln>
              <a:noFill/>
            </a:ln>
            <a:effectLst/>
            <a:sp3d/>
          </c:spPr>
          <c:invertIfNegative val="0"/>
          <c:cat>
            <c:strRef>
              <c:f>'Sonecom courses'!$A$4:$A$8</c:f>
              <c:strCache>
                <c:ptCount val="5"/>
                <c:pt idx="0">
                  <c:v>J’utilise un sac ou contenant réutilisable pour emporter mes achats dans les grandes surfaces</c:v>
                </c:pt>
                <c:pt idx="1">
                  <c:v>J’utilise un sac ou contenant réutilisable pour emporter mes achats dans les petits commerces</c:v>
                </c:pt>
                <c:pt idx="2">
                  <c:v>Je fais une liste avant d’aller faire les courses</c:v>
                </c:pt>
                <c:pt idx="3">
                  <c:v>Je range une fois par semaine le frigo pour éviter d’oublier des aliments</c:v>
                </c:pt>
                <c:pt idx="4">
                  <c:v>Je m’organise pour avoir un sac à vrac sur moi en permanence</c:v>
                </c:pt>
              </c:strCache>
            </c:strRef>
          </c:cat>
          <c:val>
            <c:numRef>
              <c:f>'Sonecom courses'!$F$4:$F$8</c:f>
              <c:numCache>
                <c:formatCode>0</c:formatCode>
                <c:ptCount val="5"/>
                <c:pt idx="0">
                  <c:v>22</c:v>
                </c:pt>
                <c:pt idx="1">
                  <c:v>29</c:v>
                </c:pt>
                <c:pt idx="2">
                  <c:v>46</c:v>
                </c:pt>
                <c:pt idx="3">
                  <c:v>36</c:v>
                </c:pt>
                <c:pt idx="4">
                  <c:v>38</c:v>
                </c:pt>
              </c:numCache>
            </c:numRef>
          </c:val>
          <c:extLst xmlns:c16r2="http://schemas.microsoft.com/office/drawing/2015/06/chart">
            <c:ext xmlns:c16="http://schemas.microsoft.com/office/drawing/2014/chart" uri="{C3380CC4-5D6E-409C-BE32-E72D297353CC}">
              <c16:uniqueId val="{00000004-A8C7-4DD3-970B-098A787F7AB6}"/>
            </c:ext>
          </c:extLst>
        </c:ser>
        <c:ser>
          <c:idx val="5"/>
          <c:order val="5"/>
          <c:tx>
            <c:strRef>
              <c:f>'Sonecom courses'!$G$3</c:f>
              <c:strCache>
                <c:ptCount val="1"/>
                <c:pt idx="0">
                  <c:v>Pas concerné</c:v>
                </c:pt>
              </c:strCache>
            </c:strRef>
          </c:tx>
          <c:spPr>
            <a:solidFill>
              <a:schemeClr val="accent6"/>
            </a:solidFill>
            <a:ln>
              <a:noFill/>
            </a:ln>
            <a:effectLst/>
            <a:sp3d/>
          </c:spPr>
          <c:invertIfNegative val="0"/>
          <c:cat>
            <c:strRef>
              <c:f>'Sonecom courses'!$A$4:$A$8</c:f>
              <c:strCache>
                <c:ptCount val="5"/>
                <c:pt idx="0">
                  <c:v>J’utilise un sac ou contenant réutilisable pour emporter mes achats dans les grandes surfaces</c:v>
                </c:pt>
                <c:pt idx="1">
                  <c:v>J’utilise un sac ou contenant réutilisable pour emporter mes achats dans les petits commerces</c:v>
                </c:pt>
                <c:pt idx="2">
                  <c:v>Je fais une liste avant d’aller faire les courses</c:v>
                </c:pt>
                <c:pt idx="3">
                  <c:v>Je range une fois par semaine le frigo pour éviter d’oublier des aliments</c:v>
                </c:pt>
                <c:pt idx="4">
                  <c:v>Je m’organise pour avoir un sac à vrac sur moi en permanence</c:v>
                </c:pt>
              </c:strCache>
            </c:strRef>
          </c:cat>
          <c:val>
            <c:numRef>
              <c:f>'Sonecom courses'!$G$4:$G$8</c:f>
              <c:numCache>
                <c:formatCode>0</c:formatCode>
                <c:ptCount val="5"/>
                <c:pt idx="0">
                  <c:v>11</c:v>
                </c:pt>
                <c:pt idx="1">
                  <c:v>19</c:v>
                </c:pt>
                <c:pt idx="2">
                  <c:v>23</c:v>
                </c:pt>
                <c:pt idx="3">
                  <c:v>37</c:v>
                </c:pt>
                <c:pt idx="4">
                  <c:v>37</c:v>
                </c:pt>
              </c:numCache>
            </c:numRef>
          </c:val>
          <c:extLst xmlns:c16r2="http://schemas.microsoft.com/office/drawing/2015/06/chart">
            <c:ext xmlns:c16="http://schemas.microsoft.com/office/drawing/2014/chart" uri="{C3380CC4-5D6E-409C-BE32-E72D297353CC}">
              <c16:uniqueId val="{00000005-A8C7-4DD3-970B-098A787F7AB6}"/>
            </c:ext>
          </c:extLst>
        </c:ser>
        <c:dLbls>
          <c:showLegendKey val="0"/>
          <c:showVal val="0"/>
          <c:showCatName val="0"/>
          <c:showSerName val="0"/>
          <c:showPercent val="0"/>
          <c:showBubbleSize val="0"/>
        </c:dLbls>
        <c:gapWidth val="150"/>
        <c:shape val="box"/>
        <c:axId val="339452352"/>
        <c:axId val="339453528"/>
        <c:axId val="0"/>
        <c:extLst xmlns:c16r2="http://schemas.microsoft.com/office/drawing/2015/06/chart">
          <c:ext xmlns:c15="http://schemas.microsoft.com/office/drawing/2012/chart" uri="{02D57815-91ED-43cb-92C2-25804820EDAC}">
            <c15:filteredBarSeries>
              <c15:ser>
                <c:idx val="6"/>
                <c:order val="6"/>
                <c:tx>
                  <c:strRef>
                    <c:extLst xmlns:c16r2="http://schemas.microsoft.com/office/drawing/2015/06/chart">
                      <c:ext uri="{02D57815-91ED-43cb-92C2-25804820EDAC}">
                        <c15:formulaRef>
                          <c15:sqref>'Sonecom courses'!$H$3</c15:sqref>
                        </c15:formulaRef>
                      </c:ext>
                    </c:extLst>
                    <c:strCache>
                      <c:ptCount val="1"/>
                      <c:pt idx="0">
                        <c:v>Somme</c:v>
                      </c:pt>
                    </c:strCache>
                  </c:strRef>
                </c:tx>
                <c:spPr>
                  <a:solidFill>
                    <a:schemeClr val="accent1">
                      <a:lumMod val="60000"/>
                    </a:schemeClr>
                  </a:solidFill>
                  <a:ln>
                    <a:noFill/>
                  </a:ln>
                  <a:effectLst/>
                  <a:sp3d/>
                </c:spPr>
                <c:invertIfNegative val="0"/>
                <c:cat>
                  <c:strRef>
                    <c:extLst xmlns:c16r2="http://schemas.microsoft.com/office/drawing/2015/06/chart">
                      <c:ext uri="{02D57815-91ED-43cb-92C2-25804820EDAC}">
                        <c15:formulaRef>
                          <c15:sqref>'Sonecom courses'!$A$4:$A$8</c15:sqref>
                        </c15:formulaRef>
                      </c:ext>
                    </c:extLst>
                    <c:strCache>
                      <c:ptCount val="5"/>
                      <c:pt idx="0">
                        <c:v>J’utilise un sac ou contenant réutilisable pour emporter mes achats dans les grandes surfaces</c:v>
                      </c:pt>
                      <c:pt idx="1">
                        <c:v>J’utilise un sac ou contenant réutilisable pour emporter mes achats dans les petits commerces</c:v>
                      </c:pt>
                      <c:pt idx="2">
                        <c:v>Je fais une liste avant d’aller faire les courses</c:v>
                      </c:pt>
                      <c:pt idx="3">
                        <c:v>Je range une fois par semaine le frigo pour éviter d’oublier des aliments</c:v>
                      </c:pt>
                      <c:pt idx="4">
                        <c:v>Je m’organise pour avoir un sac à vrac sur moi en permanence</c:v>
                      </c:pt>
                    </c:strCache>
                  </c:strRef>
                </c:cat>
                <c:val>
                  <c:numRef>
                    <c:extLst xmlns:c16r2="http://schemas.microsoft.com/office/drawing/2015/06/chart">
                      <c:ext uri="{02D57815-91ED-43cb-92C2-25804820EDAC}">
                        <c15:formulaRef>
                          <c15:sqref>'Sonecom courses'!$H$4:$H$8</c15:sqref>
                        </c15:formulaRef>
                      </c:ext>
                    </c:extLst>
                    <c:numCache>
                      <c:formatCode>0</c:formatCode>
                      <c:ptCount val="5"/>
                      <c:pt idx="0">
                        <c:v>621</c:v>
                      </c:pt>
                      <c:pt idx="1">
                        <c:v>624</c:v>
                      </c:pt>
                      <c:pt idx="2">
                        <c:v>613</c:v>
                      </c:pt>
                      <c:pt idx="3">
                        <c:v>621</c:v>
                      </c:pt>
                      <c:pt idx="4">
                        <c:v>634</c:v>
                      </c:pt>
                    </c:numCache>
                  </c:numRef>
                </c:val>
                <c:extLst xmlns:c16r2="http://schemas.microsoft.com/office/drawing/2015/06/chart">
                  <c:ext xmlns:c16="http://schemas.microsoft.com/office/drawing/2014/chart" uri="{C3380CC4-5D6E-409C-BE32-E72D297353CC}">
                    <c16:uniqueId val="{00000006-A8C7-4DD3-970B-098A787F7AB6}"/>
                  </c:ext>
                </c:extLst>
              </c15:ser>
            </c15:filteredBarSeries>
          </c:ext>
        </c:extLst>
      </c:bar3DChart>
      <c:catAx>
        <c:axId val="339452352"/>
        <c:scaling>
          <c:orientation val="minMax"/>
        </c:scaling>
        <c:delete val="1"/>
        <c:axPos val="l"/>
        <c:numFmt formatCode="General" sourceLinked="1"/>
        <c:majorTickMark val="none"/>
        <c:minorTickMark val="none"/>
        <c:tickLblPos val="nextTo"/>
        <c:crossAx val="339453528"/>
        <c:crosses val="autoZero"/>
        <c:auto val="1"/>
        <c:lblAlgn val="ctr"/>
        <c:lblOffset val="100"/>
        <c:noMultiLvlLbl val="0"/>
      </c:catAx>
      <c:valAx>
        <c:axId val="33945352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3945235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dirty="0" smtClean="0"/>
              <a:t>Challenge 2021</a:t>
            </a:r>
            <a:endParaRPr lang="fr-BE" dirty="0"/>
          </a:p>
        </c:rich>
      </c:tx>
      <c:layout>
        <c:manualLayout>
          <c:xMode val="edge"/>
          <c:yMode val="edge"/>
          <c:x val="0.39257164852268067"/>
          <c:y val="3.754045231716022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percentStacked"/>
        <c:varyColors val="0"/>
        <c:ser>
          <c:idx val="0"/>
          <c:order val="0"/>
          <c:tx>
            <c:strRef>
              <c:f>'Sonecom courses'!$D$20</c:f>
              <c:strCache>
                <c:ptCount val="1"/>
                <c:pt idx="0">
                  <c:v>Dit is iets wat ik altijd doe, het loont ook echt de moeite; </c:v>
                </c:pt>
              </c:strCache>
            </c:strRef>
          </c:tx>
          <c:spPr>
            <a:solidFill>
              <a:schemeClr val="accent1"/>
            </a:solidFill>
            <a:ln>
              <a:noFill/>
            </a:ln>
            <a:effectLst/>
          </c:spPr>
          <c:invertIfNegative val="0"/>
          <c:cat>
            <c:strRef>
              <c:f>'Sonecom courses'!$C$21:$C$25</c:f>
              <c:strCache>
                <c:ptCount val="5"/>
                <c:pt idx="0">
                  <c:v>Ik gebruik een herbruikbare tas of bak wanneer ik inkopen doe bij een supermarkt</c:v>
                </c:pt>
                <c:pt idx="1">
                  <c:v>Ik gebruik een herbruikbare tas of bak wanneer ik inkopen doe bij een kleine winkel</c:v>
                </c:pt>
                <c:pt idx="2">
                  <c:v>Ik maak een boodschappenlijstje alvorens ik ga winkelen</c:v>
                </c:pt>
                <c:pt idx="3">
                  <c:v>Eenmaal per week ruim ik de koelkast op zodat ik geen voedingsmiddelen laat liggen</c:v>
                </c:pt>
                <c:pt idx="4">
                  <c:v>Ik zorg ervoor dat ik steeds een stoffen zak bij me heb</c:v>
                </c:pt>
              </c:strCache>
            </c:strRef>
          </c:cat>
          <c:val>
            <c:numRef>
              <c:f>'Sonecom courses'!$D$21:$D$25</c:f>
              <c:numCache>
                <c:formatCode>General</c:formatCode>
                <c:ptCount val="5"/>
                <c:pt idx="0">
                  <c:v>50</c:v>
                </c:pt>
                <c:pt idx="1">
                  <c:v>46</c:v>
                </c:pt>
                <c:pt idx="2">
                  <c:v>41</c:v>
                </c:pt>
                <c:pt idx="3">
                  <c:v>28</c:v>
                </c:pt>
                <c:pt idx="4">
                  <c:v>26</c:v>
                </c:pt>
              </c:numCache>
            </c:numRef>
          </c:val>
        </c:ser>
        <c:ser>
          <c:idx val="1"/>
          <c:order val="1"/>
          <c:tx>
            <c:strRef>
              <c:f>'Sonecom courses'!$E$20</c:f>
              <c:strCache>
                <c:ptCount val="1"/>
                <c:pt idx="0">
                  <c:v>Dit is iets wat ik soms doe, het loont wel de moeite; </c:v>
                </c:pt>
              </c:strCache>
            </c:strRef>
          </c:tx>
          <c:spPr>
            <a:solidFill>
              <a:schemeClr val="accent2"/>
            </a:solidFill>
            <a:ln>
              <a:noFill/>
            </a:ln>
            <a:effectLst/>
          </c:spPr>
          <c:invertIfNegative val="0"/>
          <c:cat>
            <c:strRef>
              <c:f>'Sonecom courses'!$C$21:$C$25</c:f>
              <c:strCache>
                <c:ptCount val="5"/>
                <c:pt idx="0">
                  <c:v>Ik gebruik een herbruikbare tas of bak wanneer ik inkopen doe bij een supermarkt</c:v>
                </c:pt>
                <c:pt idx="1">
                  <c:v>Ik gebruik een herbruikbare tas of bak wanneer ik inkopen doe bij een kleine winkel</c:v>
                </c:pt>
                <c:pt idx="2">
                  <c:v>Ik maak een boodschappenlijstje alvorens ik ga winkelen</c:v>
                </c:pt>
                <c:pt idx="3">
                  <c:v>Eenmaal per week ruim ik de koelkast op zodat ik geen voedingsmiddelen laat liggen</c:v>
                </c:pt>
                <c:pt idx="4">
                  <c:v>Ik zorg ervoor dat ik steeds een stoffen zak bij me heb</c:v>
                </c:pt>
              </c:strCache>
            </c:strRef>
          </c:cat>
          <c:val>
            <c:numRef>
              <c:f>'Sonecom courses'!$E$21:$E$25</c:f>
              <c:numCache>
                <c:formatCode>General</c:formatCode>
                <c:ptCount val="5"/>
                <c:pt idx="0">
                  <c:v>4</c:v>
                </c:pt>
                <c:pt idx="1">
                  <c:v>9</c:v>
                </c:pt>
                <c:pt idx="2">
                  <c:v>12</c:v>
                </c:pt>
                <c:pt idx="3">
                  <c:v>21</c:v>
                </c:pt>
                <c:pt idx="4">
                  <c:v>28</c:v>
                </c:pt>
              </c:numCache>
            </c:numRef>
          </c:val>
        </c:ser>
        <c:ser>
          <c:idx val="2"/>
          <c:order val="2"/>
          <c:tx>
            <c:strRef>
              <c:f>'Sonecom courses'!$F$20</c:f>
              <c:strCache>
                <c:ptCount val="1"/>
                <c:pt idx="0">
                  <c:v>Dit is iets wat ik soms doe, maar ik ben niet zeker of het wel de moeite loont; </c:v>
                </c:pt>
              </c:strCache>
            </c:strRef>
          </c:tx>
          <c:spPr>
            <a:solidFill>
              <a:schemeClr val="accent3"/>
            </a:solidFill>
            <a:ln>
              <a:noFill/>
            </a:ln>
            <a:effectLst/>
          </c:spPr>
          <c:invertIfNegative val="0"/>
          <c:cat>
            <c:strRef>
              <c:f>'Sonecom courses'!$C$21:$C$25</c:f>
              <c:strCache>
                <c:ptCount val="5"/>
                <c:pt idx="0">
                  <c:v>Ik gebruik een herbruikbare tas of bak wanneer ik inkopen doe bij een supermarkt</c:v>
                </c:pt>
                <c:pt idx="1">
                  <c:v>Ik gebruik een herbruikbare tas of bak wanneer ik inkopen doe bij een kleine winkel</c:v>
                </c:pt>
                <c:pt idx="2">
                  <c:v>Ik maak een boodschappenlijstje alvorens ik ga winkelen</c:v>
                </c:pt>
                <c:pt idx="3">
                  <c:v>Eenmaal per week ruim ik de koelkast op zodat ik geen voedingsmiddelen laat liggen</c:v>
                </c:pt>
                <c:pt idx="4">
                  <c:v>Ik zorg ervoor dat ik steeds een stoffen zak bij me heb</c:v>
                </c:pt>
              </c:strCache>
            </c:strRef>
          </c:cat>
          <c:val>
            <c:numRef>
              <c:f>'Sonecom courses'!$F$21:$F$25</c:f>
              <c:numCache>
                <c:formatCode>General</c:formatCode>
                <c:ptCount val="5"/>
                <c:pt idx="0">
                  <c:v>0</c:v>
                </c:pt>
                <c:pt idx="1">
                  <c:v>0</c:v>
                </c:pt>
                <c:pt idx="2">
                  <c:v>2</c:v>
                </c:pt>
                <c:pt idx="3">
                  <c:v>2</c:v>
                </c:pt>
                <c:pt idx="4">
                  <c:v>1</c:v>
                </c:pt>
              </c:numCache>
            </c:numRef>
          </c:val>
        </c:ser>
        <c:ser>
          <c:idx val="3"/>
          <c:order val="3"/>
          <c:tx>
            <c:strRef>
              <c:f>'Sonecom courses'!$G$20</c:f>
              <c:strCache>
                <c:ptCount val="1"/>
                <c:pt idx="0">
                  <c:v>Dit is iets wat ik nooit doe, maar het loont wel de moeite; </c:v>
                </c:pt>
              </c:strCache>
            </c:strRef>
          </c:tx>
          <c:spPr>
            <a:solidFill>
              <a:schemeClr val="accent4"/>
            </a:solidFill>
            <a:ln>
              <a:noFill/>
            </a:ln>
            <a:effectLst/>
          </c:spPr>
          <c:invertIfNegative val="0"/>
          <c:cat>
            <c:strRef>
              <c:f>'Sonecom courses'!$C$21:$C$25</c:f>
              <c:strCache>
                <c:ptCount val="5"/>
                <c:pt idx="0">
                  <c:v>Ik gebruik een herbruikbare tas of bak wanneer ik inkopen doe bij een supermarkt</c:v>
                </c:pt>
                <c:pt idx="1">
                  <c:v>Ik gebruik een herbruikbare tas of bak wanneer ik inkopen doe bij een kleine winkel</c:v>
                </c:pt>
                <c:pt idx="2">
                  <c:v>Ik maak een boodschappenlijstje alvorens ik ga winkelen</c:v>
                </c:pt>
                <c:pt idx="3">
                  <c:v>Eenmaal per week ruim ik de koelkast op zodat ik geen voedingsmiddelen laat liggen</c:v>
                </c:pt>
                <c:pt idx="4">
                  <c:v>Ik zorg ervoor dat ik steeds een stoffen zak bij me heb</c:v>
                </c:pt>
              </c:strCache>
            </c:strRef>
          </c:cat>
          <c:val>
            <c:numRef>
              <c:f>'Sonecom courses'!$G$21:$G$25</c:f>
              <c:numCache>
                <c:formatCode>General</c:formatCode>
                <c:ptCount val="5"/>
                <c:pt idx="0">
                  <c:v>1</c:v>
                </c:pt>
                <c:pt idx="1">
                  <c:v>2</c:v>
                </c:pt>
                <c:pt idx="2">
                  <c:v>0</c:v>
                </c:pt>
                <c:pt idx="3">
                  <c:v>5</c:v>
                </c:pt>
                <c:pt idx="4">
                  <c:v>2</c:v>
                </c:pt>
              </c:numCache>
            </c:numRef>
          </c:val>
        </c:ser>
        <c:ser>
          <c:idx val="4"/>
          <c:order val="4"/>
          <c:tx>
            <c:strRef>
              <c:f>'Sonecom courses'!$H$20</c:f>
              <c:strCache>
                <c:ptCount val="1"/>
                <c:pt idx="0">
                  <c:v>Dit is iets wat ik nooit doe, het loont de moeite niet; </c:v>
                </c:pt>
              </c:strCache>
            </c:strRef>
          </c:tx>
          <c:spPr>
            <a:solidFill>
              <a:schemeClr val="accent5"/>
            </a:solidFill>
            <a:ln>
              <a:noFill/>
            </a:ln>
            <a:effectLst/>
          </c:spPr>
          <c:invertIfNegative val="0"/>
          <c:cat>
            <c:strRef>
              <c:f>'Sonecom courses'!$C$21:$C$25</c:f>
              <c:strCache>
                <c:ptCount val="5"/>
                <c:pt idx="0">
                  <c:v>Ik gebruik een herbruikbare tas of bak wanneer ik inkopen doe bij een supermarkt</c:v>
                </c:pt>
                <c:pt idx="1">
                  <c:v>Ik gebruik een herbruikbare tas of bak wanneer ik inkopen doe bij een kleine winkel</c:v>
                </c:pt>
                <c:pt idx="2">
                  <c:v>Ik maak een boodschappenlijstje alvorens ik ga winkelen</c:v>
                </c:pt>
                <c:pt idx="3">
                  <c:v>Eenmaal per week ruim ik de koelkast op zodat ik geen voedingsmiddelen laat liggen</c:v>
                </c:pt>
                <c:pt idx="4">
                  <c:v>Ik zorg ervoor dat ik steeds een stoffen zak bij me heb</c:v>
                </c:pt>
              </c:strCache>
            </c:strRef>
          </c:cat>
          <c:val>
            <c:numRef>
              <c:f>'Sonecom courses'!$H$21:$H$25</c:f>
              <c:numCache>
                <c:formatCode>General</c:formatCode>
                <c:ptCount val="5"/>
                <c:pt idx="0">
                  <c:v>0</c:v>
                </c:pt>
                <c:pt idx="1">
                  <c:v>0</c:v>
                </c:pt>
                <c:pt idx="2">
                  <c:v>2</c:v>
                </c:pt>
                <c:pt idx="3">
                  <c:v>1</c:v>
                </c:pt>
                <c:pt idx="4">
                  <c:v>0</c:v>
                </c:pt>
              </c:numCache>
            </c:numRef>
          </c:val>
        </c:ser>
        <c:ser>
          <c:idx val="5"/>
          <c:order val="5"/>
          <c:tx>
            <c:strRef>
              <c:f>'Sonecom courses'!$I$20</c:f>
              <c:strCache>
                <c:ptCount val="1"/>
                <c:pt idx="0">
                  <c:v>Niet van toepassing</c:v>
                </c:pt>
              </c:strCache>
            </c:strRef>
          </c:tx>
          <c:spPr>
            <a:solidFill>
              <a:schemeClr val="accent6"/>
            </a:solidFill>
            <a:ln>
              <a:noFill/>
            </a:ln>
            <a:effectLst/>
          </c:spPr>
          <c:invertIfNegative val="0"/>
          <c:cat>
            <c:strRef>
              <c:f>'Sonecom courses'!$C$21:$C$25</c:f>
              <c:strCache>
                <c:ptCount val="5"/>
                <c:pt idx="0">
                  <c:v>Ik gebruik een herbruikbare tas of bak wanneer ik inkopen doe bij een supermarkt</c:v>
                </c:pt>
                <c:pt idx="1">
                  <c:v>Ik gebruik een herbruikbare tas of bak wanneer ik inkopen doe bij een kleine winkel</c:v>
                </c:pt>
                <c:pt idx="2">
                  <c:v>Ik maak een boodschappenlijstje alvorens ik ga winkelen</c:v>
                </c:pt>
                <c:pt idx="3">
                  <c:v>Eenmaal per week ruim ik de koelkast op zodat ik geen voedingsmiddelen laat liggen</c:v>
                </c:pt>
                <c:pt idx="4">
                  <c:v>Ik zorg ervoor dat ik steeds een stoffen zak bij me heb</c:v>
                </c:pt>
              </c:strCache>
            </c:strRef>
          </c:cat>
          <c:val>
            <c:numRef>
              <c:f>'Sonecom courses'!$I$21:$I$25</c:f>
              <c:numCache>
                <c:formatCode>General</c:formatCode>
                <c:ptCount val="5"/>
                <c:pt idx="0">
                  <c:v>2</c:v>
                </c:pt>
                <c:pt idx="1">
                  <c:v>0</c:v>
                </c:pt>
                <c:pt idx="2">
                  <c:v>0</c:v>
                </c:pt>
                <c:pt idx="3">
                  <c:v>0</c:v>
                </c:pt>
                <c:pt idx="4">
                  <c:v>0</c:v>
                </c:pt>
              </c:numCache>
            </c:numRef>
          </c:val>
        </c:ser>
        <c:dLbls>
          <c:showLegendKey val="0"/>
          <c:showVal val="0"/>
          <c:showCatName val="0"/>
          <c:showSerName val="0"/>
          <c:showPercent val="0"/>
          <c:showBubbleSize val="0"/>
        </c:dLbls>
        <c:gapWidth val="150"/>
        <c:overlap val="100"/>
        <c:axId val="542891920"/>
        <c:axId val="542891136"/>
      </c:barChart>
      <c:catAx>
        <c:axId val="5428919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42891136"/>
        <c:crosses val="autoZero"/>
        <c:auto val="1"/>
        <c:lblAlgn val="ctr"/>
        <c:lblOffset val="100"/>
        <c:noMultiLvlLbl val="0"/>
      </c:catAx>
      <c:valAx>
        <c:axId val="54289113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428919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dirty="0" err="1" smtClean="0"/>
              <a:t>Brusselaar</a:t>
            </a:r>
            <a:r>
              <a:rPr lang="fr-BE" dirty="0" smtClean="0"/>
              <a:t> </a:t>
            </a:r>
            <a:r>
              <a:rPr lang="fr-BE" dirty="0"/>
              <a:t>2019</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percentStacked"/>
        <c:varyColors val="0"/>
        <c:ser>
          <c:idx val="0"/>
          <c:order val="0"/>
          <c:tx>
            <c:strRef>
              <c:f>Feuil4!$B$1</c:f>
              <c:strCache>
                <c:ptCount val="1"/>
                <c:pt idx="0">
                  <c:v>Toujours ; ça en vaut vraiment la peine</c:v>
                </c:pt>
              </c:strCache>
            </c:strRef>
          </c:tx>
          <c:spPr>
            <a:solidFill>
              <a:schemeClr val="accent1"/>
            </a:solidFill>
            <a:ln>
              <a:noFill/>
            </a:ln>
            <a:effectLst/>
            <a:sp3d/>
          </c:spPr>
          <c:invertIfNegative val="0"/>
          <c:cat>
            <c:strRef>
              <c:f>Feuil4!$A$2:$A$6</c:f>
              <c:strCache>
                <c:ptCount val="5"/>
                <c:pt idx="0">
                  <c:v>A la maison, je bois de l'eau du robinet</c:v>
                </c:pt>
                <c:pt idx="1">
                  <c:v>J’utilise un sac réutilisable pour acheter du pain</c:v>
                </c:pt>
                <c:pt idx="2">
                  <c:v>J’achète en VRAC les produits « à la découpe » (charcuterie, laiterie, etc. )</c:v>
                </c:pt>
                <c:pt idx="3">
                  <c:v>J’achète en VRAC les produits secs (pâtes, riz, céréales, farine, etc.)</c:v>
                </c:pt>
                <c:pt idx="4">
                  <c:v>Lorsque j’achète de l’eau, je privilégie les bouteilles consignées</c:v>
                </c:pt>
              </c:strCache>
            </c:strRef>
          </c:cat>
          <c:val>
            <c:numRef>
              <c:f>Feuil4!$B$2:$B$6</c:f>
              <c:numCache>
                <c:formatCode>0</c:formatCode>
                <c:ptCount val="5"/>
                <c:pt idx="0">
                  <c:v>258</c:v>
                </c:pt>
                <c:pt idx="1">
                  <c:v>177</c:v>
                </c:pt>
                <c:pt idx="2">
                  <c:v>156</c:v>
                </c:pt>
                <c:pt idx="3">
                  <c:v>102</c:v>
                </c:pt>
                <c:pt idx="4">
                  <c:v>91</c:v>
                </c:pt>
              </c:numCache>
            </c:numRef>
          </c:val>
          <c:extLst xmlns:c16r2="http://schemas.microsoft.com/office/drawing/2015/06/chart">
            <c:ext xmlns:c16="http://schemas.microsoft.com/office/drawing/2014/chart" uri="{C3380CC4-5D6E-409C-BE32-E72D297353CC}">
              <c16:uniqueId val="{00000000-E76A-4D69-BEA8-869344156D2B}"/>
            </c:ext>
          </c:extLst>
        </c:ser>
        <c:ser>
          <c:idx val="1"/>
          <c:order val="1"/>
          <c:tx>
            <c:strRef>
              <c:f>Feuil4!$C$1</c:f>
              <c:strCache>
                <c:ptCount val="1"/>
                <c:pt idx="0">
                  <c:v>Parfois ; ça en vaut la peine</c:v>
                </c:pt>
              </c:strCache>
            </c:strRef>
          </c:tx>
          <c:spPr>
            <a:solidFill>
              <a:schemeClr val="accent2"/>
            </a:solidFill>
            <a:ln>
              <a:noFill/>
            </a:ln>
            <a:effectLst/>
            <a:sp3d/>
          </c:spPr>
          <c:invertIfNegative val="0"/>
          <c:cat>
            <c:strRef>
              <c:f>Feuil4!$A$2:$A$6</c:f>
              <c:strCache>
                <c:ptCount val="5"/>
                <c:pt idx="0">
                  <c:v>A la maison, je bois de l'eau du robinet</c:v>
                </c:pt>
                <c:pt idx="1">
                  <c:v>J’utilise un sac réutilisable pour acheter du pain</c:v>
                </c:pt>
                <c:pt idx="2">
                  <c:v>J’achète en VRAC les produits « à la découpe » (charcuterie, laiterie, etc. )</c:v>
                </c:pt>
                <c:pt idx="3">
                  <c:v>J’achète en VRAC les produits secs (pâtes, riz, céréales, farine, etc.)</c:v>
                </c:pt>
                <c:pt idx="4">
                  <c:v>Lorsque j’achète de l’eau, je privilégie les bouteilles consignées</c:v>
                </c:pt>
              </c:strCache>
            </c:strRef>
          </c:cat>
          <c:val>
            <c:numRef>
              <c:f>Feuil4!$C$2:$C$6</c:f>
              <c:numCache>
                <c:formatCode>0</c:formatCode>
                <c:ptCount val="5"/>
                <c:pt idx="0">
                  <c:v>117</c:v>
                </c:pt>
                <c:pt idx="1">
                  <c:v>95</c:v>
                </c:pt>
                <c:pt idx="2">
                  <c:v>133</c:v>
                </c:pt>
                <c:pt idx="3">
                  <c:v>131</c:v>
                </c:pt>
                <c:pt idx="4">
                  <c:v>55</c:v>
                </c:pt>
              </c:numCache>
            </c:numRef>
          </c:val>
          <c:extLst xmlns:c16r2="http://schemas.microsoft.com/office/drawing/2015/06/chart">
            <c:ext xmlns:c16="http://schemas.microsoft.com/office/drawing/2014/chart" uri="{C3380CC4-5D6E-409C-BE32-E72D297353CC}">
              <c16:uniqueId val="{00000001-E76A-4D69-BEA8-869344156D2B}"/>
            </c:ext>
          </c:extLst>
        </c:ser>
        <c:ser>
          <c:idx val="2"/>
          <c:order val="2"/>
          <c:tx>
            <c:strRef>
              <c:f>Feuil4!$D$1</c:f>
              <c:strCache>
                <c:ptCount val="1"/>
                <c:pt idx="0">
                  <c:v>Parfois ; mais je ne suis pas sûr-e que ça en vaut la peine</c:v>
                </c:pt>
              </c:strCache>
            </c:strRef>
          </c:tx>
          <c:spPr>
            <a:solidFill>
              <a:schemeClr val="accent3"/>
            </a:solidFill>
            <a:ln>
              <a:noFill/>
            </a:ln>
            <a:effectLst/>
            <a:sp3d/>
          </c:spPr>
          <c:invertIfNegative val="0"/>
          <c:cat>
            <c:strRef>
              <c:f>Feuil4!$A$2:$A$6</c:f>
              <c:strCache>
                <c:ptCount val="5"/>
                <c:pt idx="0">
                  <c:v>A la maison, je bois de l'eau du robinet</c:v>
                </c:pt>
                <c:pt idx="1">
                  <c:v>J’utilise un sac réutilisable pour acheter du pain</c:v>
                </c:pt>
                <c:pt idx="2">
                  <c:v>J’achète en VRAC les produits « à la découpe » (charcuterie, laiterie, etc. )</c:v>
                </c:pt>
                <c:pt idx="3">
                  <c:v>J’achète en VRAC les produits secs (pâtes, riz, céréales, farine, etc.)</c:v>
                </c:pt>
                <c:pt idx="4">
                  <c:v>Lorsque j’achète de l’eau, je privilégie les bouteilles consignées</c:v>
                </c:pt>
              </c:strCache>
            </c:strRef>
          </c:cat>
          <c:val>
            <c:numRef>
              <c:f>Feuil4!$D$2:$D$6</c:f>
              <c:numCache>
                <c:formatCode>0</c:formatCode>
                <c:ptCount val="5"/>
                <c:pt idx="0">
                  <c:v>59</c:v>
                </c:pt>
                <c:pt idx="1">
                  <c:v>38</c:v>
                </c:pt>
                <c:pt idx="2">
                  <c:v>41</c:v>
                </c:pt>
                <c:pt idx="3">
                  <c:v>32</c:v>
                </c:pt>
                <c:pt idx="4">
                  <c:v>24</c:v>
                </c:pt>
              </c:numCache>
            </c:numRef>
          </c:val>
          <c:extLst xmlns:c16r2="http://schemas.microsoft.com/office/drawing/2015/06/chart">
            <c:ext xmlns:c16="http://schemas.microsoft.com/office/drawing/2014/chart" uri="{C3380CC4-5D6E-409C-BE32-E72D297353CC}">
              <c16:uniqueId val="{00000002-E76A-4D69-BEA8-869344156D2B}"/>
            </c:ext>
          </c:extLst>
        </c:ser>
        <c:ser>
          <c:idx val="3"/>
          <c:order val="3"/>
          <c:tx>
            <c:strRef>
              <c:f>Feuil4!$E$1</c:f>
              <c:strCache>
                <c:ptCount val="1"/>
                <c:pt idx="0">
                  <c:v>Jamais; mais ça en vaut la peine</c:v>
                </c:pt>
              </c:strCache>
            </c:strRef>
          </c:tx>
          <c:spPr>
            <a:solidFill>
              <a:schemeClr val="accent4"/>
            </a:solidFill>
            <a:ln>
              <a:noFill/>
            </a:ln>
            <a:effectLst/>
            <a:sp3d/>
          </c:spPr>
          <c:invertIfNegative val="0"/>
          <c:cat>
            <c:strRef>
              <c:f>Feuil4!$A$2:$A$6</c:f>
              <c:strCache>
                <c:ptCount val="5"/>
                <c:pt idx="0">
                  <c:v>A la maison, je bois de l'eau du robinet</c:v>
                </c:pt>
                <c:pt idx="1">
                  <c:v>J’utilise un sac réutilisable pour acheter du pain</c:v>
                </c:pt>
                <c:pt idx="2">
                  <c:v>J’achète en VRAC les produits « à la découpe » (charcuterie, laiterie, etc. )</c:v>
                </c:pt>
                <c:pt idx="3">
                  <c:v>J’achète en VRAC les produits secs (pâtes, riz, céréales, farine, etc.)</c:v>
                </c:pt>
                <c:pt idx="4">
                  <c:v>Lorsque j’achète de l’eau, je privilégie les bouteilles consignées</c:v>
                </c:pt>
              </c:strCache>
            </c:strRef>
          </c:cat>
          <c:val>
            <c:numRef>
              <c:f>Feuil4!$E$2:$E$6</c:f>
              <c:numCache>
                <c:formatCode>0</c:formatCode>
                <c:ptCount val="5"/>
                <c:pt idx="0">
                  <c:v>79</c:v>
                </c:pt>
                <c:pt idx="1">
                  <c:v>174</c:v>
                </c:pt>
                <c:pt idx="2">
                  <c:v>146</c:v>
                </c:pt>
                <c:pt idx="3">
                  <c:v>200</c:v>
                </c:pt>
                <c:pt idx="4">
                  <c:v>203</c:v>
                </c:pt>
              </c:numCache>
            </c:numRef>
          </c:val>
          <c:extLst xmlns:c16r2="http://schemas.microsoft.com/office/drawing/2015/06/chart">
            <c:ext xmlns:c16="http://schemas.microsoft.com/office/drawing/2014/chart" uri="{C3380CC4-5D6E-409C-BE32-E72D297353CC}">
              <c16:uniqueId val="{00000003-E76A-4D69-BEA8-869344156D2B}"/>
            </c:ext>
          </c:extLst>
        </c:ser>
        <c:ser>
          <c:idx val="4"/>
          <c:order val="4"/>
          <c:tx>
            <c:strRef>
              <c:f>Feuil4!$F$1</c:f>
              <c:strCache>
                <c:ptCount val="1"/>
                <c:pt idx="0">
                  <c:v>Jamais; ça n’en vaut pas la peine</c:v>
                </c:pt>
              </c:strCache>
            </c:strRef>
          </c:tx>
          <c:spPr>
            <a:solidFill>
              <a:schemeClr val="accent5"/>
            </a:solidFill>
            <a:ln>
              <a:noFill/>
            </a:ln>
            <a:effectLst/>
            <a:sp3d/>
          </c:spPr>
          <c:invertIfNegative val="0"/>
          <c:cat>
            <c:strRef>
              <c:f>Feuil4!$A$2:$A$6</c:f>
              <c:strCache>
                <c:ptCount val="5"/>
                <c:pt idx="0">
                  <c:v>A la maison, je bois de l'eau du robinet</c:v>
                </c:pt>
                <c:pt idx="1">
                  <c:v>J’utilise un sac réutilisable pour acheter du pain</c:v>
                </c:pt>
                <c:pt idx="2">
                  <c:v>J’achète en VRAC les produits « à la découpe » (charcuterie, laiterie, etc. )</c:v>
                </c:pt>
                <c:pt idx="3">
                  <c:v>J’achète en VRAC les produits secs (pâtes, riz, céréales, farine, etc.)</c:v>
                </c:pt>
                <c:pt idx="4">
                  <c:v>Lorsque j’achète de l’eau, je privilégie les bouteilles consignées</c:v>
                </c:pt>
              </c:strCache>
            </c:strRef>
          </c:cat>
          <c:val>
            <c:numRef>
              <c:f>Feuil4!$F$2:$F$6</c:f>
              <c:numCache>
                <c:formatCode>0</c:formatCode>
                <c:ptCount val="5"/>
                <c:pt idx="0">
                  <c:v>90</c:v>
                </c:pt>
                <c:pt idx="1">
                  <c:v>102</c:v>
                </c:pt>
                <c:pt idx="2">
                  <c:v>70</c:v>
                </c:pt>
                <c:pt idx="3">
                  <c:v>114</c:v>
                </c:pt>
                <c:pt idx="4">
                  <c:v>134</c:v>
                </c:pt>
              </c:numCache>
            </c:numRef>
          </c:val>
          <c:extLst xmlns:c16r2="http://schemas.microsoft.com/office/drawing/2015/06/chart">
            <c:ext xmlns:c16="http://schemas.microsoft.com/office/drawing/2014/chart" uri="{C3380CC4-5D6E-409C-BE32-E72D297353CC}">
              <c16:uniqueId val="{00000004-E76A-4D69-BEA8-869344156D2B}"/>
            </c:ext>
          </c:extLst>
        </c:ser>
        <c:ser>
          <c:idx val="5"/>
          <c:order val="5"/>
          <c:tx>
            <c:strRef>
              <c:f>Feuil4!$G$1</c:f>
              <c:strCache>
                <c:ptCount val="1"/>
                <c:pt idx="0">
                  <c:v>Pas concerné</c:v>
                </c:pt>
              </c:strCache>
            </c:strRef>
          </c:tx>
          <c:spPr>
            <a:solidFill>
              <a:schemeClr val="accent6"/>
            </a:solidFill>
            <a:ln>
              <a:noFill/>
            </a:ln>
            <a:effectLst/>
            <a:sp3d/>
          </c:spPr>
          <c:invertIfNegative val="0"/>
          <c:cat>
            <c:strRef>
              <c:f>Feuil4!$A$2:$A$6</c:f>
              <c:strCache>
                <c:ptCount val="5"/>
                <c:pt idx="0">
                  <c:v>A la maison, je bois de l'eau du robinet</c:v>
                </c:pt>
                <c:pt idx="1">
                  <c:v>J’utilise un sac réutilisable pour acheter du pain</c:v>
                </c:pt>
                <c:pt idx="2">
                  <c:v>J’achète en VRAC les produits « à la découpe » (charcuterie, laiterie, etc. )</c:v>
                </c:pt>
                <c:pt idx="3">
                  <c:v>J’achète en VRAC les produits secs (pâtes, riz, céréales, farine, etc.)</c:v>
                </c:pt>
                <c:pt idx="4">
                  <c:v>Lorsque j’achète de l’eau, je privilégie les bouteilles consignées</c:v>
                </c:pt>
              </c:strCache>
            </c:strRef>
          </c:cat>
          <c:val>
            <c:numRef>
              <c:f>Feuil4!$G$2:$G$6</c:f>
              <c:numCache>
                <c:formatCode>0</c:formatCode>
                <c:ptCount val="5"/>
                <c:pt idx="0">
                  <c:v>24</c:v>
                </c:pt>
                <c:pt idx="1">
                  <c:v>36</c:v>
                </c:pt>
                <c:pt idx="2">
                  <c:v>72</c:v>
                </c:pt>
                <c:pt idx="3">
                  <c:v>53</c:v>
                </c:pt>
                <c:pt idx="4">
                  <c:v>116</c:v>
                </c:pt>
              </c:numCache>
            </c:numRef>
          </c:val>
          <c:extLst xmlns:c16r2="http://schemas.microsoft.com/office/drawing/2015/06/chart">
            <c:ext xmlns:c16="http://schemas.microsoft.com/office/drawing/2014/chart" uri="{C3380CC4-5D6E-409C-BE32-E72D297353CC}">
              <c16:uniqueId val="{00000005-E76A-4D69-BEA8-869344156D2B}"/>
            </c:ext>
          </c:extLst>
        </c:ser>
        <c:dLbls>
          <c:showLegendKey val="0"/>
          <c:showVal val="0"/>
          <c:showCatName val="0"/>
          <c:showSerName val="0"/>
          <c:showPercent val="0"/>
          <c:showBubbleSize val="0"/>
        </c:dLbls>
        <c:gapWidth val="150"/>
        <c:shape val="box"/>
        <c:axId val="452851928"/>
        <c:axId val="452848008"/>
        <c:axId val="0"/>
        <c:extLst xmlns:c16r2="http://schemas.microsoft.com/office/drawing/2015/06/chart">
          <c:ext xmlns:c15="http://schemas.microsoft.com/office/drawing/2012/chart" uri="{02D57815-91ED-43cb-92C2-25804820EDAC}">
            <c15:filteredBarSeries>
              <c15:ser>
                <c:idx val="6"/>
                <c:order val="6"/>
                <c:tx>
                  <c:strRef>
                    <c:extLst xmlns:c16r2="http://schemas.microsoft.com/office/drawing/2015/06/chart">
                      <c:ext uri="{02D57815-91ED-43cb-92C2-25804820EDAC}">
                        <c15:formulaRef>
                          <c15:sqref>Feuil4!$H$1</c15:sqref>
                        </c15:formulaRef>
                      </c:ext>
                    </c:extLst>
                    <c:strCache>
                      <c:ptCount val="1"/>
                      <c:pt idx="0">
                        <c:v>Somme</c:v>
                      </c:pt>
                    </c:strCache>
                  </c:strRef>
                </c:tx>
                <c:spPr>
                  <a:solidFill>
                    <a:schemeClr val="accent1">
                      <a:lumMod val="60000"/>
                    </a:schemeClr>
                  </a:solidFill>
                  <a:ln>
                    <a:noFill/>
                  </a:ln>
                  <a:effectLst/>
                  <a:sp3d/>
                </c:spPr>
                <c:invertIfNegative val="0"/>
                <c:cat>
                  <c:strRef>
                    <c:extLst xmlns:c16r2="http://schemas.microsoft.com/office/drawing/2015/06/chart">
                      <c:ext uri="{02D57815-91ED-43cb-92C2-25804820EDAC}">
                        <c15:formulaRef>
                          <c15:sqref>Feuil4!$A$2:$A$6</c15:sqref>
                        </c15:formulaRef>
                      </c:ext>
                    </c:extLst>
                    <c:strCache>
                      <c:ptCount val="5"/>
                      <c:pt idx="0">
                        <c:v>A la maison, je bois de l'eau du robinet</c:v>
                      </c:pt>
                      <c:pt idx="1">
                        <c:v>J’utilise un sac réutilisable pour acheter du pain</c:v>
                      </c:pt>
                      <c:pt idx="2">
                        <c:v>J’achète en VRAC les produits « à la découpe » (charcuterie, laiterie, etc. )</c:v>
                      </c:pt>
                      <c:pt idx="3">
                        <c:v>J’achète en VRAC les produits secs (pâtes, riz, céréales, farine, etc.)</c:v>
                      </c:pt>
                      <c:pt idx="4">
                        <c:v>Lorsque j’achète de l’eau, je privilégie les bouteilles consignées</c:v>
                      </c:pt>
                    </c:strCache>
                  </c:strRef>
                </c:cat>
                <c:val>
                  <c:numRef>
                    <c:extLst xmlns:c16r2="http://schemas.microsoft.com/office/drawing/2015/06/chart">
                      <c:ext uri="{02D57815-91ED-43cb-92C2-25804820EDAC}">
                        <c15:formulaRef>
                          <c15:sqref>Feuil4!$H$2:$H$6</c15:sqref>
                        </c15:formulaRef>
                      </c:ext>
                    </c:extLst>
                    <c:numCache>
                      <c:formatCode>0</c:formatCode>
                      <c:ptCount val="5"/>
                      <c:pt idx="0">
                        <c:v>627</c:v>
                      </c:pt>
                      <c:pt idx="1">
                        <c:v>622</c:v>
                      </c:pt>
                      <c:pt idx="2">
                        <c:v>618</c:v>
                      </c:pt>
                      <c:pt idx="3">
                        <c:v>632</c:v>
                      </c:pt>
                      <c:pt idx="4">
                        <c:v>623</c:v>
                      </c:pt>
                    </c:numCache>
                  </c:numRef>
                </c:val>
                <c:extLst xmlns:c16r2="http://schemas.microsoft.com/office/drawing/2015/06/chart">
                  <c:ext xmlns:c16="http://schemas.microsoft.com/office/drawing/2014/chart" uri="{C3380CC4-5D6E-409C-BE32-E72D297353CC}">
                    <c16:uniqueId val="{00000006-E76A-4D69-BEA8-869344156D2B}"/>
                  </c:ext>
                </c:extLst>
              </c15:ser>
            </c15:filteredBarSeries>
          </c:ext>
        </c:extLst>
      </c:bar3DChart>
      <c:catAx>
        <c:axId val="452851928"/>
        <c:scaling>
          <c:orientation val="minMax"/>
        </c:scaling>
        <c:delete val="1"/>
        <c:axPos val="l"/>
        <c:numFmt formatCode="General" sourceLinked="1"/>
        <c:majorTickMark val="none"/>
        <c:minorTickMark val="none"/>
        <c:tickLblPos val="nextTo"/>
        <c:crossAx val="452848008"/>
        <c:crosses val="autoZero"/>
        <c:auto val="1"/>
        <c:lblAlgn val="ctr"/>
        <c:lblOffset val="100"/>
        <c:noMultiLvlLbl val="0"/>
      </c:catAx>
      <c:valAx>
        <c:axId val="45284800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2851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dirty="0" smtClean="0"/>
              <a:t>Challenge 2021</a:t>
            </a:r>
            <a:endParaRPr lang="fr-BE"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percentStacked"/>
        <c:varyColors val="0"/>
        <c:ser>
          <c:idx val="0"/>
          <c:order val="0"/>
          <c:tx>
            <c:strRef>
              <c:f>'Sonecom courses'!$D$33</c:f>
              <c:strCache>
                <c:ptCount val="1"/>
                <c:pt idx="0">
                  <c:v>Dit is iets wat ik altijd doe, het loont ook echt de moeite; </c:v>
                </c:pt>
              </c:strCache>
            </c:strRef>
          </c:tx>
          <c:spPr>
            <a:solidFill>
              <a:schemeClr val="accent1"/>
            </a:solidFill>
            <a:ln>
              <a:noFill/>
            </a:ln>
            <a:effectLst/>
          </c:spPr>
          <c:invertIfNegative val="0"/>
          <c:cat>
            <c:strRef>
              <c:f>'Sonecom courses'!$C$34:$C$38</c:f>
              <c:strCache>
                <c:ptCount val="5"/>
                <c:pt idx="0">
                  <c:v>Thuis drink ik kraantjeswater</c:v>
                </c:pt>
                <c:pt idx="1">
                  <c:v>Droge producten (pasta, rijst, granen, bloem, enz.) koop ik onverpakt </c:v>
                </c:pt>
                <c:pt idx="2">
                  <c:v>Gesneden producten (fijne vleeswaren, zuivelproducten, enz.) koop ik onverpakt</c:v>
                </c:pt>
                <c:pt idx="3">
                  <c:v>Water koop ik liefst in flessen met statiegeld</c:v>
                </c:pt>
                <c:pt idx="4">
                  <c:v>Ik gebruik een herbruikbare zak om brood te kopen</c:v>
                </c:pt>
              </c:strCache>
            </c:strRef>
          </c:cat>
          <c:val>
            <c:numRef>
              <c:f>'Sonecom courses'!$D$34:$D$38</c:f>
              <c:numCache>
                <c:formatCode>General</c:formatCode>
                <c:ptCount val="5"/>
                <c:pt idx="0">
                  <c:v>54</c:v>
                </c:pt>
                <c:pt idx="1">
                  <c:v>28</c:v>
                </c:pt>
                <c:pt idx="2">
                  <c:v>11</c:v>
                </c:pt>
                <c:pt idx="3">
                  <c:v>9</c:v>
                </c:pt>
                <c:pt idx="4">
                  <c:v>9</c:v>
                </c:pt>
              </c:numCache>
            </c:numRef>
          </c:val>
        </c:ser>
        <c:ser>
          <c:idx val="1"/>
          <c:order val="1"/>
          <c:tx>
            <c:strRef>
              <c:f>'Sonecom courses'!$E$33</c:f>
              <c:strCache>
                <c:ptCount val="1"/>
                <c:pt idx="0">
                  <c:v>Dit is iets wat ik soms doe, het loont wel de moeite; </c:v>
                </c:pt>
              </c:strCache>
            </c:strRef>
          </c:tx>
          <c:spPr>
            <a:solidFill>
              <a:schemeClr val="accent2"/>
            </a:solidFill>
            <a:ln>
              <a:noFill/>
            </a:ln>
            <a:effectLst/>
          </c:spPr>
          <c:invertIfNegative val="0"/>
          <c:cat>
            <c:strRef>
              <c:f>'Sonecom courses'!$C$34:$C$38</c:f>
              <c:strCache>
                <c:ptCount val="5"/>
                <c:pt idx="0">
                  <c:v>Thuis drink ik kraantjeswater</c:v>
                </c:pt>
                <c:pt idx="1">
                  <c:v>Droge producten (pasta, rijst, granen, bloem, enz.) koop ik onverpakt </c:v>
                </c:pt>
                <c:pt idx="2">
                  <c:v>Gesneden producten (fijne vleeswaren, zuivelproducten, enz.) koop ik onverpakt</c:v>
                </c:pt>
                <c:pt idx="3">
                  <c:v>Water koop ik liefst in flessen met statiegeld</c:v>
                </c:pt>
                <c:pt idx="4">
                  <c:v>Ik gebruik een herbruikbare zak om brood te kopen</c:v>
                </c:pt>
              </c:strCache>
            </c:strRef>
          </c:cat>
          <c:val>
            <c:numRef>
              <c:f>'Sonecom courses'!$E$34:$E$38</c:f>
              <c:numCache>
                <c:formatCode>General</c:formatCode>
                <c:ptCount val="5"/>
                <c:pt idx="0">
                  <c:v>2</c:v>
                </c:pt>
                <c:pt idx="1">
                  <c:v>25</c:v>
                </c:pt>
                <c:pt idx="2">
                  <c:v>32</c:v>
                </c:pt>
                <c:pt idx="3">
                  <c:v>7</c:v>
                </c:pt>
                <c:pt idx="4">
                  <c:v>16</c:v>
                </c:pt>
              </c:numCache>
            </c:numRef>
          </c:val>
        </c:ser>
        <c:ser>
          <c:idx val="2"/>
          <c:order val="2"/>
          <c:tx>
            <c:strRef>
              <c:f>'Sonecom courses'!$F$33</c:f>
              <c:strCache>
                <c:ptCount val="1"/>
                <c:pt idx="0">
                  <c:v>Dit is iets wat ik soms doe, maar ik ben niet zeker of het wel de moeite loont; </c:v>
                </c:pt>
              </c:strCache>
            </c:strRef>
          </c:tx>
          <c:spPr>
            <a:solidFill>
              <a:schemeClr val="accent3"/>
            </a:solidFill>
            <a:ln>
              <a:noFill/>
            </a:ln>
            <a:effectLst/>
          </c:spPr>
          <c:invertIfNegative val="0"/>
          <c:cat>
            <c:strRef>
              <c:f>'Sonecom courses'!$C$34:$C$38</c:f>
              <c:strCache>
                <c:ptCount val="5"/>
                <c:pt idx="0">
                  <c:v>Thuis drink ik kraantjeswater</c:v>
                </c:pt>
                <c:pt idx="1">
                  <c:v>Droge producten (pasta, rijst, granen, bloem, enz.) koop ik onverpakt </c:v>
                </c:pt>
                <c:pt idx="2">
                  <c:v>Gesneden producten (fijne vleeswaren, zuivelproducten, enz.) koop ik onverpakt</c:v>
                </c:pt>
                <c:pt idx="3">
                  <c:v>Water koop ik liefst in flessen met statiegeld</c:v>
                </c:pt>
                <c:pt idx="4">
                  <c:v>Ik gebruik een herbruikbare zak om brood te kopen</c:v>
                </c:pt>
              </c:strCache>
            </c:strRef>
          </c:cat>
          <c:val>
            <c:numRef>
              <c:f>'Sonecom courses'!$F$34:$F$38</c:f>
              <c:numCache>
                <c:formatCode>General</c:formatCode>
                <c:ptCount val="5"/>
                <c:pt idx="0">
                  <c:v>0</c:v>
                </c:pt>
                <c:pt idx="1">
                  <c:v>2</c:v>
                </c:pt>
                <c:pt idx="2">
                  <c:v>3</c:v>
                </c:pt>
                <c:pt idx="3">
                  <c:v>0</c:v>
                </c:pt>
                <c:pt idx="4">
                  <c:v>7</c:v>
                </c:pt>
              </c:numCache>
            </c:numRef>
          </c:val>
        </c:ser>
        <c:ser>
          <c:idx val="3"/>
          <c:order val="3"/>
          <c:tx>
            <c:strRef>
              <c:f>'Sonecom courses'!$G$33</c:f>
              <c:strCache>
                <c:ptCount val="1"/>
                <c:pt idx="0">
                  <c:v>Dit is iets wat ik nooit doe, maar het loont wel de moeite; </c:v>
                </c:pt>
              </c:strCache>
            </c:strRef>
          </c:tx>
          <c:spPr>
            <a:solidFill>
              <a:schemeClr val="accent4"/>
            </a:solidFill>
            <a:ln>
              <a:noFill/>
            </a:ln>
            <a:effectLst/>
          </c:spPr>
          <c:invertIfNegative val="0"/>
          <c:cat>
            <c:strRef>
              <c:f>'Sonecom courses'!$C$34:$C$38</c:f>
              <c:strCache>
                <c:ptCount val="5"/>
                <c:pt idx="0">
                  <c:v>Thuis drink ik kraantjeswater</c:v>
                </c:pt>
                <c:pt idx="1">
                  <c:v>Droge producten (pasta, rijst, granen, bloem, enz.) koop ik onverpakt </c:v>
                </c:pt>
                <c:pt idx="2">
                  <c:v>Gesneden producten (fijne vleeswaren, zuivelproducten, enz.) koop ik onverpakt</c:v>
                </c:pt>
                <c:pt idx="3">
                  <c:v>Water koop ik liefst in flessen met statiegeld</c:v>
                </c:pt>
                <c:pt idx="4">
                  <c:v>Ik gebruik een herbruikbare zak om brood te kopen</c:v>
                </c:pt>
              </c:strCache>
            </c:strRef>
          </c:cat>
          <c:val>
            <c:numRef>
              <c:f>'Sonecom courses'!$G$34:$G$38</c:f>
              <c:numCache>
                <c:formatCode>General</c:formatCode>
                <c:ptCount val="5"/>
                <c:pt idx="0">
                  <c:v>1</c:v>
                </c:pt>
                <c:pt idx="1">
                  <c:v>2</c:v>
                </c:pt>
                <c:pt idx="2">
                  <c:v>7</c:v>
                </c:pt>
                <c:pt idx="3">
                  <c:v>9</c:v>
                </c:pt>
                <c:pt idx="4">
                  <c:v>18</c:v>
                </c:pt>
              </c:numCache>
            </c:numRef>
          </c:val>
        </c:ser>
        <c:ser>
          <c:idx val="4"/>
          <c:order val="4"/>
          <c:tx>
            <c:strRef>
              <c:f>'Sonecom courses'!$H$33</c:f>
              <c:strCache>
                <c:ptCount val="1"/>
                <c:pt idx="0">
                  <c:v>Dit is iets wat ik nooit doe, het loont de moeite niet; </c:v>
                </c:pt>
              </c:strCache>
            </c:strRef>
          </c:tx>
          <c:spPr>
            <a:solidFill>
              <a:schemeClr val="accent5"/>
            </a:solidFill>
            <a:ln>
              <a:noFill/>
            </a:ln>
            <a:effectLst/>
          </c:spPr>
          <c:invertIfNegative val="0"/>
          <c:cat>
            <c:strRef>
              <c:f>'Sonecom courses'!$C$34:$C$38</c:f>
              <c:strCache>
                <c:ptCount val="5"/>
                <c:pt idx="0">
                  <c:v>Thuis drink ik kraantjeswater</c:v>
                </c:pt>
                <c:pt idx="1">
                  <c:v>Droge producten (pasta, rijst, granen, bloem, enz.) koop ik onverpakt </c:v>
                </c:pt>
                <c:pt idx="2">
                  <c:v>Gesneden producten (fijne vleeswaren, zuivelproducten, enz.) koop ik onverpakt</c:v>
                </c:pt>
                <c:pt idx="3">
                  <c:v>Water koop ik liefst in flessen met statiegeld</c:v>
                </c:pt>
                <c:pt idx="4">
                  <c:v>Ik gebruik een herbruikbare zak om brood te kopen</c:v>
                </c:pt>
              </c:strCache>
            </c:strRef>
          </c:cat>
          <c:val>
            <c:numRef>
              <c:f>'Sonecom courses'!$H$34:$H$38</c:f>
              <c:numCache>
                <c:formatCode>General</c:formatCode>
                <c:ptCount val="5"/>
                <c:pt idx="0">
                  <c:v>0</c:v>
                </c:pt>
                <c:pt idx="1">
                  <c:v>0</c:v>
                </c:pt>
                <c:pt idx="2">
                  <c:v>0</c:v>
                </c:pt>
                <c:pt idx="3">
                  <c:v>4</c:v>
                </c:pt>
                <c:pt idx="4">
                  <c:v>1</c:v>
                </c:pt>
              </c:numCache>
            </c:numRef>
          </c:val>
        </c:ser>
        <c:ser>
          <c:idx val="5"/>
          <c:order val="5"/>
          <c:tx>
            <c:strRef>
              <c:f>'Sonecom courses'!$I$33</c:f>
              <c:strCache>
                <c:ptCount val="1"/>
                <c:pt idx="0">
                  <c:v>Niet van toepassing</c:v>
                </c:pt>
              </c:strCache>
            </c:strRef>
          </c:tx>
          <c:spPr>
            <a:solidFill>
              <a:schemeClr val="accent6"/>
            </a:solidFill>
            <a:ln>
              <a:noFill/>
            </a:ln>
            <a:effectLst/>
          </c:spPr>
          <c:invertIfNegative val="0"/>
          <c:cat>
            <c:strRef>
              <c:f>'Sonecom courses'!$C$34:$C$38</c:f>
              <c:strCache>
                <c:ptCount val="5"/>
                <c:pt idx="0">
                  <c:v>Thuis drink ik kraantjeswater</c:v>
                </c:pt>
                <c:pt idx="1">
                  <c:v>Droge producten (pasta, rijst, granen, bloem, enz.) koop ik onverpakt </c:v>
                </c:pt>
                <c:pt idx="2">
                  <c:v>Gesneden producten (fijne vleeswaren, zuivelproducten, enz.) koop ik onverpakt</c:v>
                </c:pt>
                <c:pt idx="3">
                  <c:v>Water koop ik liefst in flessen met statiegeld</c:v>
                </c:pt>
                <c:pt idx="4">
                  <c:v>Ik gebruik een herbruikbare zak om brood te kopen</c:v>
                </c:pt>
              </c:strCache>
            </c:strRef>
          </c:cat>
          <c:val>
            <c:numRef>
              <c:f>'Sonecom courses'!$I$34:$I$38</c:f>
              <c:numCache>
                <c:formatCode>General</c:formatCode>
                <c:ptCount val="5"/>
                <c:pt idx="0">
                  <c:v>0</c:v>
                </c:pt>
                <c:pt idx="1">
                  <c:v>0</c:v>
                </c:pt>
                <c:pt idx="2">
                  <c:v>4</c:v>
                </c:pt>
                <c:pt idx="3">
                  <c:v>28</c:v>
                </c:pt>
                <c:pt idx="4">
                  <c:v>6</c:v>
                </c:pt>
              </c:numCache>
            </c:numRef>
          </c:val>
        </c:ser>
        <c:dLbls>
          <c:showLegendKey val="0"/>
          <c:showVal val="0"/>
          <c:showCatName val="0"/>
          <c:showSerName val="0"/>
          <c:showPercent val="0"/>
          <c:showBubbleSize val="0"/>
        </c:dLbls>
        <c:gapWidth val="150"/>
        <c:overlap val="100"/>
        <c:axId val="545477712"/>
        <c:axId val="545470264"/>
      </c:barChart>
      <c:catAx>
        <c:axId val="5454777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45470264"/>
        <c:crosses val="autoZero"/>
        <c:auto val="1"/>
        <c:lblAlgn val="ctr"/>
        <c:lblOffset val="100"/>
        <c:noMultiLvlLbl val="0"/>
      </c:catAx>
      <c:valAx>
        <c:axId val="5454702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454777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dirty="0" err="1" smtClean="0"/>
              <a:t>Brusselaar</a:t>
            </a:r>
            <a:r>
              <a:rPr lang="fr-BE" dirty="0" smtClean="0"/>
              <a:t> </a:t>
            </a:r>
            <a:r>
              <a:rPr lang="fr-BE" dirty="0"/>
              <a:t>2019</a:t>
            </a:r>
          </a:p>
        </c:rich>
      </c:tx>
      <c:layout>
        <c:manualLayout>
          <c:xMode val="edge"/>
          <c:yMode val="edge"/>
          <c:x val="0.429364501312336"/>
          <c:y val="4.989593554388042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percentStacked"/>
        <c:varyColors val="0"/>
        <c:ser>
          <c:idx val="0"/>
          <c:order val="0"/>
          <c:tx>
            <c:strRef>
              <c:f>'sonecom repas à la maison'!$B$1</c:f>
              <c:strCache>
                <c:ptCount val="1"/>
                <c:pt idx="0">
                  <c:v>Toujours ; ça en vaut vraiment la peine</c:v>
                </c:pt>
              </c:strCache>
            </c:strRef>
          </c:tx>
          <c:spPr>
            <a:solidFill>
              <a:schemeClr val="accent1"/>
            </a:solidFill>
            <a:ln>
              <a:noFill/>
            </a:ln>
            <a:effectLst/>
          </c:spPr>
          <c:invertIfNegative val="0"/>
          <c:cat>
            <c:strRef>
              <c:f>'sonecom repas à la maison'!$A$2:$A$8</c:f>
              <c:strCache>
                <c:ptCount val="7"/>
                <c:pt idx="0">
                  <c:v>Je cuisine les repas en tenant compte de ce qui est encore disponible à la maison et des restes à consommer</c:v>
                </c:pt>
                <c:pt idx="1">
                  <c:v>Je fais mes préparations maison telles que : vinaigrettes, soupes, sauces, houmous, crêpes,</c:v>
                </c:pt>
                <c:pt idx="2">
                  <c:v>Je remplace les objets à usages uniques de type essuie-tout, mouchoirs, serviettes en papier par des objets en tissu</c:v>
                </c:pt>
                <c:pt idx="3">
                  <c:v>J’évite les dosettes jetables de café en utilisant un percolateur avec un filtre permanent, dans une cafetière italienne ou à piston</c:v>
                </c:pt>
                <c:pt idx="4">
                  <c:v>Je cuisine les fanes de légumes, la peau des fruits, je transforme les fruits trop mûrs en smoothies ou confitures et les légumes défraîchis en soupes</c:v>
                </c:pt>
                <c:pt idx="5">
                  <c:v>Je fais mes préparations maison telles que : biscuits, yaourts, pains, etc.</c:v>
                </c:pt>
                <c:pt idx="6">
                  <c:v>J’utilise un emballage réutilisable en tissu imbibé de cire d'abeilles (bees wraps)</c:v>
                </c:pt>
              </c:strCache>
            </c:strRef>
          </c:cat>
          <c:val>
            <c:numRef>
              <c:f>'sonecom repas à la maison'!$B$2:$B$8</c:f>
              <c:numCache>
                <c:formatCode>General</c:formatCode>
                <c:ptCount val="7"/>
                <c:pt idx="0">
                  <c:v>343</c:v>
                </c:pt>
                <c:pt idx="1">
                  <c:v>246</c:v>
                </c:pt>
                <c:pt idx="2">
                  <c:v>161</c:v>
                </c:pt>
                <c:pt idx="3">
                  <c:v>133</c:v>
                </c:pt>
                <c:pt idx="4">
                  <c:v>118</c:v>
                </c:pt>
                <c:pt idx="5">
                  <c:v>84</c:v>
                </c:pt>
                <c:pt idx="6">
                  <c:v>26</c:v>
                </c:pt>
              </c:numCache>
            </c:numRef>
          </c:val>
          <c:extLst xmlns:c16r2="http://schemas.microsoft.com/office/drawing/2015/06/chart">
            <c:ext xmlns:c16="http://schemas.microsoft.com/office/drawing/2014/chart" uri="{C3380CC4-5D6E-409C-BE32-E72D297353CC}">
              <c16:uniqueId val="{00000000-9550-4EDD-B2EA-81E729447BBB}"/>
            </c:ext>
          </c:extLst>
        </c:ser>
        <c:ser>
          <c:idx val="1"/>
          <c:order val="1"/>
          <c:tx>
            <c:strRef>
              <c:f>'sonecom repas à la maison'!$C$1</c:f>
              <c:strCache>
                <c:ptCount val="1"/>
                <c:pt idx="0">
                  <c:v>Parfois ; ça en vaut la peine</c:v>
                </c:pt>
              </c:strCache>
            </c:strRef>
          </c:tx>
          <c:spPr>
            <a:solidFill>
              <a:schemeClr val="accent2"/>
            </a:solidFill>
            <a:ln>
              <a:noFill/>
            </a:ln>
            <a:effectLst/>
          </c:spPr>
          <c:invertIfNegative val="0"/>
          <c:cat>
            <c:strRef>
              <c:f>'sonecom repas à la maison'!$A$2:$A$8</c:f>
              <c:strCache>
                <c:ptCount val="7"/>
                <c:pt idx="0">
                  <c:v>Je cuisine les repas en tenant compte de ce qui est encore disponible à la maison et des restes à consommer</c:v>
                </c:pt>
                <c:pt idx="1">
                  <c:v>Je fais mes préparations maison telles que : vinaigrettes, soupes, sauces, houmous, crêpes,</c:v>
                </c:pt>
                <c:pt idx="2">
                  <c:v>Je remplace les objets à usages uniques de type essuie-tout, mouchoirs, serviettes en papier par des objets en tissu</c:v>
                </c:pt>
                <c:pt idx="3">
                  <c:v>J’évite les dosettes jetables de café en utilisant un percolateur avec un filtre permanent, dans une cafetière italienne ou à piston</c:v>
                </c:pt>
                <c:pt idx="4">
                  <c:v>Je cuisine les fanes de légumes, la peau des fruits, je transforme les fruits trop mûrs en smoothies ou confitures et les légumes défraîchis en soupes</c:v>
                </c:pt>
                <c:pt idx="5">
                  <c:v>Je fais mes préparations maison telles que : biscuits, yaourts, pains, etc.</c:v>
                </c:pt>
                <c:pt idx="6">
                  <c:v>J’utilise un emballage réutilisable en tissu imbibé de cire d'abeilles (bees wraps)</c:v>
                </c:pt>
              </c:strCache>
            </c:strRef>
          </c:cat>
          <c:val>
            <c:numRef>
              <c:f>'sonecom repas à la maison'!$C$2:$C$8</c:f>
              <c:numCache>
                <c:formatCode>General</c:formatCode>
                <c:ptCount val="7"/>
                <c:pt idx="0">
                  <c:v>154</c:v>
                </c:pt>
                <c:pt idx="1">
                  <c:v>135</c:v>
                </c:pt>
                <c:pt idx="2">
                  <c:v>115</c:v>
                </c:pt>
                <c:pt idx="3">
                  <c:v>68</c:v>
                </c:pt>
                <c:pt idx="4">
                  <c:v>104</c:v>
                </c:pt>
                <c:pt idx="5">
                  <c:v>106</c:v>
                </c:pt>
                <c:pt idx="6">
                  <c:v>35</c:v>
                </c:pt>
              </c:numCache>
            </c:numRef>
          </c:val>
          <c:extLst xmlns:c16r2="http://schemas.microsoft.com/office/drawing/2015/06/chart">
            <c:ext xmlns:c16="http://schemas.microsoft.com/office/drawing/2014/chart" uri="{C3380CC4-5D6E-409C-BE32-E72D297353CC}">
              <c16:uniqueId val="{00000001-9550-4EDD-B2EA-81E729447BBB}"/>
            </c:ext>
          </c:extLst>
        </c:ser>
        <c:ser>
          <c:idx val="2"/>
          <c:order val="2"/>
          <c:tx>
            <c:strRef>
              <c:f>'sonecom repas à la maison'!$D$1</c:f>
              <c:strCache>
                <c:ptCount val="1"/>
                <c:pt idx="0">
                  <c:v>Parfois ; mais je ne suis pas sûr-e que ça en vaut la peine</c:v>
                </c:pt>
              </c:strCache>
            </c:strRef>
          </c:tx>
          <c:spPr>
            <a:solidFill>
              <a:schemeClr val="accent3"/>
            </a:solidFill>
            <a:ln>
              <a:noFill/>
            </a:ln>
            <a:effectLst/>
          </c:spPr>
          <c:invertIfNegative val="0"/>
          <c:cat>
            <c:strRef>
              <c:f>'sonecom repas à la maison'!$A$2:$A$8</c:f>
              <c:strCache>
                <c:ptCount val="7"/>
                <c:pt idx="0">
                  <c:v>Je cuisine les repas en tenant compte de ce qui est encore disponible à la maison et des restes à consommer</c:v>
                </c:pt>
                <c:pt idx="1">
                  <c:v>Je fais mes préparations maison telles que : vinaigrettes, soupes, sauces, houmous, crêpes,</c:v>
                </c:pt>
                <c:pt idx="2">
                  <c:v>Je remplace les objets à usages uniques de type essuie-tout, mouchoirs, serviettes en papier par des objets en tissu</c:v>
                </c:pt>
                <c:pt idx="3">
                  <c:v>J’évite les dosettes jetables de café en utilisant un percolateur avec un filtre permanent, dans une cafetière italienne ou à piston</c:v>
                </c:pt>
                <c:pt idx="4">
                  <c:v>Je cuisine les fanes de légumes, la peau des fruits, je transforme les fruits trop mûrs en smoothies ou confitures et les légumes défraîchis en soupes</c:v>
                </c:pt>
                <c:pt idx="5">
                  <c:v>Je fais mes préparations maison telles que : biscuits, yaourts, pains, etc.</c:v>
                </c:pt>
                <c:pt idx="6">
                  <c:v>J’utilise un emballage réutilisable en tissu imbibé de cire d'abeilles (bees wraps)</c:v>
                </c:pt>
              </c:strCache>
            </c:strRef>
          </c:cat>
          <c:val>
            <c:numRef>
              <c:f>'sonecom repas à la maison'!$D$2:$D$8</c:f>
              <c:numCache>
                <c:formatCode>General</c:formatCode>
                <c:ptCount val="7"/>
                <c:pt idx="0">
                  <c:v>32</c:v>
                </c:pt>
                <c:pt idx="1">
                  <c:v>31</c:v>
                </c:pt>
                <c:pt idx="2">
                  <c:v>45</c:v>
                </c:pt>
                <c:pt idx="3">
                  <c:v>28</c:v>
                </c:pt>
                <c:pt idx="4">
                  <c:v>21</c:v>
                </c:pt>
                <c:pt idx="5">
                  <c:v>33</c:v>
                </c:pt>
                <c:pt idx="6">
                  <c:v>20</c:v>
                </c:pt>
              </c:numCache>
            </c:numRef>
          </c:val>
          <c:extLst xmlns:c16r2="http://schemas.microsoft.com/office/drawing/2015/06/chart">
            <c:ext xmlns:c16="http://schemas.microsoft.com/office/drawing/2014/chart" uri="{C3380CC4-5D6E-409C-BE32-E72D297353CC}">
              <c16:uniqueId val="{00000002-9550-4EDD-B2EA-81E729447BBB}"/>
            </c:ext>
          </c:extLst>
        </c:ser>
        <c:ser>
          <c:idx val="3"/>
          <c:order val="3"/>
          <c:tx>
            <c:strRef>
              <c:f>'sonecom repas à la maison'!$E$1</c:f>
              <c:strCache>
                <c:ptCount val="1"/>
                <c:pt idx="0">
                  <c:v>Jamais; mais ça en vaut la peine</c:v>
                </c:pt>
              </c:strCache>
            </c:strRef>
          </c:tx>
          <c:spPr>
            <a:solidFill>
              <a:schemeClr val="accent4"/>
            </a:solidFill>
            <a:ln>
              <a:noFill/>
            </a:ln>
            <a:effectLst/>
          </c:spPr>
          <c:invertIfNegative val="0"/>
          <c:cat>
            <c:strRef>
              <c:f>'sonecom repas à la maison'!$A$2:$A$8</c:f>
              <c:strCache>
                <c:ptCount val="7"/>
                <c:pt idx="0">
                  <c:v>Je cuisine les repas en tenant compte de ce qui est encore disponible à la maison et des restes à consommer</c:v>
                </c:pt>
                <c:pt idx="1">
                  <c:v>Je fais mes préparations maison telles que : vinaigrettes, soupes, sauces, houmous, crêpes,</c:v>
                </c:pt>
                <c:pt idx="2">
                  <c:v>Je remplace les objets à usages uniques de type essuie-tout, mouchoirs, serviettes en papier par des objets en tissu</c:v>
                </c:pt>
                <c:pt idx="3">
                  <c:v>J’évite les dosettes jetables de café en utilisant un percolateur avec un filtre permanent, dans une cafetière italienne ou à piston</c:v>
                </c:pt>
                <c:pt idx="4">
                  <c:v>Je cuisine les fanes de légumes, la peau des fruits, je transforme les fruits trop mûrs en smoothies ou confitures et les légumes défraîchis en soupes</c:v>
                </c:pt>
                <c:pt idx="5">
                  <c:v>Je fais mes préparations maison telles que : biscuits, yaourts, pains, etc.</c:v>
                </c:pt>
                <c:pt idx="6">
                  <c:v>J’utilise un emballage réutilisable en tissu imbibé de cire d'abeilles (bees wraps)</c:v>
                </c:pt>
              </c:strCache>
            </c:strRef>
          </c:cat>
          <c:val>
            <c:numRef>
              <c:f>'sonecom repas à la maison'!$E$2:$E$8</c:f>
              <c:numCache>
                <c:formatCode>General</c:formatCode>
                <c:ptCount val="7"/>
                <c:pt idx="0">
                  <c:v>37</c:v>
                </c:pt>
                <c:pt idx="1">
                  <c:v>108</c:v>
                </c:pt>
                <c:pt idx="2">
                  <c:v>185</c:v>
                </c:pt>
                <c:pt idx="3">
                  <c:v>141</c:v>
                </c:pt>
                <c:pt idx="4">
                  <c:v>197</c:v>
                </c:pt>
                <c:pt idx="5">
                  <c:v>223</c:v>
                </c:pt>
                <c:pt idx="6">
                  <c:v>202</c:v>
                </c:pt>
              </c:numCache>
            </c:numRef>
          </c:val>
          <c:extLst xmlns:c16r2="http://schemas.microsoft.com/office/drawing/2015/06/chart">
            <c:ext xmlns:c16="http://schemas.microsoft.com/office/drawing/2014/chart" uri="{C3380CC4-5D6E-409C-BE32-E72D297353CC}">
              <c16:uniqueId val="{00000003-9550-4EDD-B2EA-81E729447BBB}"/>
            </c:ext>
          </c:extLst>
        </c:ser>
        <c:ser>
          <c:idx val="4"/>
          <c:order val="4"/>
          <c:tx>
            <c:strRef>
              <c:f>'sonecom repas à la maison'!$F$1</c:f>
              <c:strCache>
                <c:ptCount val="1"/>
                <c:pt idx="0">
                  <c:v>Jamais; ça n’en vaut pas la peine</c:v>
                </c:pt>
              </c:strCache>
            </c:strRef>
          </c:tx>
          <c:spPr>
            <a:solidFill>
              <a:schemeClr val="accent5"/>
            </a:solidFill>
            <a:ln>
              <a:noFill/>
            </a:ln>
            <a:effectLst/>
          </c:spPr>
          <c:invertIfNegative val="0"/>
          <c:cat>
            <c:strRef>
              <c:f>'sonecom repas à la maison'!$A$2:$A$8</c:f>
              <c:strCache>
                <c:ptCount val="7"/>
                <c:pt idx="0">
                  <c:v>Je cuisine les repas en tenant compte de ce qui est encore disponible à la maison et des restes à consommer</c:v>
                </c:pt>
                <c:pt idx="1">
                  <c:v>Je fais mes préparations maison telles que : vinaigrettes, soupes, sauces, houmous, crêpes,</c:v>
                </c:pt>
                <c:pt idx="2">
                  <c:v>Je remplace les objets à usages uniques de type essuie-tout, mouchoirs, serviettes en papier par des objets en tissu</c:v>
                </c:pt>
                <c:pt idx="3">
                  <c:v>J’évite les dosettes jetables de café en utilisant un percolateur avec un filtre permanent, dans une cafetière italienne ou à piston</c:v>
                </c:pt>
                <c:pt idx="4">
                  <c:v>Je cuisine les fanes de légumes, la peau des fruits, je transforme les fruits trop mûrs en smoothies ou confitures et les légumes défraîchis en soupes</c:v>
                </c:pt>
                <c:pt idx="5">
                  <c:v>Je fais mes préparations maison telles que : biscuits, yaourts, pains, etc.</c:v>
                </c:pt>
                <c:pt idx="6">
                  <c:v>J’utilise un emballage réutilisable en tissu imbibé de cire d'abeilles (bees wraps)</c:v>
                </c:pt>
              </c:strCache>
            </c:strRef>
          </c:cat>
          <c:val>
            <c:numRef>
              <c:f>'sonecom repas à la maison'!$F$2:$F$8</c:f>
              <c:numCache>
                <c:formatCode>General</c:formatCode>
                <c:ptCount val="7"/>
                <c:pt idx="0">
                  <c:v>16</c:v>
                </c:pt>
                <c:pt idx="1">
                  <c:v>43</c:v>
                </c:pt>
                <c:pt idx="2">
                  <c:v>93</c:v>
                </c:pt>
                <c:pt idx="3">
                  <c:v>80</c:v>
                </c:pt>
                <c:pt idx="4">
                  <c:v>108</c:v>
                </c:pt>
                <c:pt idx="5">
                  <c:v>131</c:v>
                </c:pt>
                <c:pt idx="6">
                  <c:v>168</c:v>
                </c:pt>
              </c:numCache>
            </c:numRef>
          </c:val>
          <c:extLst xmlns:c16r2="http://schemas.microsoft.com/office/drawing/2015/06/chart">
            <c:ext xmlns:c16="http://schemas.microsoft.com/office/drawing/2014/chart" uri="{C3380CC4-5D6E-409C-BE32-E72D297353CC}">
              <c16:uniqueId val="{00000004-9550-4EDD-B2EA-81E729447BBB}"/>
            </c:ext>
          </c:extLst>
        </c:ser>
        <c:ser>
          <c:idx val="5"/>
          <c:order val="5"/>
          <c:tx>
            <c:strRef>
              <c:f>'sonecom repas à la maison'!$G$1</c:f>
              <c:strCache>
                <c:ptCount val="1"/>
                <c:pt idx="0">
                  <c:v>Pas concerné</c:v>
                </c:pt>
              </c:strCache>
            </c:strRef>
          </c:tx>
          <c:spPr>
            <a:solidFill>
              <a:schemeClr val="accent6"/>
            </a:solidFill>
            <a:ln>
              <a:noFill/>
            </a:ln>
            <a:effectLst/>
          </c:spPr>
          <c:invertIfNegative val="0"/>
          <c:cat>
            <c:strRef>
              <c:f>'sonecom repas à la maison'!$A$2:$A$8</c:f>
              <c:strCache>
                <c:ptCount val="7"/>
                <c:pt idx="0">
                  <c:v>Je cuisine les repas en tenant compte de ce qui est encore disponible à la maison et des restes à consommer</c:v>
                </c:pt>
                <c:pt idx="1">
                  <c:v>Je fais mes préparations maison telles que : vinaigrettes, soupes, sauces, houmous, crêpes,</c:v>
                </c:pt>
                <c:pt idx="2">
                  <c:v>Je remplace les objets à usages uniques de type essuie-tout, mouchoirs, serviettes en papier par des objets en tissu</c:v>
                </c:pt>
                <c:pt idx="3">
                  <c:v>J’évite les dosettes jetables de café en utilisant un percolateur avec un filtre permanent, dans une cafetière italienne ou à piston</c:v>
                </c:pt>
                <c:pt idx="4">
                  <c:v>Je cuisine les fanes de légumes, la peau des fruits, je transforme les fruits trop mûrs en smoothies ou confitures et les légumes défraîchis en soupes</c:v>
                </c:pt>
                <c:pt idx="5">
                  <c:v>Je fais mes préparations maison telles que : biscuits, yaourts, pains, etc.</c:v>
                </c:pt>
                <c:pt idx="6">
                  <c:v>J’utilise un emballage réutilisable en tissu imbibé de cire d'abeilles (bees wraps)</c:v>
                </c:pt>
              </c:strCache>
            </c:strRef>
          </c:cat>
          <c:val>
            <c:numRef>
              <c:f>'sonecom repas à la maison'!$G$2:$G$8</c:f>
              <c:numCache>
                <c:formatCode>General</c:formatCode>
                <c:ptCount val="7"/>
                <c:pt idx="0">
                  <c:v>39</c:v>
                </c:pt>
                <c:pt idx="1">
                  <c:v>51</c:v>
                </c:pt>
                <c:pt idx="2">
                  <c:v>26</c:v>
                </c:pt>
                <c:pt idx="3">
                  <c:v>171</c:v>
                </c:pt>
                <c:pt idx="4">
                  <c:v>73</c:v>
                </c:pt>
                <c:pt idx="5">
                  <c:v>50</c:v>
                </c:pt>
                <c:pt idx="6">
                  <c:v>174</c:v>
                </c:pt>
              </c:numCache>
            </c:numRef>
          </c:val>
          <c:extLst xmlns:c16r2="http://schemas.microsoft.com/office/drawing/2015/06/chart">
            <c:ext xmlns:c16="http://schemas.microsoft.com/office/drawing/2014/chart" uri="{C3380CC4-5D6E-409C-BE32-E72D297353CC}">
              <c16:uniqueId val="{00000005-9550-4EDD-B2EA-81E729447BBB}"/>
            </c:ext>
          </c:extLst>
        </c:ser>
        <c:dLbls>
          <c:showLegendKey val="0"/>
          <c:showVal val="0"/>
          <c:showCatName val="0"/>
          <c:showSerName val="0"/>
          <c:showPercent val="0"/>
          <c:showBubbleSize val="0"/>
        </c:dLbls>
        <c:gapWidth val="150"/>
        <c:overlap val="100"/>
        <c:axId val="452853104"/>
        <c:axId val="452853496"/>
        <c:extLst xmlns:c16r2="http://schemas.microsoft.com/office/drawing/2015/06/chart">
          <c:ext xmlns:c15="http://schemas.microsoft.com/office/drawing/2012/chart" uri="{02D57815-91ED-43cb-92C2-25804820EDAC}">
            <c15:filteredBarSeries>
              <c15:ser>
                <c:idx val="6"/>
                <c:order val="6"/>
                <c:tx>
                  <c:strRef>
                    <c:extLst xmlns:c16r2="http://schemas.microsoft.com/office/drawing/2015/06/chart">
                      <c:ext uri="{02D57815-91ED-43cb-92C2-25804820EDAC}">
                        <c15:formulaRef>
                          <c15:sqref>'sonecom repas à la maison'!$H$1</c15:sqref>
                        </c15:formulaRef>
                      </c:ext>
                    </c:extLst>
                    <c:strCache>
                      <c:ptCount val="1"/>
                      <c:pt idx="0">
                        <c:v>Somme</c:v>
                      </c:pt>
                    </c:strCache>
                  </c:strRef>
                </c:tx>
                <c:spPr>
                  <a:solidFill>
                    <a:schemeClr val="accent1">
                      <a:lumMod val="60000"/>
                    </a:schemeClr>
                  </a:solidFill>
                  <a:ln>
                    <a:noFill/>
                  </a:ln>
                  <a:effectLst/>
                </c:spPr>
                <c:invertIfNegative val="0"/>
                <c:cat>
                  <c:strRef>
                    <c:extLst xmlns:c16r2="http://schemas.microsoft.com/office/drawing/2015/06/chart">
                      <c:ext uri="{02D57815-91ED-43cb-92C2-25804820EDAC}">
                        <c15:formulaRef>
                          <c15:sqref>'sonecom repas à la maison'!$A$2:$A$8</c15:sqref>
                        </c15:formulaRef>
                      </c:ext>
                    </c:extLst>
                    <c:strCache>
                      <c:ptCount val="7"/>
                      <c:pt idx="0">
                        <c:v>Je cuisine les repas en tenant compte de ce qui est encore disponible à la maison et des restes à consommer</c:v>
                      </c:pt>
                      <c:pt idx="1">
                        <c:v>Je fais mes préparations maison telles que : vinaigrettes, soupes, sauces, houmous, crêpes,</c:v>
                      </c:pt>
                      <c:pt idx="2">
                        <c:v>Je remplace les objets à usages uniques de type essuie-tout, mouchoirs, serviettes en papier par des objets en tissu</c:v>
                      </c:pt>
                      <c:pt idx="3">
                        <c:v>J’évite les dosettes jetables de café en utilisant un percolateur avec un filtre permanent, dans une cafetière italienne ou à piston</c:v>
                      </c:pt>
                      <c:pt idx="4">
                        <c:v>Je cuisine les fanes de légumes, la peau des fruits, je transforme les fruits trop mûrs en smoothies ou confitures et les légumes défraîchis en soupes</c:v>
                      </c:pt>
                      <c:pt idx="5">
                        <c:v>Je fais mes préparations maison telles que : biscuits, yaourts, pains, etc.</c:v>
                      </c:pt>
                      <c:pt idx="6">
                        <c:v>J’utilise un emballage réutilisable en tissu imbibé de cire d'abeilles (bees wraps)</c:v>
                      </c:pt>
                    </c:strCache>
                  </c:strRef>
                </c:cat>
                <c:val>
                  <c:numRef>
                    <c:extLst xmlns:c16r2="http://schemas.microsoft.com/office/drawing/2015/06/chart">
                      <c:ext uri="{02D57815-91ED-43cb-92C2-25804820EDAC}">
                        <c15:formulaRef>
                          <c15:sqref>'sonecom repas à la maison'!$H$2:$H$8</c15:sqref>
                        </c15:formulaRef>
                      </c:ext>
                    </c:extLst>
                    <c:numCache>
                      <c:formatCode>General</c:formatCode>
                      <c:ptCount val="7"/>
                      <c:pt idx="0">
                        <c:v>621</c:v>
                      </c:pt>
                      <c:pt idx="1">
                        <c:v>614</c:v>
                      </c:pt>
                      <c:pt idx="2">
                        <c:v>625</c:v>
                      </c:pt>
                      <c:pt idx="3">
                        <c:v>621</c:v>
                      </c:pt>
                      <c:pt idx="4">
                        <c:v>621</c:v>
                      </c:pt>
                      <c:pt idx="5">
                        <c:v>627</c:v>
                      </c:pt>
                      <c:pt idx="6">
                        <c:v>625</c:v>
                      </c:pt>
                    </c:numCache>
                  </c:numRef>
                </c:val>
                <c:extLst xmlns:c16r2="http://schemas.microsoft.com/office/drawing/2015/06/chart">
                  <c:ext xmlns:c16="http://schemas.microsoft.com/office/drawing/2014/chart" uri="{C3380CC4-5D6E-409C-BE32-E72D297353CC}">
                    <c16:uniqueId val="{00000006-9550-4EDD-B2EA-81E729447BBB}"/>
                  </c:ext>
                </c:extLst>
              </c15:ser>
            </c15:filteredBarSeries>
            <c15:filteredBarSeries>
              <c15:ser>
                <c:idx val="7"/>
                <c:order val="7"/>
                <c:tx>
                  <c:strRef>
                    <c:extLst xmlns:c16r2="http://schemas.microsoft.com/office/drawing/2015/06/chart" xmlns:c15="http://schemas.microsoft.com/office/drawing/2012/chart">
                      <c:ext xmlns:c15="http://schemas.microsoft.com/office/drawing/2012/chart" uri="{02D57815-91ED-43cb-92C2-25804820EDAC}">
                        <c15:formulaRef>
                          <c15:sqref>'sonecom repas à la maison'!$I$1</c15:sqref>
                        </c15:formulaRef>
                      </c:ext>
                    </c:extLst>
                    <c:strCache>
                      <c:ptCount val="1"/>
                      <c:pt idx="0">
                        <c:v>P+ etJ+</c:v>
                      </c:pt>
                    </c:strCache>
                  </c:strRef>
                </c:tx>
                <c:spPr>
                  <a:solidFill>
                    <a:schemeClr val="accent2">
                      <a:lumMod val="60000"/>
                    </a:schemeClr>
                  </a:solidFill>
                  <a:ln>
                    <a:noFill/>
                  </a:ln>
                  <a:effectLst/>
                </c:spPr>
                <c:invertIfNegative val="0"/>
                <c:cat>
                  <c:strRef>
                    <c:extLst xmlns:c16r2="http://schemas.microsoft.com/office/drawing/2015/06/chart" xmlns:c15="http://schemas.microsoft.com/office/drawing/2012/chart">
                      <c:ext xmlns:c15="http://schemas.microsoft.com/office/drawing/2012/chart" uri="{02D57815-91ED-43cb-92C2-25804820EDAC}">
                        <c15:formulaRef>
                          <c15:sqref>'sonecom repas à la maison'!$A$2:$A$8</c15:sqref>
                        </c15:formulaRef>
                      </c:ext>
                    </c:extLst>
                    <c:strCache>
                      <c:ptCount val="7"/>
                      <c:pt idx="0">
                        <c:v>Je cuisine les repas en tenant compte de ce qui est encore disponible à la maison et des restes à consommer</c:v>
                      </c:pt>
                      <c:pt idx="1">
                        <c:v>Je fais mes préparations maison telles que : vinaigrettes, soupes, sauces, houmous, crêpes,</c:v>
                      </c:pt>
                      <c:pt idx="2">
                        <c:v>Je remplace les objets à usages uniques de type essuie-tout, mouchoirs, serviettes en papier par des objets en tissu</c:v>
                      </c:pt>
                      <c:pt idx="3">
                        <c:v>J’évite les dosettes jetables de café en utilisant un percolateur avec un filtre permanent, dans une cafetière italienne ou à piston</c:v>
                      </c:pt>
                      <c:pt idx="4">
                        <c:v>Je cuisine les fanes de légumes, la peau des fruits, je transforme les fruits trop mûrs en smoothies ou confitures et les légumes défraîchis en soupes</c:v>
                      </c:pt>
                      <c:pt idx="5">
                        <c:v>Je fais mes préparations maison telles que : biscuits, yaourts, pains, etc.</c:v>
                      </c:pt>
                      <c:pt idx="6">
                        <c:v>J’utilise un emballage réutilisable en tissu imbibé de cire d'abeilles (bees wraps)</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'sonecom repas à la maison'!$I$2:$I$8</c15:sqref>
                        </c15:formulaRef>
                      </c:ext>
                    </c:extLst>
                    <c:numCache>
                      <c:formatCode>General</c:formatCode>
                      <c:ptCount val="7"/>
                      <c:pt idx="0">
                        <c:v>191</c:v>
                      </c:pt>
                      <c:pt idx="1">
                        <c:v>243</c:v>
                      </c:pt>
                      <c:pt idx="2">
                        <c:v>300</c:v>
                      </c:pt>
                      <c:pt idx="3">
                        <c:v>209</c:v>
                      </c:pt>
                      <c:pt idx="4">
                        <c:v>301</c:v>
                      </c:pt>
                      <c:pt idx="5">
                        <c:v>329</c:v>
                      </c:pt>
                      <c:pt idx="6">
                        <c:v>237</c:v>
                      </c:pt>
                    </c:numCache>
                  </c:numRef>
                </c:val>
                <c:extLst xmlns:c16r2="http://schemas.microsoft.com/office/drawing/2015/06/chart" xmlns:c15="http://schemas.microsoft.com/office/drawing/2012/chart">
                  <c:ext xmlns:c16="http://schemas.microsoft.com/office/drawing/2014/chart" uri="{C3380CC4-5D6E-409C-BE32-E72D297353CC}">
                    <c16:uniqueId val="{00000007-9550-4EDD-B2EA-81E729447BBB}"/>
                  </c:ext>
                </c:extLst>
              </c15:ser>
            </c15:filteredBarSeries>
            <c15:filteredBarSeries>
              <c15:ser>
                <c:idx val="8"/>
                <c:order val="8"/>
                <c:tx>
                  <c:strRef>
                    <c:extLst xmlns:c16r2="http://schemas.microsoft.com/office/drawing/2015/06/chart" xmlns:c15="http://schemas.microsoft.com/office/drawing/2012/chart">
                      <c:ext xmlns:c15="http://schemas.microsoft.com/office/drawing/2012/chart" uri="{02D57815-91ED-43cb-92C2-25804820EDAC}">
                        <c15:formulaRef>
                          <c15:sqref>'sonecom repas à la maison'!$J$1</c15:sqref>
                        </c15:formulaRef>
                      </c:ext>
                    </c:extLst>
                    <c:strCache>
                      <c:ptCount val="1"/>
                      <c:pt idx="0">
                        <c:v>Toujours + parfois ca en vaut la pein (%)</c:v>
                      </c:pt>
                    </c:strCache>
                  </c:strRef>
                </c:tx>
                <c:spPr>
                  <a:solidFill>
                    <a:schemeClr val="accent3">
                      <a:lumMod val="60000"/>
                    </a:schemeClr>
                  </a:solidFill>
                  <a:ln>
                    <a:noFill/>
                  </a:ln>
                  <a:effectLst/>
                </c:spPr>
                <c:invertIfNegative val="0"/>
                <c:cat>
                  <c:strRef>
                    <c:extLst xmlns:c16r2="http://schemas.microsoft.com/office/drawing/2015/06/chart" xmlns:c15="http://schemas.microsoft.com/office/drawing/2012/chart">
                      <c:ext xmlns:c15="http://schemas.microsoft.com/office/drawing/2012/chart" uri="{02D57815-91ED-43cb-92C2-25804820EDAC}">
                        <c15:formulaRef>
                          <c15:sqref>'sonecom repas à la maison'!$A$2:$A$8</c15:sqref>
                        </c15:formulaRef>
                      </c:ext>
                    </c:extLst>
                    <c:strCache>
                      <c:ptCount val="7"/>
                      <c:pt idx="0">
                        <c:v>Je cuisine les repas en tenant compte de ce qui est encore disponible à la maison et des restes à consommer</c:v>
                      </c:pt>
                      <c:pt idx="1">
                        <c:v>Je fais mes préparations maison telles que : vinaigrettes, soupes, sauces, houmous, crêpes,</c:v>
                      </c:pt>
                      <c:pt idx="2">
                        <c:v>Je remplace les objets à usages uniques de type essuie-tout, mouchoirs, serviettes en papier par des objets en tissu</c:v>
                      </c:pt>
                      <c:pt idx="3">
                        <c:v>J’évite les dosettes jetables de café en utilisant un percolateur avec un filtre permanent, dans une cafetière italienne ou à piston</c:v>
                      </c:pt>
                      <c:pt idx="4">
                        <c:v>Je cuisine les fanes de légumes, la peau des fruits, je transforme les fruits trop mûrs en smoothies ou confitures et les légumes défraîchis en soupes</c:v>
                      </c:pt>
                      <c:pt idx="5">
                        <c:v>Je fais mes préparations maison telles que : biscuits, yaourts, pains, etc.</c:v>
                      </c:pt>
                      <c:pt idx="6">
                        <c:v>J’utilise un emballage réutilisable en tissu imbibé de cire d'abeilles (bees wraps)</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'sonecom repas à la maison'!$J$2:$J$8</c15:sqref>
                        </c15:formulaRef>
                      </c:ext>
                    </c:extLst>
                    <c:numCache>
                      <c:formatCode>General</c:formatCode>
                      <c:ptCount val="7"/>
                      <c:pt idx="0">
                        <c:v>497</c:v>
                      </c:pt>
                      <c:pt idx="1">
                        <c:v>381</c:v>
                      </c:pt>
                      <c:pt idx="2">
                        <c:v>276</c:v>
                      </c:pt>
                      <c:pt idx="3">
                        <c:v>201</c:v>
                      </c:pt>
                      <c:pt idx="4">
                        <c:v>222</c:v>
                      </c:pt>
                      <c:pt idx="5">
                        <c:v>190</c:v>
                      </c:pt>
                      <c:pt idx="6">
                        <c:v>61</c:v>
                      </c:pt>
                    </c:numCache>
                  </c:numRef>
                </c:val>
                <c:extLst xmlns:c16r2="http://schemas.microsoft.com/office/drawing/2015/06/chart" xmlns:c15="http://schemas.microsoft.com/office/drawing/2012/chart">
                  <c:ext xmlns:c16="http://schemas.microsoft.com/office/drawing/2014/chart" uri="{C3380CC4-5D6E-409C-BE32-E72D297353CC}">
                    <c16:uniqueId val="{00000008-9550-4EDD-B2EA-81E729447BBB}"/>
                  </c:ext>
                </c:extLst>
              </c15:ser>
            </c15:filteredBarSeries>
          </c:ext>
        </c:extLst>
      </c:barChart>
      <c:catAx>
        <c:axId val="452853104"/>
        <c:scaling>
          <c:orientation val="minMax"/>
        </c:scaling>
        <c:delete val="1"/>
        <c:axPos val="l"/>
        <c:numFmt formatCode="General" sourceLinked="1"/>
        <c:majorTickMark val="none"/>
        <c:minorTickMark val="none"/>
        <c:tickLblPos val="nextTo"/>
        <c:crossAx val="452853496"/>
        <c:crosses val="autoZero"/>
        <c:auto val="1"/>
        <c:lblAlgn val="ctr"/>
        <c:lblOffset val="100"/>
        <c:noMultiLvlLbl val="0"/>
      </c:catAx>
      <c:valAx>
        <c:axId val="4528534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285310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0.74495</cdr:x>
      <cdr:y>0.5</cdr:y>
    </cdr:from>
    <cdr:to>
      <cdr:x>1</cdr:x>
      <cdr:y>0.53032</cdr:y>
    </cdr:to>
    <cdr:sp macro="" textlink="">
      <cdr:nvSpPr>
        <cdr:cNvPr id="2" name="ZoneTexte 1"/>
        <cdr:cNvSpPr txBox="1"/>
      </cdr:nvSpPr>
      <cdr:spPr>
        <a:xfrm xmlns:a="http://schemas.openxmlformats.org/drawingml/2006/main">
          <a:off x="4258310" y="1840149"/>
          <a:ext cx="1457893" cy="1116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BE"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BE"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3573621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 name="Google Shape;8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07323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9: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21" name="Google Shape;22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10104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1" name="Google Shape;301;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49014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9" name="Google Shape;289;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43848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66: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29" name="Google Shape;329;p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06275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6" name="Google Shape;336;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06637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2" name="Google Shape;342;p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33232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1" name="Google Shape;351;p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5267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4" name="Google Shape;364;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955962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6: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70" name="Google Shape;370;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94468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69: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79" name="Google Shape;379;p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76000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4: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96" name="Google Shape;96;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80984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8" name="Google Shape;388;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498340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9: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nl-BE"/>
              <a:t>Ook al maakt meer dan 60% van de Challengers bepaalde onderhoudsproducten zelf, is het duidelijk dat dit niet de norm is. We moeten van het idee af dat je pas aan ZA doet als je alles zelf doet. Je kunt ook aan ZA doen door bijvoorbeeld in bulk te kopen. </a:t>
            </a:r>
          </a:p>
        </p:txBody>
      </p:sp>
      <p:sp>
        <p:nvSpPr>
          <p:cNvPr id="394" name="Google Shape;394;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113604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2" name="Google Shape;402;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460125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31: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408" name="Google Shape;408;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094831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32: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415" name="Google Shape;415;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746376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3" name="Google Shape;423;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697922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34: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429" name="Google Shape;429;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536535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35: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436" name="Google Shape;436;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626623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36: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445" name="Google Shape;445;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296272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5" name="Google Shape;455;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54084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4: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96" name="Google Shape;96;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82375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22" name="Google Shape;12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81260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59: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chemeClr val="dk1"/>
              </a:buClr>
              <a:buSzPts val="1800"/>
              <a:buNone/>
            </a:pPr>
            <a:r>
              <a:rPr lang="nl-BE" sz="1800" b="0" i="0" u="none" strike="noStrike" cap="none">
                <a:solidFill>
                  <a:schemeClr val="dk1"/>
                </a:solidFill>
                <a:latin typeface="Calibri"/>
                <a:ea typeface="Calibri"/>
                <a:cs typeface="Calibri"/>
                <a:sym typeface="Calibri"/>
              </a:rPr>
              <a:t>Laten we de 3 grote stijgers nader analyseren</a:t>
            </a:r>
            <a:r>
              <a:rPr lang="nl-BE" sz="1800">
                <a:solidFill>
                  <a:schemeClr val="dk1"/>
                </a:solidFill>
                <a:latin typeface="Calibri"/>
                <a:ea typeface="Calibri"/>
                <a:cs typeface="Calibri"/>
                <a:sym typeface="Calibri"/>
              </a:rPr>
              <a:t>:</a:t>
            </a:r>
            <a:r>
              <a:rPr lang="nl-BE" sz="1800" b="0" i="0" u="none" strike="noStrike" cap="none">
                <a:solidFill>
                  <a:schemeClr val="dk1"/>
                </a:solidFill>
                <a:latin typeface="Calibri"/>
                <a:ea typeface="Calibri"/>
                <a:cs typeface="Calibri"/>
                <a:sym typeface="Calibri"/>
              </a:rPr>
              <a:t> </a:t>
            </a:r>
          </a:p>
          <a:p>
            <a:pPr marL="285750" marR="0" lvl="0" indent="-285750" algn="l" rtl="0">
              <a:lnSpc>
                <a:spcPct val="100000"/>
              </a:lnSpc>
              <a:spcBef>
                <a:spcPts val="0"/>
              </a:spcBef>
              <a:spcAft>
                <a:spcPts val="0"/>
              </a:spcAft>
              <a:buClr>
                <a:schemeClr val="dk1"/>
              </a:buClr>
              <a:buSzPts val="1800"/>
              <a:buFont typeface="Arial"/>
              <a:buChar char="•"/>
            </a:pPr>
            <a:r>
              <a:rPr lang="nl-BE" sz="1800">
                <a:solidFill>
                  <a:srgbClr val="00B050"/>
                </a:solidFill>
                <a:latin typeface="Calibri"/>
                <a:ea typeface="Calibri"/>
                <a:cs typeface="Calibri"/>
                <a:sym typeface="Calibri"/>
              </a:rPr>
              <a:t>Piek nr. 1: +967% </a:t>
            </a:r>
          </a:p>
          <a:p>
            <a:pPr marL="457200" marR="0" lvl="0" indent="-228600" algn="l" rtl="0">
              <a:lnSpc>
                <a:spcPct val="100000"/>
              </a:lnSpc>
              <a:spcBef>
                <a:spcPts val="0"/>
              </a:spcBef>
              <a:spcAft>
                <a:spcPts val="0"/>
              </a:spcAft>
              <a:buClr>
                <a:schemeClr val="dk1"/>
              </a:buClr>
              <a:buSzPts val="1800"/>
              <a:buNone/>
            </a:pPr>
            <a:r>
              <a:rPr lang="nl-BE" sz="1800">
                <a:solidFill>
                  <a:schemeClr val="dk1"/>
                </a:solidFill>
                <a:latin typeface="Calibri"/>
                <a:ea typeface="Calibri"/>
                <a:cs typeface="Calibri"/>
                <a:sym typeface="Calibri"/>
              </a:rPr>
              <a:t>	</a:t>
            </a:r>
            <a:r>
              <a:rPr lang="nl-BE" sz="1600">
                <a:solidFill>
                  <a:schemeClr val="dk1"/>
                </a:solidFill>
                <a:latin typeface="Calibri"/>
                <a:ea typeface="Calibri"/>
                <a:cs typeface="Calibri"/>
                <a:sym typeface="Calibri"/>
              </a:rPr>
              <a:t>- Afvalproductie in maart onder het gemiddelde van de challengers voor restafval: 3 kg/pers./jaar</a:t>
            </a:r>
          </a:p>
          <a:p>
            <a:pPr marL="457200" marR="0" lvl="0" indent="-228600" algn="l" rtl="0">
              <a:lnSpc>
                <a:spcPct val="100000"/>
              </a:lnSpc>
              <a:spcBef>
                <a:spcPts val="0"/>
              </a:spcBef>
              <a:spcAft>
                <a:spcPts val="0"/>
              </a:spcAft>
              <a:buClr>
                <a:schemeClr val="dk1"/>
              </a:buClr>
              <a:buSzPts val="1800"/>
              <a:buNone/>
            </a:pPr>
            <a:r>
              <a:rPr lang="nl-BE" sz="1600">
                <a:solidFill>
                  <a:schemeClr val="dk1"/>
                </a:solidFill>
                <a:latin typeface="Calibri"/>
                <a:ea typeface="Calibri"/>
                <a:cs typeface="Calibri"/>
                <a:sym typeface="Calibri"/>
              </a:rPr>
              <a:t>	- De productie na de challenge bedraagt 32 kg/pers./jaar, wat nog steeds minder is dan het gemiddelde van de challenge (35 kg/pers./jaar)</a:t>
            </a:r>
          </a:p>
          <a:p>
            <a:pPr marL="457200" marR="0" lvl="0" indent="-228600" algn="l" rtl="0">
              <a:lnSpc>
                <a:spcPct val="100000"/>
              </a:lnSpc>
              <a:spcBef>
                <a:spcPts val="0"/>
              </a:spcBef>
              <a:spcAft>
                <a:spcPts val="0"/>
              </a:spcAft>
              <a:buClr>
                <a:schemeClr val="dk1"/>
              </a:buClr>
              <a:buSzPts val="1800"/>
              <a:buNone/>
            </a:pPr>
            <a:r>
              <a:rPr lang="nl-BE" sz="1600">
                <a:solidFill>
                  <a:schemeClr val="dk1"/>
                </a:solidFill>
                <a:latin typeface="Calibri"/>
                <a:ea typeface="Calibri"/>
                <a:cs typeface="Calibri"/>
                <a:sym typeface="Calibri"/>
              </a:rPr>
              <a:t>	- MAAR komst van een baby in september -&gt; gebruik van wegwerpluiers in afwachting van wasbare luiers </a:t>
            </a:r>
          </a:p>
          <a:p>
            <a:pPr marL="285750" marR="0" lvl="0" indent="-285750" algn="l" rtl="0">
              <a:lnSpc>
                <a:spcPct val="100000"/>
              </a:lnSpc>
              <a:spcBef>
                <a:spcPts val="0"/>
              </a:spcBef>
              <a:spcAft>
                <a:spcPts val="0"/>
              </a:spcAft>
              <a:buClr>
                <a:schemeClr val="dk1"/>
              </a:buClr>
              <a:buSzPts val="1800"/>
              <a:buFont typeface="Arial"/>
              <a:buChar char="•"/>
            </a:pPr>
            <a:r>
              <a:rPr lang="nl-BE" sz="1800" b="0" i="0" u="none" strike="noStrike" cap="none">
                <a:solidFill>
                  <a:srgbClr val="00B050"/>
                </a:solidFill>
                <a:latin typeface="Calibri"/>
                <a:ea typeface="Calibri"/>
                <a:cs typeface="Calibri"/>
                <a:sym typeface="Calibri"/>
              </a:rPr>
              <a:t>Piek nr. 2: +846%</a:t>
            </a:r>
          </a:p>
          <a:p>
            <a:pPr marL="457200" marR="0" lvl="0" indent="-228600" algn="l" rtl="0">
              <a:lnSpc>
                <a:spcPct val="100000"/>
              </a:lnSpc>
              <a:spcBef>
                <a:spcPts val="0"/>
              </a:spcBef>
              <a:spcAft>
                <a:spcPts val="0"/>
              </a:spcAft>
              <a:buClr>
                <a:schemeClr val="dk1"/>
              </a:buClr>
              <a:buSzPts val="1800"/>
              <a:buNone/>
            </a:pPr>
            <a:r>
              <a:rPr lang="nl-BE" sz="1800">
                <a:solidFill>
                  <a:schemeClr val="dk1"/>
                </a:solidFill>
                <a:latin typeface="Calibri"/>
                <a:ea typeface="Calibri"/>
                <a:cs typeface="Calibri"/>
                <a:sym typeface="Calibri"/>
              </a:rPr>
              <a:t>	</a:t>
            </a:r>
            <a:r>
              <a:rPr lang="nl-BE" sz="1600">
                <a:solidFill>
                  <a:schemeClr val="dk1"/>
                </a:solidFill>
                <a:latin typeface="Calibri"/>
                <a:ea typeface="Calibri"/>
                <a:cs typeface="Calibri"/>
                <a:sym typeface="Calibri"/>
              </a:rPr>
              <a:t> - Afvalproductie in maart onder het gemiddelde van de challengers voor restafval: 16,8 kg/pers./jaar</a:t>
            </a:r>
          </a:p>
          <a:p>
            <a:pPr marL="457200" marR="0" lvl="0" indent="-228600" algn="l" rtl="0">
              <a:lnSpc>
                <a:spcPct val="100000"/>
              </a:lnSpc>
              <a:spcBef>
                <a:spcPts val="0"/>
              </a:spcBef>
              <a:spcAft>
                <a:spcPts val="0"/>
              </a:spcAft>
              <a:buClr>
                <a:schemeClr val="dk1"/>
              </a:buClr>
              <a:buSzPts val="1800"/>
              <a:buNone/>
            </a:pPr>
            <a:r>
              <a:rPr lang="nl-BE" sz="1600">
                <a:solidFill>
                  <a:schemeClr val="dk1"/>
                </a:solidFill>
                <a:latin typeface="Calibri"/>
                <a:ea typeface="Calibri"/>
                <a:cs typeface="Calibri"/>
                <a:sym typeface="Calibri"/>
              </a:rPr>
              <a:t>	- Afwezig gedurende 18 dagen in november -&gt; regel van 3 toegepast om de hoeveelheid afval per jaar en per inwoner te bepalen, d.w.z. 159 kg/pers./jaar MAAR dit stemt niet overeen met de realiteit van dit gezin -&gt; gegevens niet relevant. </a:t>
            </a:r>
          </a:p>
          <a:p>
            <a:pPr marL="457200" marR="0" lvl="0" indent="-228600" algn="l" rtl="0">
              <a:lnSpc>
                <a:spcPct val="100000"/>
              </a:lnSpc>
              <a:spcBef>
                <a:spcPts val="0"/>
              </a:spcBef>
              <a:spcAft>
                <a:spcPts val="0"/>
              </a:spcAft>
              <a:buClr>
                <a:schemeClr val="dk1"/>
              </a:buClr>
              <a:buSzPts val="1800"/>
              <a:buNone/>
            </a:pPr>
            <a:r>
              <a:rPr lang="nl-BE" sz="1600" b="0" i="0" u="none" strike="noStrike" cap="none">
                <a:solidFill>
                  <a:schemeClr val="dk1"/>
                </a:solidFill>
                <a:latin typeface="Calibri"/>
                <a:ea typeface="Calibri"/>
                <a:cs typeface="Calibri"/>
                <a:sym typeface="Calibri"/>
              </a:rPr>
              <a:t>	- </a:t>
            </a:r>
            <a:r>
              <a:rPr lang="nl-BE" sz="1600">
                <a:solidFill>
                  <a:schemeClr val="dk1"/>
                </a:solidFill>
                <a:latin typeface="Calibri"/>
                <a:ea typeface="Calibri"/>
                <a:cs typeface="Calibri"/>
                <a:sym typeface="Calibri"/>
              </a:rPr>
              <a:t>Gezinssituatie is veranderd: verhuizing, opgeruimd, enz. tussen maart en november</a:t>
            </a:r>
          </a:p>
          <a:p>
            <a:pPr marL="285750" marR="0" lvl="0" indent="-285750" algn="l" rtl="0">
              <a:lnSpc>
                <a:spcPct val="100000"/>
              </a:lnSpc>
              <a:spcBef>
                <a:spcPts val="0"/>
              </a:spcBef>
              <a:spcAft>
                <a:spcPts val="0"/>
              </a:spcAft>
              <a:buClr>
                <a:schemeClr val="dk1"/>
              </a:buClr>
              <a:buSzPts val="1800"/>
              <a:buFont typeface="Arial"/>
              <a:buChar char="•"/>
            </a:pPr>
            <a:r>
              <a:rPr lang="nl-BE" sz="1800">
                <a:solidFill>
                  <a:srgbClr val="00B050"/>
                </a:solidFill>
                <a:latin typeface="Calibri"/>
                <a:ea typeface="Calibri"/>
                <a:cs typeface="Calibri"/>
                <a:sym typeface="Calibri"/>
              </a:rPr>
              <a:t>Piek nr. 3: +757% </a:t>
            </a:r>
            <a:r>
              <a:rPr lang="nl-BE">
                <a:solidFill>
                  <a:schemeClr val="dk1"/>
                </a:solidFill>
                <a:latin typeface="Calibri"/>
                <a:ea typeface="Calibri"/>
                <a:cs typeface="Calibri"/>
                <a:sym typeface="Calibri"/>
              </a:rPr>
              <a:t>	</a:t>
            </a:r>
          </a:p>
          <a:p>
            <a:pPr marL="0" marR="0" lvl="0" indent="0" algn="l" rtl="0">
              <a:lnSpc>
                <a:spcPct val="100000"/>
              </a:lnSpc>
              <a:spcBef>
                <a:spcPts val="0"/>
              </a:spcBef>
              <a:spcAft>
                <a:spcPts val="0"/>
              </a:spcAft>
              <a:buClr>
                <a:schemeClr val="dk1"/>
              </a:buClr>
              <a:buSzPts val="1800"/>
              <a:buFont typeface="Arial"/>
              <a:buNone/>
            </a:pPr>
            <a:r>
              <a:rPr lang="nl-BE" sz="1600">
                <a:solidFill>
                  <a:schemeClr val="dk1"/>
                </a:solidFill>
                <a:latin typeface="Calibri"/>
                <a:ea typeface="Calibri"/>
                <a:cs typeface="Calibri"/>
                <a:sym typeface="Calibri"/>
              </a:rPr>
              <a:t>	- De afvalproductie lag in maart voor restafval ver onder het gemiddelde van de challengers: 0,84 kg/pers./jaar </a:t>
            </a:r>
          </a:p>
          <a:p>
            <a:pPr marL="0" marR="0" lvl="0" indent="0" algn="l" rtl="0">
              <a:lnSpc>
                <a:spcPct val="100000"/>
              </a:lnSpc>
              <a:spcBef>
                <a:spcPts val="0"/>
              </a:spcBef>
              <a:spcAft>
                <a:spcPts val="0"/>
              </a:spcAft>
              <a:buClr>
                <a:schemeClr val="dk1"/>
              </a:buClr>
              <a:buSzPts val="1800"/>
              <a:buFont typeface="Arial"/>
              <a:buNone/>
            </a:pPr>
            <a:r>
              <a:rPr lang="nl-BE" sz="1600">
                <a:solidFill>
                  <a:schemeClr val="dk1"/>
                </a:solidFill>
                <a:latin typeface="Calibri"/>
                <a:ea typeface="Calibri"/>
                <a:cs typeface="Calibri"/>
                <a:sym typeface="Calibri"/>
              </a:rPr>
              <a:t>	- De productie na de challenge bedraagt 7,2 kg/pers./jaar, wat nog steeds relatief lager is dan het gemiddelde van de challenge (35 kg/pers./jaar) </a:t>
            </a:r>
          </a:p>
          <a:p>
            <a:pPr marL="0" marR="0" lvl="0" indent="0" algn="l" rtl="0">
              <a:lnSpc>
                <a:spcPct val="100000"/>
              </a:lnSpc>
              <a:spcBef>
                <a:spcPts val="0"/>
              </a:spcBef>
              <a:spcAft>
                <a:spcPts val="0"/>
              </a:spcAft>
              <a:buClr>
                <a:schemeClr val="dk1"/>
              </a:buClr>
              <a:buSzPts val="1800"/>
              <a:buFont typeface="Arial"/>
              <a:buNone/>
            </a:pPr>
            <a:endParaRPr sz="1600" dirty="0">
              <a:solidFill>
                <a:schemeClr val="dk1"/>
              </a:solidFill>
              <a:latin typeface="Calibri"/>
              <a:ea typeface="Calibri"/>
              <a:cs typeface="Calibri"/>
              <a:sym typeface="Calibri"/>
            </a:endParaRPr>
          </a:p>
          <a:p>
            <a:pPr marL="285750" marR="0" lvl="0" indent="-285750" algn="just" rtl="0">
              <a:lnSpc>
                <a:spcPct val="100000"/>
              </a:lnSpc>
              <a:spcBef>
                <a:spcPts val="0"/>
              </a:spcBef>
              <a:spcAft>
                <a:spcPts val="0"/>
              </a:spcAft>
              <a:buClr>
                <a:schemeClr val="dk1"/>
              </a:buClr>
              <a:buSzPts val="1800"/>
              <a:buFont typeface="Noto Sans Symbols"/>
              <a:buChar char="⇒"/>
            </a:pPr>
            <a:r>
              <a:rPr lang="nl-BE" sz="1200">
                <a:solidFill>
                  <a:srgbClr val="595959"/>
                </a:solidFill>
                <a:latin typeface="Calibri"/>
                <a:ea typeface="Calibri"/>
                <a:cs typeface="Calibri"/>
                <a:sym typeface="Calibri"/>
              </a:rPr>
              <a:t>3 uitzonderlijke gevallen </a:t>
            </a:r>
          </a:p>
          <a:p>
            <a:pPr marL="285750" marR="0" lvl="0" indent="-285750" algn="just" rtl="0">
              <a:lnSpc>
                <a:spcPct val="100000"/>
              </a:lnSpc>
              <a:spcBef>
                <a:spcPts val="0"/>
              </a:spcBef>
              <a:spcAft>
                <a:spcPts val="0"/>
              </a:spcAft>
              <a:buClr>
                <a:schemeClr val="dk1"/>
              </a:buClr>
              <a:buSzPts val="1800"/>
              <a:buFont typeface="Noto Sans Symbols"/>
              <a:buChar char="⇒"/>
            </a:pPr>
            <a:r>
              <a:rPr lang="nl-BE" sz="1200">
                <a:solidFill>
                  <a:srgbClr val="595959"/>
                </a:solidFill>
                <a:latin typeface="Calibri"/>
                <a:ea typeface="Calibri"/>
                <a:cs typeface="Calibri"/>
                <a:sym typeface="Calibri"/>
              </a:rPr>
              <a:t>Gezinnen met extreem lage afvalhoeveelheden = ‘buiten de norm’ bij het begin van de challenge: restafvalproductie in maart onder het gemiddelde van de challengers aan het einde van de uitdaging</a:t>
            </a:r>
          </a:p>
          <a:p>
            <a:pPr marL="285750" lvl="0" indent="-285750" algn="just" rtl="0">
              <a:lnSpc>
                <a:spcPct val="100000"/>
              </a:lnSpc>
              <a:spcBef>
                <a:spcPts val="0"/>
              </a:spcBef>
              <a:spcAft>
                <a:spcPts val="0"/>
              </a:spcAft>
              <a:buClr>
                <a:schemeClr val="dk1"/>
              </a:buClr>
              <a:buSzPts val="1800"/>
              <a:buFont typeface="Noto Sans Symbols"/>
              <a:buChar char="⇒"/>
            </a:pPr>
            <a:r>
              <a:rPr lang="nl-BE" sz="1200">
                <a:solidFill>
                  <a:srgbClr val="595959"/>
                </a:solidFill>
                <a:latin typeface="Calibri"/>
                <a:ea typeface="Calibri"/>
                <a:cs typeface="Calibri"/>
                <a:sym typeface="Calibri"/>
              </a:rPr>
              <a:t>Ondanks de toename produceert 75% van de betrokken gezinnen nog steeds minder dan 35 kg restafval per bewoner per jaar</a:t>
            </a:r>
          </a:p>
          <a:p>
            <a:pPr marL="285750" marR="0" lvl="0" indent="-285750" algn="just" rtl="0">
              <a:lnSpc>
                <a:spcPct val="100000"/>
              </a:lnSpc>
              <a:spcBef>
                <a:spcPts val="0"/>
              </a:spcBef>
              <a:spcAft>
                <a:spcPts val="0"/>
              </a:spcAft>
              <a:buClr>
                <a:schemeClr val="dk1"/>
              </a:buClr>
              <a:buSzPts val="1800"/>
              <a:buFont typeface="Noto Sans Symbols"/>
              <a:buChar char="⇒"/>
            </a:pPr>
            <a:r>
              <a:rPr lang="nl-BE" sz="1200">
                <a:solidFill>
                  <a:srgbClr val="595959"/>
                </a:solidFill>
                <a:latin typeface="Calibri"/>
                <a:ea typeface="Calibri"/>
                <a:cs typeface="Calibri"/>
                <a:sym typeface="Calibri"/>
              </a:rPr>
              <a:t> Verandering van gezinssituatie: verhuizing, baby geboren, terug naar wegwerpluiers na een mislukte test met ‘wasbare luiers’, opgeruimd, sorteren, een kat in huis gehaald, enz. </a:t>
            </a:r>
          </a:p>
          <a:p>
            <a:pPr marL="285750" marR="0" lvl="0" indent="-285750" algn="just" rtl="0">
              <a:lnSpc>
                <a:spcPct val="100000"/>
              </a:lnSpc>
              <a:spcBef>
                <a:spcPts val="0"/>
              </a:spcBef>
              <a:spcAft>
                <a:spcPts val="0"/>
              </a:spcAft>
              <a:buClr>
                <a:schemeClr val="dk1"/>
              </a:buClr>
              <a:buSzPts val="1800"/>
              <a:buFont typeface="Noto Sans Symbols"/>
              <a:buChar char="⇒"/>
            </a:pPr>
            <a:r>
              <a:rPr lang="nl-BE" sz="1200">
                <a:solidFill>
                  <a:srgbClr val="595959"/>
                </a:solidFill>
                <a:latin typeface="Calibri"/>
                <a:ea typeface="Calibri"/>
                <a:cs typeface="Calibri"/>
                <a:sym typeface="Calibri"/>
              </a:rPr>
              <a:t>Indien deze 3 pieken uit de berekeningen worden verwijderd als niet-relevante gegevens, bedraagt de totale vermindering voor de witte zakken nog steeds 27% </a:t>
            </a:r>
          </a:p>
          <a:p>
            <a:pPr marL="0" lvl="0" indent="0" algn="l" rtl="0">
              <a:lnSpc>
                <a:spcPct val="100000"/>
              </a:lnSpc>
              <a:spcBef>
                <a:spcPts val="0"/>
              </a:spcBef>
              <a:spcAft>
                <a:spcPts val="0"/>
              </a:spcAft>
              <a:buClr>
                <a:schemeClr val="dk1"/>
              </a:buClr>
              <a:buSzPts val="1400"/>
              <a:buFont typeface="Calibri"/>
              <a:buNone/>
            </a:pPr>
            <a:endParaRPr dirty="0"/>
          </a:p>
        </p:txBody>
      </p:sp>
      <p:sp>
        <p:nvSpPr>
          <p:cNvPr id="190" name="Google Shape;190;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52400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61: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07" name="Google Shape;207;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62343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6: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65" name="Google Shape;16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95862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7: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nl-BE"/>
              <a:t>Het wegen van de gele zakken was optioneel! </a:t>
            </a:r>
          </a:p>
        </p:txBody>
      </p:sp>
      <p:sp>
        <p:nvSpPr>
          <p:cNvPr id="173" name="Google Shape;173;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10701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944259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Vide">
  <p:cSld name="1_Vide">
    <p:spTree>
      <p:nvGrpSpPr>
        <p:cNvPr id="1" name="Shape 15"/>
        <p:cNvGrpSpPr/>
        <p:nvPr/>
      </p:nvGrpSpPr>
      <p:grpSpPr>
        <a:xfrm>
          <a:off x="0" y="0"/>
          <a:ext cx="0" cy="0"/>
          <a:chOff x="0" y="0"/>
          <a:chExt cx="0" cy="0"/>
        </a:xfrm>
      </p:grpSpPr>
      <p:pic>
        <p:nvPicPr>
          <p:cNvPr id="16" name="Google Shape;16;p41"/>
          <p:cNvPicPr preferRelativeResize="0"/>
          <p:nvPr/>
        </p:nvPicPr>
        <p:blipFill rotWithShape="1">
          <a:blip r:embed="rId2">
            <a:alphaModFix/>
          </a:blip>
          <a:srcRect/>
          <a:stretch/>
        </p:blipFill>
        <p:spPr>
          <a:xfrm>
            <a:off x="180975" y="95251"/>
            <a:ext cx="514350" cy="813469"/>
          </a:xfrm>
          <a:prstGeom prst="rect">
            <a:avLst/>
          </a:prstGeom>
          <a:noFill/>
          <a:ln>
            <a:noFill/>
          </a:ln>
        </p:spPr>
      </p:pic>
      <p:sp>
        <p:nvSpPr>
          <p:cNvPr id="17" name="Google Shape;17;p41"/>
          <p:cNvSpPr txBox="1">
            <a:spLocks noGrp="1"/>
          </p:cNvSpPr>
          <p:nvPr>
            <p:ph type="title"/>
          </p:nvPr>
        </p:nvSpPr>
        <p:spPr>
          <a:xfrm>
            <a:off x="1027052" y="426019"/>
            <a:ext cx="8229600" cy="681200"/>
          </a:xfrm>
          <a:prstGeom prst="rect">
            <a:avLst/>
          </a:prstGeom>
          <a:noFill/>
          <a:ln>
            <a:noFill/>
          </a:ln>
        </p:spPr>
        <p:txBody>
          <a:bodyPr spcFirstLastPara="1" wrap="square" lIns="62850" tIns="62850" rIns="62850" bIns="62850" anchor="t" anchorCtr="0">
            <a:noAutofit/>
          </a:bodyPr>
          <a:lstStyle>
            <a:lvl1pPr marR="0" lvl="0" algn="l">
              <a:lnSpc>
                <a:spcPct val="100000"/>
              </a:lnSpc>
              <a:spcBef>
                <a:spcPts val="0"/>
              </a:spcBef>
              <a:spcAft>
                <a:spcPts val="0"/>
              </a:spcAft>
              <a:buClr>
                <a:srgbClr val="00799D"/>
              </a:buClr>
              <a:buSzPts val="1000"/>
              <a:buFont typeface="Arial"/>
              <a:buNone/>
              <a:defRPr sz="3300" b="1" i="0" u="none" strike="noStrike" cap="none">
                <a:solidFill>
                  <a:srgbClr val="00799D"/>
                </a:solidFill>
                <a:latin typeface="Arial"/>
                <a:ea typeface="Arial"/>
                <a:cs typeface="Arial"/>
                <a:sym typeface="Arial"/>
              </a:defRPr>
            </a:lvl1pPr>
            <a:lvl2pPr marR="0" lvl="1" algn="ctr">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2pPr>
            <a:lvl3pPr marR="0" lvl="2" algn="ctr">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3pPr>
            <a:lvl4pPr marR="0" lvl="3" algn="ctr">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4pPr>
            <a:lvl5pPr marR="0" lvl="4" algn="ctr">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5pPr>
            <a:lvl6pPr marR="0" lvl="5" algn="ctr">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6pPr>
            <a:lvl7pPr marR="0" lvl="6" algn="ctr">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7pPr>
            <a:lvl8pPr marR="0" lvl="7" algn="ctr">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8pPr>
            <a:lvl9pPr marR="0" lvl="8" algn="ctr">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9pPr>
          </a:lstStyle>
          <a:p>
            <a:endParaRPr/>
          </a:p>
        </p:txBody>
      </p:sp>
      <p:sp>
        <p:nvSpPr>
          <p:cNvPr id="18" name="Google Shape;18;p41"/>
          <p:cNvSpPr txBox="1">
            <a:spLocks noGrp="1"/>
          </p:cNvSpPr>
          <p:nvPr>
            <p:ph type="body" idx="1"/>
          </p:nvPr>
        </p:nvSpPr>
        <p:spPr>
          <a:xfrm>
            <a:off x="523739" y="1646803"/>
            <a:ext cx="8229600" cy="4526000"/>
          </a:xfrm>
          <a:prstGeom prst="rect">
            <a:avLst/>
          </a:prstGeom>
          <a:noFill/>
          <a:ln>
            <a:noFill/>
          </a:ln>
        </p:spPr>
        <p:txBody>
          <a:bodyPr spcFirstLastPara="1" wrap="square" lIns="62850" tIns="62850" rIns="62850" bIns="62850" anchor="t" anchorCtr="0">
            <a:noAutofit/>
          </a:bodyPr>
          <a:lstStyle>
            <a:lvl1pPr marL="457200" marR="0" lvl="0" indent="-228600" algn="l">
              <a:lnSpc>
                <a:spcPct val="100000"/>
              </a:lnSpc>
              <a:spcBef>
                <a:spcPts val="0"/>
              </a:spcBef>
              <a:spcAft>
                <a:spcPts val="0"/>
              </a:spcAft>
              <a:buClr>
                <a:srgbClr val="000000"/>
              </a:buClr>
              <a:buSzPts val="2800"/>
              <a:buFont typeface="Merriweather Sans"/>
              <a:buNone/>
              <a:defRPr sz="1600" b="0" i="0" u="none" strike="noStrike" cap="none">
                <a:solidFill>
                  <a:srgbClr val="4F5057"/>
                </a:solidFill>
                <a:latin typeface="Arial"/>
                <a:ea typeface="Arial"/>
                <a:cs typeface="Arial"/>
                <a:sym typeface="Arial"/>
              </a:defRPr>
            </a:lvl1pPr>
            <a:lvl2pPr marL="914400" marR="0" lvl="1" indent="-520700" algn="l">
              <a:lnSpc>
                <a:spcPct val="100000"/>
              </a:lnSpc>
              <a:spcBef>
                <a:spcPts val="1500"/>
              </a:spcBef>
              <a:spcAft>
                <a:spcPts val="0"/>
              </a:spcAft>
              <a:buClr>
                <a:srgbClr val="000000"/>
              </a:buClr>
              <a:buSzPts val="4600"/>
              <a:buFont typeface="Merriweather Sans"/>
              <a:buChar char="•"/>
              <a:defRPr sz="2700" b="0" i="0" u="none" strike="noStrike" cap="none">
                <a:solidFill>
                  <a:schemeClr val="dk1"/>
                </a:solidFill>
                <a:latin typeface="Gill Sans"/>
                <a:ea typeface="Gill Sans"/>
                <a:cs typeface="Gill Sans"/>
                <a:sym typeface="Gill Sans"/>
              </a:defRPr>
            </a:lvl2pPr>
            <a:lvl3pPr marL="1371600" marR="0" lvl="2" indent="-520700" algn="l">
              <a:lnSpc>
                <a:spcPct val="100000"/>
              </a:lnSpc>
              <a:spcBef>
                <a:spcPts val="1500"/>
              </a:spcBef>
              <a:spcAft>
                <a:spcPts val="0"/>
              </a:spcAft>
              <a:buClr>
                <a:srgbClr val="000000"/>
              </a:buClr>
              <a:buSzPts val="4600"/>
              <a:buFont typeface="Merriweather Sans"/>
              <a:buChar char="•"/>
              <a:defRPr sz="2700" b="0" i="0" u="none" strike="noStrike" cap="none">
                <a:solidFill>
                  <a:schemeClr val="dk1"/>
                </a:solidFill>
                <a:latin typeface="Gill Sans"/>
                <a:ea typeface="Gill Sans"/>
                <a:cs typeface="Gill Sans"/>
                <a:sym typeface="Gill Sans"/>
              </a:defRPr>
            </a:lvl3pPr>
            <a:lvl4pPr marL="1828800" marR="0" lvl="3" indent="-520700" algn="l">
              <a:lnSpc>
                <a:spcPct val="100000"/>
              </a:lnSpc>
              <a:spcBef>
                <a:spcPts val="1500"/>
              </a:spcBef>
              <a:spcAft>
                <a:spcPts val="0"/>
              </a:spcAft>
              <a:buClr>
                <a:srgbClr val="000000"/>
              </a:buClr>
              <a:buSzPts val="4600"/>
              <a:buFont typeface="Merriweather Sans"/>
              <a:buChar char="•"/>
              <a:defRPr sz="2700" b="0" i="0" u="none" strike="noStrike" cap="none">
                <a:solidFill>
                  <a:schemeClr val="dk1"/>
                </a:solidFill>
                <a:latin typeface="Gill Sans"/>
                <a:ea typeface="Gill Sans"/>
                <a:cs typeface="Gill Sans"/>
                <a:sym typeface="Gill Sans"/>
              </a:defRPr>
            </a:lvl4pPr>
            <a:lvl5pPr marL="2286000" marR="0" lvl="4" indent="-520700" algn="l">
              <a:lnSpc>
                <a:spcPct val="100000"/>
              </a:lnSpc>
              <a:spcBef>
                <a:spcPts val="1500"/>
              </a:spcBef>
              <a:spcAft>
                <a:spcPts val="0"/>
              </a:spcAft>
              <a:buClr>
                <a:srgbClr val="000000"/>
              </a:buClr>
              <a:buSzPts val="4600"/>
              <a:buFont typeface="Merriweather Sans"/>
              <a:buChar char="•"/>
              <a:defRPr sz="2700" b="0" i="0" u="none" strike="noStrike" cap="none">
                <a:solidFill>
                  <a:schemeClr val="dk1"/>
                </a:solidFill>
                <a:latin typeface="Gill Sans"/>
                <a:ea typeface="Gill Sans"/>
                <a:cs typeface="Gill Sans"/>
                <a:sym typeface="Gill Sans"/>
              </a:defRPr>
            </a:lvl5pPr>
            <a:lvl6pPr marL="2743200" marR="0" lvl="5" indent="-520700" algn="l">
              <a:lnSpc>
                <a:spcPct val="100000"/>
              </a:lnSpc>
              <a:spcBef>
                <a:spcPts val="1500"/>
              </a:spcBef>
              <a:spcAft>
                <a:spcPts val="0"/>
              </a:spcAft>
              <a:buClr>
                <a:srgbClr val="000000"/>
              </a:buClr>
              <a:buSzPts val="4600"/>
              <a:buFont typeface="Merriweather Sans"/>
              <a:buChar char="•"/>
              <a:defRPr sz="2700" b="0" i="0" u="none" strike="noStrike" cap="none">
                <a:solidFill>
                  <a:schemeClr val="dk1"/>
                </a:solidFill>
                <a:latin typeface="Gill Sans"/>
                <a:ea typeface="Gill Sans"/>
                <a:cs typeface="Gill Sans"/>
                <a:sym typeface="Gill Sans"/>
              </a:defRPr>
            </a:lvl6pPr>
            <a:lvl7pPr marL="3200400" marR="0" lvl="6" indent="-520700" algn="l">
              <a:lnSpc>
                <a:spcPct val="100000"/>
              </a:lnSpc>
              <a:spcBef>
                <a:spcPts val="1500"/>
              </a:spcBef>
              <a:spcAft>
                <a:spcPts val="0"/>
              </a:spcAft>
              <a:buClr>
                <a:srgbClr val="000000"/>
              </a:buClr>
              <a:buSzPts val="4600"/>
              <a:buFont typeface="Merriweather Sans"/>
              <a:buChar char="•"/>
              <a:defRPr sz="2700" b="0" i="0" u="none" strike="noStrike" cap="none">
                <a:solidFill>
                  <a:schemeClr val="dk1"/>
                </a:solidFill>
                <a:latin typeface="Gill Sans"/>
                <a:ea typeface="Gill Sans"/>
                <a:cs typeface="Gill Sans"/>
                <a:sym typeface="Gill Sans"/>
              </a:defRPr>
            </a:lvl7pPr>
            <a:lvl8pPr marL="3657600" marR="0" lvl="7" indent="-520700" algn="l">
              <a:lnSpc>
                <a:spcPct val="100000"/>
              </a:lnSpc>
              <a:spcBef>
                <a:spcPts val="1500"/>
              </a:spcBef>
              <a:spcAft>
                <a:spcPts val="0"/>
              </a:spcAft>
              <a:buClr>
                <a:srgbClr val="000000"/>
              </a:buClr>
              <a:buSzPts val="4600"/>
              <a:buFont typeface="Merriweather Sans"/>
              <a:buChar char="•"/>
              <a:defRPr sz="2700" b="0" i="0" u="none" strike="noStrike" cap="none">
                <a:solidFill>
                  <a:schemeClr val="dk1"/>
                </a:solidFill>
                <a:latin typeface="Gill Sans"/>
                <a:ea typeface="Gill Sans"/>
                <a:cs typeface="Gill Sans"/>
                <a:sym typeface="Gill Sans"/>
              </a:defRPr>
            </a:lvl8pPr>
            <a:lvl9pPr marL="4114800" marR="0" lvl="8" indent="-520700" algn="l">
              <a:lnSpc>
                <a:spcPct val="100000"/>
              </a:lnSpc>
              <a:spcBef>
                <a:spcPts val="1500"/>
              </a:spcBef>
              <a:spcAft>
                <a:spcPts val="0"/>
              </a:spcAft>
              <a:buClr>
                <a:srgbClr val="000000"/>
              </a:buClr>
              <a:buSzPts val="4600"/>
              <a:buFont typeface="Merriweather Sans"/>
              <a:buChar char="•"/>
              <a:defRPr sz="2700" b="0" i="0" u="none" strike="noStrike" cap="none">
                <a:solidFill>
                  <a:schemeClr val="dk1"/>
                </a:solidFill>
                <a:latin typeface="Gill Sans"/>
                <a:ea typeface="Gill Sans"/>
                <a:cs typeface="Gill Sans"/>
                <a:sym typeface="Gill Sans"/>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2"/>
        <p:cNvGrpSpPr/>
        <p:nvPr/>
      </p:nvGrpSpPr>
      <p:grpSpPr>
        <a:xfrm>
          <a:off x="0" y="0"/>
          <a:ext cx="0" cy="0"/>
          <a:chOff x="0" y="0"/>
          <a:chExt cx="0" cy="0"/>
        </a:xfrm>
      </p:grpSpPr>
      <p:sp>
        <p:nvSpPr>
          <p:cNvPr id="73" name="Google Shape;73;p5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5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5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5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BE"/>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19"/>
        <p:cNvGrpSpPr/>
        <p:nvPr/>
      </p:nvGrpSpPr>
      <p:grpSpPr>
        <a:xfrm>
          <a:off x="0" y="0"/>
          <a:ext cx="0" cy="0"/>
          <a:chOff x="0" y="0"/>
          <a:chExt cx="0" cy="0"/>
        </a:xfrm>
      </p:grpSpPr>
      <p:sp>
        <p:nvSpPr>
          <p:cNvPr id="20" name="Google Shape;20;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4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BE"/>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25"/>
        <p:cNvGrpSpPr/>
        <p:nvPr/>
      </p:nvGrpSpPr>
      <p:grpSpPr>
        <a:xfrm>
          <a:off x="0" y="0"/>
          <a:ext cx="0" cy="0"/>
          <a:chOff x="0" y="0"/>
          <a:chExt cx="0" cy="0"/>
        </a:xfrm>
      </p:grpSpPr>
      <p:sp>
        <p:nvSpPr>
          <p:cNvPr id="26" name="Google Shape;26;p4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8" name="Google Shape;28;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BE"/>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1"/>
        <p:cNvGrpSpPr/>
        <p:nvPr/>
      </p:nvGrpSpPr>
      <p:grpSpPr>
        <a:xfrm>
          <a:off x="0" y="0"/>
          <a:ext cx="0" cy="0"/>
          <a:chOff x="0" y="0"/>
          <a:chExt cx="0" cy="0"/>
        </a:xfrm>
      </p:grpSpPr>
      <p:sp>
        <p:nvSpPr>
          <p:cNvPr id="32" name="Google Shape;32;p4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4" name="Google Shape;34;p4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5" name="Google Shape;35;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BE"/>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38"/>
        <p:cNvGrpSpPr/>
        <p:nvPr/>
      </p:nvGrpSpPr>
      <p:grpSpPr>
        <a:xfrm>
          <a:off x="0" y="0"/>
          <a:ext cx="0" cy="0"/>
          <a:chOff x="0" y="0"/>
          <a:chExt cx="0" cy="0"/>
        </a:xfrm>
      </p:grpSpPr>
      <p:sp>
        <p:nvSpPr>
          <p:cNvPr id="39" name="Google Shape;39;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4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1" name="Google Shape;41;p4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2" name="Google Shape;42;p4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4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BE"/>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47"/>
        <p:cNvGrpSpPr/>
        <p:nvPr/>
      </p:nvGrpSpPr>
      <p:grpSpPr>
        <a:xfrm>
          <a:off x="0" y="0"/>
          <a:ext cx="0" cy="0"/>
          <a:chOff x="0" y="0"/>
          <a:chExt cx="0" cy="0"/>
        </a:xfrm>
      </p:grpSpPr>
      <p:sp>
        <p:nvSpPr>
          <p:cNvPr id="48" name="Google Shape;48;p4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BE"/>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2"/>
        <p:cNvGrpSpPr/>
        <p:nvPr/>
      </p:nvGrpSpPr>
      <p:grpSpPr>
        <a:xfrm>
          <a:off x="0" y="0"/>
          <a:ext cx="0" cy="0"/>
          <a:chOff x="0" y="0"/>
          <a:chExt cx="0" cy="0"/>
        </a:xfrm>
      </p:grpSpPr>
      <p:sp>
        <p:nvSpPr>
          <p:cNvPr id="53" name="Google Shape;53;p4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4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5" name="Google Shape;55;p4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6" name="Google Shape;56;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BE"/>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59"/>
        <p:cNvGrpSpPr/>
        <p:nvPr/>
      </p:nvGrpSpPr>
      <p:grpSpPr>
        <a:xfrm>
          <a:off x="0" y="0"/>
          <a:ext cx="0" cy="0"/>
          <a:chOff x="0" y="0"/>
          <a:chExt cx="0" cy="0"/>
        </a:xfrm>
      </p:grpSpPr>
      <p:sp>
        <p:nvSpPr>
          <p:cNvPr id="60" name="Google Shape;60;p5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50"/>
          <p:cNvSpPr>
            <a:spLocks noGrp="1"/>
          </p:cNvSpPr>
          <p:nvPr>
            <p:ph type="pic" idx="2"/>
          </p:nvPr>
        </p:nvSpPr>
        <p:spPr>
          <a:xfrm>
            <a:off x="1792288" y="612775"/>
            <a:ext cx="5486400" cy="4114800"/>
          </a:xfrm>
          <a:prstGeom prst="rect">
            <a:avLst/>
          </a:prstGeom>
          <a:noFill/>
          <a:ln>
            <a:noFill/>
          </a:ln>
        </p:spPr>
      </p:sp>
      <p:sp>
        <p:nvSpPr>
          <p:cNvPr id="62" name="Google Shape;62;p5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3" name="Google Shape;63;p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BE"/>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66"/>
        <p:cNvGrpSpPr/>
        <p:nvPr/>
      </p:nvGrpSpPr>
      <p:grpSpPr>
        <a:xfrm>
          <a:off x="0" y="0"/>
          <a:ext cx="0" cy="0"/>
          <a:chOff x="0" y="0"/>
          <a:chExt cx="0" cy="0"/>
        </a:xfrm>
      </p:grpSpPr>
      <p:sp>
        <p:nvSpPr>
          <p:cNvPr id="67" name="Google Shape;67;p5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5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9" name="Google Shape;69;p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5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BE"/>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BE"/>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chart" Target="../charts/char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chart" Target="../charts/chart10.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chart" Target="../charts/chart1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chart" Target="../charts/char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chart" Target="../charts/chart16.xml"/></Relationships>
</file>

<file path=ppt/slides/_rels/slide2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chart" Target="../charts/char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chart" Target="../charts/chart20.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chart" Target="../charts/chart22.xml"/></Relationships>
</file>

<file path=ppt/slides/_rels/slide2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chart" Target="../charts/char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
          <p:cNvPicPr preferRelativeResize="0"/>
          <p:nvPr/>
        </p:nvPicPr>
        <p:blipFill rotWithShape="1">
          <a:blip r:embed="rId3">
            <a:alphaModFix/>
          </a:blip>
          <a:srcRect/>
          <a:stretch/>
        </p:blipFill>
        <p:spPr>
          <a:xfrm>
            <a:off x="152879" y="1715678"/>
            <a:ext cx="8838242" cy="5142322"/>
          </a:xfrm>
          <a:prstGeom prst="rect">
            <a:avLst/>
          </a:prstGeom>
          <a:noFill/>
          <a:ln>
            <a:noFill/>
          </a:ln>
        </p:spPr>
      </p:pic>
      <p:sp>
        <p:nvSpPr>
          <p:cNvPr id="83" name="Google Shape;83;p1"/>
          <p:cNvSpPr txBox="1"/>
          <p:nvPr/>
        </p:nvSpPr>
        <p:spPr>
          <a:xfrm>
            <a:off x="142300" y="137094"/>
            <a:ext cx="8848821" cy="1765372"/>
          </a:xfrm>
          <a:prstGeom prst="rect">
            <a:avLst/>
          </a:prstGeom>
          <a:solidFill>
            <a:srgbClr val="EAEAEA">
              <a:alpha val="41176"/>
            </a:srgbClr>
          </a:solidFill>
          <a:ln>
            <a:noFill/>
          </a:ln>
        </p:spPr>
        <p:txBody>
          <a:bodyPr spcFirstLastPara="1" wrap="square" lIns="62850" tIns="31425" rIns="62850" bIns="31425" anchor="t" anchorCtr="0">
            <a:noAutofit/>
          </a:bodyPr>
          <a:lstStyle/>
          <a:p>
            <a:pPr marL="12700" marR="0" lvl="0" indent="0" algn="ctr" rtl="0">
              <a:lnSpc>
                <a:spcPct val="114478"/>
              </a:lnSpc>
              <a:spcBef>
                <a:spcPts val="0"/>
              </a:spcBef>
              <a:spcAft>
                <a:spcPts val="0"/>
              </a:spcAft>
              <a:buClr>
                <a:srgbClr val="00799D"/>
              </a:buClr>
              <a:buSzPts val="1000"/>
              <a:buFont typeface="Arial"/>
              <a:buNone/>
            </a:pPr>
            <a:r>
              <a:rPr lang="nl-BE" sz="4000" b="1" i="0" u="none" strike="noStrike" cap="none">
                <a:solidFill>
                  <a:srgbClr val="00799D"/>
                </a:solidFill>
                <a:latin typeface="Calibri"/>
                <a:ea typeface="Calibri"/>
                <a:cs typeface="Calibri"/>
                <a:sym typeface="Calibri"/>
              </a:rPr>
              <a:t>Zero Afval Challenge</a:t>
            </a:r>
          </a:p>
          <a:p>
            <a:pPr marL="12700" marR="0" lvl="0" indent="0" algn="ctr" rtl="0">
              <a:lnSpc>
                <a:spcPct val="114478"/>
              </a:lnSpc>
              <a:spcBef>
                <a:spcPts val="0"/>
              </a:spcBef>
              <a:spcAft>
                <a:spcPts val="0"/>
              </a:spcAft>
              <a:buClr>
                <a:srgbClr val="00799D"/>
              </a:buClr>
              <a:buSzPts val="1000"/>
              <a:buFont typeface="Arial"/>
              <a:buNone/>
            </a:pPr>
            <a:r>
              <a:rPr lang="nl-BE" sz="4000" b="1" i="0" u="none" strike="noStrike" cap="none">
                <a:solidFill>
                  <a:srgbClr val="92D050"/>
                </a:solidFill>
                <a:latin typeface="Calibri"/>
                <a:ea typeface="Calibri"/>
                <a:cs typeface="Calibri"/>
                <a:sym typeface="Calibri"/>
              </a:rPr>
              <a:t>Resultaten - editie 2021</a:t>
            </a:r>
          </a:p>
        </p:txBody>
      </p:sp>
      <p:pic>
        <p:nvPicPr>
          <p:cNvPr id="84" name="Google Shape;84;p1"/>
          <p:cNvPicPr preferRelativeResize="0"/>
          <p:nvPr/>
        </p:nvPicPr>
        <p:blipFill rotWithShape="1">
          <a:blip r:embed="rId4">
            <a:alphaModFix/>
          </a:blip>
          <a:srcRect/>
          <a:stretch/>
        </p:blipFill>
        <p:spPr>
          <a:xfrm>
            <a:off x="7537079" y="291446"/>
            <a:ext cx="1253835" cy="126988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9"/>
          <p:cNvSpPr txBox="1">
            <a:spLocks noGrp="1"/>
          </p:cNvSpPr>
          <p:nvPr>
            <p:ph type="body" idx="1"/>
          </p:nvPr>
        </p:nvSpPr>
        <p:spPr>
          <a:xfrm>
            <a:off x="523739" y="1646803"/>
            <a:ext cx="8229600" cy="4526000"/>
          </a:xfrm>
          <a:prstGeom prst="rect">
            <a:avLst/>
          </a:prstGeom>
          <a:noFill/>
          <a:ln>
            <a:noFill/>
          </a:ln>
        </p:spPr>
        <p:txBody>
          <a:bodyPr spcFirstLastPara="1" wrap="square" lIns="62850" tIns="62850" rIns="62850" bIns="62850" anchor="t" anchorCtr="0">
            <a:noAutofit/>
          </a:bodyPr>
          <a:lstStyle/>
          <a:p>
            <a:pPr marL="317500" marR="0" lvl="0" indent="-165100" algn="l" rtl="0">
              <a:lnSpc>
                <a:spcPct val="100000"/>
              </a:lnSpc>
              <a:spcBef>
                <a:spcPts val="0"/>
              </a:spcBef>
              <a:spcAft>
                <a:spcPts val="0"/>
              </a:spcAft>
              <a:buClr>
                <a:srgbClr val="000000"/>
              </a:buClr>
              <a:buSzPts val="2800"/>
              <a:buFont typeface="Merriweather Sans"/>
              <a:buNone/>
            </a:pPr>
            <a:endParaRPr sz="1400" b="0" i="0" u="none" strike="noStrike" cap="none">
              <a:solidFill>
                <a:srgbClr val="6CB644"/>
              </a:solidFill>
              <a:latin typeface="Arial"/>
              <a:ea typeface="Arial"/>
              <a:cs typeface="Arial"/>
              <a:sym typeface="Arial"/>
            </a:endParaRPr>
          </a:p>
          <a:p>
            <a:pPr marL="317500" marR="0" lvl="0" indent="-165100" algn="l" rtl="0">
              <a:lnSpc>
                <a:spcPct val="100000"/>
              </a:lnSpc>
              <a:spcBef>
                <a:spcPts val="0"/>
              </a:spcBef>
              <a:spcAft>
                <a:spcPts val="0"/>
              </a:spcAft>
              <a:buClr>
                <a:srgbClr val="000000"/>
              </a:buClr>
              <a:buSzPts val="2800"/>
              <a:buFont typeface="Merriweather Sans"/>
              <a:buNone/>
            </a:pPr>
            <a:endParaRPr sz="1400" b="0" i="0" u="none" strike="noStrike" cap="none">
              <a:solidFill>
                <a:srgbClr val="6CB644"/>
              </a:solidFill>
              <a:latin typeface="Arial"/>
              <a:ea typeface="Arial"/>
              <a:cs typeface="Arial"/>
              <a:sym typeface="Arial"/>
            </a:endParaRPr>
          </a:p>
          <a:p>
            <a:pPr marL="317500" marR="0" lvl="0" indent="-165100" algn="l" rtl="0">
              <a:lnSpc>
                <a:spcPct val="100000"/>
              </a:lnSpc>
              <a:spcBef>
                <a:spcPts val="0"/>
              </a:spcBef>
              <a:spcAft>
                <a:spcPts val="0"/>
              </a:spcAft>
              <a:buClr>
                <a:srgbClr val="000000"/>
              </a:buClr>
              <a:buSzPts val="2800"/>
              <a:buFont typeface="Merriweather Sans"/>
              <a:buNone/>
            </a:pPr>
            <a:endParaRPr sz="1600" b="0" i="0" u="none" strike="noStrike" cap="none">
              <a:solidFill>
                <a:srgbClr val="4F5057"/>
              </a:solidFill>
              <a:latin typeface="Arial"/>
              <a:ea typeface="Arial"/>
              <a:cs typeface="Arial"/>
              <a:sym typeface="Arial"/>
            </a:endParaRPr>
          </a:p>
        </p:txBody>
      </p:sp>
      <p:sp>
        <p:nvSpPr>
          <p:cNvPr id="225" name="Google Shape;225;p9"/>
          <p:cNvSpPr txBox="1"/>
          <p:nvPr/>
        </p:nvSpPr>
        <p:spPr>
          <a:xfrm>
            <a:off x="789209" y="193288"/>
            <a:ext cx="8229600" cy="764404"/>
          </a:xfrm>
          <a:prstGeom prst="rect">
            <a:avLst/>
          </a:prstGeom>
          <a:noFill/>
          <a:ln>
            <a:noFill/>
          </a:ln>
        </p:spPr>
        <p:txBody>
          <a:bodyPr spcFirstLastPara="1" wrap="square" lIns="62850" tIns="62850" rIns="62850" bIns="62850" anchor="t" anchorCtr="0">
            <a:noAutofit/>
          </a:bodyPr>
          <a:lstStyle/>
          <a:p>
            <a:pPr marL="0" marR="0" lvl="0" indent="0" rtl="0">
              <a:lnSpc>
                <a:spcPct val="100000"/>
              </a:lnSpc>
              <a:spcBef>
                <a:spcPts val="0"/>
              </a:spcBef>
              <a:spcAft>
                <a:spcPts val="0"/>
              </a:spcAft>
              <a:buClr>
                <a:srgbClr val="00799D"/>
              </a:buClr>
              <a:buSzPts val="1000"/>
              <a:buFont typeface="Arial"/>
              <a:buNone/>
            </a:pPr>
            <a:r>
              <a:rPr lang="nl-BE" sz="3600" b="1">
                <a:solidFill>
                  <a:srgbClr val="00799D"/>
                </a:solidFill>
                <a:latin typeface="Calibri"/>
                <a:ea typeface="Calibri"/>
                <a:cs typeface="Calibri"/>
              </a:rPr>
              <a:t>Concrete acties</a:t>
            </a:r>
          </a:p>
        </p:txBody>
      </p:sp>
      <p:sp>
        <p:nvSpPr>
          <p:cNvPr id="7" name="Google Shape;263;p15"/>
          <p:cNvSpPr txBox="1"/>
          <p:nvPr/>
        </p:nvSpPr>
        <p:spPr>
          <a:xfrm>
            <a:off x="233833" y="728590"/>
            <a:ext cx="8784976" cy="3807194"/>
          </a:xfrm>
          <a:prstGeom prst="rect">
            <a:avLst/>
          </a:prstGeom>
          <a:noFill/>
          <a:ln>
            <a:noFill/>
          </a:ln>
        </p:spPr>
        <p:txBody>
          <a:bodyPr spcFirstLastPara="1" wrap="square" lIns="62850" tIns="62850" rIns="62850" bIns="62850" anchor="t" anchorCtr="0">
            <a:noAutofit/>
          </a:bodyPr>
          <a:lstStyle/>
          <a:p>
            <a:pPr marL="0" marR="0" lvl="0" indent="0" algn="l" rtl="0">
              <a:lnSpc>
                <a:spcPct val="130000"/>
              </a:lnSpc>
              <a:spcBef>
                <a:spcPts val="0"/>
              </a:spcBef>
              <a:spcAft>
                <a:spcPts val="0"/>
              </a:spcAft>
              <a:buClr>
                <a:srgbClr val="000000"/>
              </a:buClr>
              <a:buSzPts val="2400"/>
              <a:buFont typeface="Arial"/>
              <a:buNone/>
            </a:pPr>
            <a:r>
              <a:rPr lang="nl-BE" sz="2000" b="0" i="0" u="none" strike="noStrike" cap="none">
                <a:solidFill>
                  <a:srgbClr val="3F3F3F"/>
                </a:solidFill>
                <a:latin typeface="Calibri"/>
                <a:ea typeface="Calibri"/>
                <a:cs typeface="Calibri"/>
                <a:sym typeface="Calibri"/>
              </a:rPr>
              <a:t>We hebben de gewoonten van de deelnemers </a:t>
            </a:r>
            <a:r>
              <a:rPr lang="nl-BE" sz="2000">
                <a:solidFill>
                  <a:srgbClr val="3F3F3F"/>
                </a:solidFill>
                <a:latin typeface="Calibri"/>
                <a:ea typeface="Calibri"/>
                <a:cs typeface="Calibri"/>
                <a:sym typeface="Calibri"/>
              </a:rPr>
              <a:t>aan de Challenge 2021 </a:t>
            </a:r>
            <a:r>
              <a:rPr lang="nl-BE" sz="2000" b="0" i="0" u="none" strike="noStrike" cap="none">
                <a:solidFill>
                  <a:srgbClr val="3F3F3F"/>
                </a:solidFill>
                <a:latin typeface="Calibri"/>
                <a:ea typeface="Calibri"/>
                <a:cs typeface="Calibri"/>
                <a:sym typeface="Calibri"/>
              </a:rPr>
              <a:t>gemeten</a:t>
            </a:r>
            <a:r>
              <a:rPr lang="nl-BE" sz="2000">
                <a:solidFill>
                  <a:srgbClr val="3F3F3F"/>
                </a:solidFill>
                <a:latin typeface="Calibri"/>
                <a:ea typeface="Calibri"/>
                <a:cs typeface="Calibri"/>
                <a:sym typeface="Calibri"/>
              </a:rPr>
              <a:t> </a:t>
            </a:r>
            <a:r>
              <a:rPr lang="nl-BE" sz="2000" b="1">
                <a:solidFill>
                  <a:srgbClr val="92D050"/>
                </a:solidFill>
                <a:latin typeface="Quattrocento Sans"/>
                <a:ea typeface="Quattrocento Sans"/>
                <a:cs typeface="Quattrocento Sans"/>
                <a:sym typeface="Calibri"/>
              </a:rPr>
              <a:t>aan het begin en het einde van de challenge</a:t>
            </a:r>
            <a:r>
              <a:rPr lang="nl-BE" b="1">
                <a:solidFill>
                  <a:srgbClr val="92D050"/>
                </a:solidFill>
                <a:latin typeface="Quattrocento Sans"/>
                <a:ea typeface="Quattrocento Sans"/>
                <a:cs typeface="Quattrocento Sans"/>
                <a:sym typeface="Calibri"/>
              </a:rPr>
              <a:t> </a:t>
            </a:r>
            <a:r>
              <a:rPr lang="nl-BE" sz="2000">
                <a:solidFill>
                  <a:srgbClr val="3F3F3F"/>
                </a:solidFill>
                <a:latin typeface="Calibri"/>
                <a:ea typeface="Calibri"/>
                <a:cs typeface="Calibri"/>
                <a:sym typeface="Calibri"/>
              </a:rPr>
              <a:t>met behulp van de vragenlijst </a:t>
            </a:r>
            <a:r>
              <a:rPr lang="nl-BE" sz="2000" b="0" i="0" u="none" strike="noStrike" cap="none">
                <a:solidFill>
                  <a:srgbClr val="3F3F3F"/>
                </a:solidFill>
                <a:latin typeface="Calibri"/>
                <a:ea typeface="Calibri"/>
                <a:cs typeface="Calibri"/>
                <a:sym typeface="Calibri"/>
              </a:rPr>
              <a:t>die is gebruikt in de SONECOM-enquête bij Brusselse gezinnen in 2019</a:t>
            </a:r>
            <a:r>
              <a:rPr lang="nl-BE" sz="2000">
                <a:solidFill>
                  <a:srgbClr val="3F3F3F"/>
                </a:solidFill>
                <a:latin typeface="Calibri"/>
                <a:ea typeface="Calibri"/>
                <a:cs typeface="Calibri"/>
                <a:sym typeface="Calibri"/>
              </a:rPr>
              <a:t>.</a:t>
            </a:r>
            <a:r>
              <a:rPr lang="nl-BE" sz="2000" b="0" i="0" u="none" strike="noStrike" cap="none">
                <a:solidFill>
                  <a:srgbClr val="3F3F3F"/>
                </a:solidFill>
                <a:latin typeface="Calibri"/>
                <a:ea typeface="Calibri"/>
                <a:cs typeface="Calibri"/>
                <a:sym typeface="Calibri"/>
              </a:rPr>
              <a:t>  </a:t>
            </a:r>
          </a:p>
          <a:p>
            <a:pPr marL="0" marR="0" lvl="0" indent="0" algn="l" rtl="0">
              <a:lnSpc>
                <a:spcPct val="130000"/>
              </a:lnSpc>
              <a:spcBef>
                <a:spcPts val="0"/>
              </a:spcBef>
              <a:spcAft>
                <a:spcPts val="0"/>
              </a:spcAft>
              <a:buClr>
                <a:srgbClr val="000000"/>
              </a:buClr>
              <a:buSzPts val="2400"/>
              <a:buFont typeface="Arial"/>
              <a:buNone/>
            </a:pPr>
            <a:r>
              <a:rPr lang="nl-BE" b="0" i="0" u="none" strike="noStrike" cap="none">
                <a:solidFill>
                  <a:srgbClr val="3F3F3F"/>
                </a:solidFill>
                <a:latin typeface="Calibri"/>
                <a:ea typeface="Calibri"/>
                <a:cs typeface="Calibri"/>
                <a:sym typeface="Calibri"/>
              </a:rPr>
              <a:t>Voor 31 acties die als zero afval worden beschouwd, wordt de deelnemers gevraagd te antwoorden:  Dit </a:t>
            </a:r>
            <a:r>
              <a:rPr lang="nl-BE">
                <a:solidFill>
                  <a:srgbClr val="3F3F3F"/>
                </a:solidFill>
                <a:latin typeface="Calibri"/>
                <a:ea typeface="Calibri"/>
                <a:cs typeface="Calibri"/>
                <a:sym typeface="Calibri"/>
              </a:rPr>
              <a:t>is iets dat ik zelf doe:</a:t>
            </a:r>
          </a:p>
          <a:p>
            <a:pPr marL="342900" lvl="4" indent="-342900">
              <a:buSzPts val="2400"/>
              <a:buFont typeface="Arial" panose="020B0604020202020204" pitchFamily="34" charset="0"/>
              <a:buChar char="•"/>
            </a:pPr>
            <a:r>
              <a:rPr lang="nl-BE">
                <a:solidFill>
                  <a:srgbClr val="3F3F3F"/>
                </a:solidFill>
                <a:latin typeface="Calibri"/>
                <a:ea typeface="Calibri"/>
                <a:cs typeface="Calibri"/>
                <a:sym typeface="Calibri"/>
              </a:rPr>
              <a:t>altijd, het is echt de moeite waard</a:t>
            </a:r>
          </a:p>
          <a:p>
            <a:pPr marL="342900" lvl="4" indent="-342900">
              <a:buSzPts val="2400"/>
              <a:buFont typeface="Arial" panose="020B0604020202020204" pitchFamily="34" charset="0"/>
              <a:buChar char="•"/>
            </a:pPr>
            <a:r>
              <a:rPr lang="nl-BE">
                <a:solidFill>
                  <a:srgbClr val="3F3F3F"/>
                </a:solidFill>
                <a:latin typeface="Calibri"/>
                <a:ea typeface="Calibri"/>
                <a:cs typeface="Calibri"/>
                <a:sym typeface="Calibri"/>
              </a:rPr>
              <a:t>soms, het is de moeite waard</a:t>
            </a:r>
          </a:p>
          <a:p>
            <a:pPr marL="342900" lvl="4" indent="-342900">
              <a:buSzPts val="2400"/>
              <a:buFont typeface="Arial" panose="020B0604020202020204" pitchFamily="34" charset="0"/>
              <a:buChar char="•"/>
            </a:pPr>
            <a:r>
              <a:rPr lang="nl-BE">
                <a:solidFill>
                  <a:srgbClr val="3F3F3F"/>
                </a:solidFill>
                <a:latin typeface="Calibri"/>
                <a:ea typeface="Calibri"/>
                <a:cs typeface="Calibri"/>
                <a:sym typeface="Calibri"/>
              </a:rPr>
              <a:t>soms, maar ik ben niet zeker of het de moeite waard is</a:t>
            </a:r>
          </a:p>
          <a:p>
            <a:pPr marL="342900" lvl="4" indent="-342900">
              <a:buSzPts val="2400"/>
              <a:buFont typeface="Arial" panose="020B0604020202020204" pitchFamily="34" charset="0"/>
              <a:buChar char="•"/>
            </a:pPr>
            <a:r>
              <a:rPr lang="nl-BE">
                <a:solidFill>
                  <a:srgbClr val="3F3F3F"/>
                </a:solidFill>
                <a:latin typeface="Calibri"/>
                <a:ea typeface="Calibri"/>
                <a:cs typeface="Calibri"/>
                <a:sym typeface="Calibri"/>
              </a:rPr>
              <a:t>nooit, maar het is de moeite waard </a:t>
            </a:r>
          </a:p>
          <a:p>
            <a:pPr marL="342900" lvl="4" indent="-342900">
              <a:buSzPts val="2400"/>
              <a:buFont typeface="Arial" panose="020B0604020202020204" pitchFamily="34" charset="0"/>
              <a:buChar char="•"/>
            </a:pPr>
            <a:r>
              <a:rPr lang="nl-BE">
                <a:solidFill>
                  <a:srgbClr val="3F3F3F"/>
                </a:solidFill>
                <a:latin typeface="Calibri"/>
                <a:ea typeface="Calibri"/>
                <a:cs typeface="Calibri"/>
                <a:sym typeface="Calibri"/>
              </a:rPr>
              <a:t>nooit, het is de moeite niet waard</a:t>
            </a:r>
          </a:p>
          <a:p>
            <a:pPr marL="342900" lvl="4" indent="-342900">
              <a:buSzPts val="2400"/>
              <a:buFont typeface="Arial" panose="020B0604020202020204" pitchFamily="34" charset="0"/>
              <a:buChar char="•"/>
            </a:pPr>
            <a:r>
              <a:rPr lang="nl-BE">
                <a:solidFill>
                  <a:srgbClr val="3F3F3F"/>
                </a:solidFill>
                <a:latin typeface="Calibri"/>
                <a:ea typeface="Calibri"/>
                <a:cs typeface="Calibri"/>
                <a:sym typeface="Calibri"/>
              </a:rPr>
              <a:t>Dit is niet van toepassing voor mij</a:t>
            </a:r>
          </a:p>
          <a:p>
            <a:pPr marL="0" marR="0" lvl="0" indent="0" algn="l" rtl="0">
              <a:lnSpc>
                <a:spcPct val="130000"/>
              </a:lnSpc>
              <a:spcBef>
                <a:spcPts val="0"/>
              </a:spcBef>
              <a:spcAft>
                <a:spcPts val="0"/>
              </a:spcAft>
              <a:buClr>
                <a:srgbClr val="000000"/>
              </a:buClr>
              <a:buSzPts val="2400"/>
              <a:buFont typeface="Arial"/>
              <a:buNone/>
            </a:pPr>
            <a:endParaRPr lang="fr-BE" sz="2400" b="0" i="0" u="none" strike="noStrike" cap="none" dirty="0">
              <a:solidFill>
                <a:srgbClr val="3F3F3F"/>
              </a:solidFill>
              <a:latin typeface="Calibri"/>
              <a:ea typeface="Calibri"/>
              <a:cs typeface="Calibri"/>
              <a:sym typeface="Calibri"/>
            </a:endParaRPr>
          </a:p>
          <a:p>
            <a:pPr marL="0" marR="0" lvl="0" indent="0" algn="l" rtl="0">
              <a:lnSpc>
                <a:spcPct val="130000"/>
              </a:lnSpc>
              <a:spcBef>
                <a:spcPts val="0"/>
              </a:spcBef>
              <a:spcAft>
                <a:spcPts val="0"/>
              </a:spcAft>
              <a:buClr>
                <a:srgbClr val="000000"/>
              </a:buClr>
              <a:buSzPts val="2400"/>
              <a:buFont typeface="Arial"/>
              <a:buNone/>
            </a:pPr>
            <a:endParaRPr sz="1400" b="0" i="0" u="none" strike="noStrike" cap="none" dirty="0">
              <a:solidFill>
                <a:srgbClr val="000000"/>
              </a:solidFill>
              <a:latin typeface="Arial"/>
              <a:ea typeface="Arial"/>
              <a:cs typeface="Arial"/>
              <a:sym typeface="Arial"/>
            </a:endParaRPr>
          </a:p>
          <a:p>
            <a:pPr marL="285750" marR="0" lvl="0" indent="-133350" algn="l" rtl="0">
              <a:lnSpc>
                <a:spcPct val="130000"/>
              </a:lnSpc>
              <a:spcBef>
                <a:spcPts val="0"/>
              </a:spcBef>
              <a:spcAft>
                <a:spcPts val="0"/>
              </a:spcAft>
              <a:buClr>
                <a:schemeClr val="dk1"/>
              </a:buClr>
              <a:buSzPts val="2400"/>
              <a:buFont typeface="Noto Sans Symbols"/>
              <a:buNone/>
            </a:pPr>
            <a:endParaRPr sz="2400" b="0" i="0" u="none" strike="noStrike" cap="none" dirty="0">
              <a:solidFill>
                <a:srgbClr val="3F3F3F"/>
              </a:solidFill>
              <a:latin typeface="Calibri"/>
              <a:ea typeface="Calibri"/>
              <a:cs typeface="Calibri"/>
              <a:sym typeface="Calibri"/>
            </a:endParaRPr>
          </a:p>
          <a:p>
            <a:pPr marL="285750" marR="0" lvl="0" indent="-184150" algn="l" rtl="0">
              <a:lnSpc>
                <a:spcPct val="130000"/>
              </a:lnSpc>
              <a:spcBef>
                <a:spcPts val="0"/>
              </a:spcBef>
              <a:spcAft>
                <a:spcPts val="0"/>
              </a:spcAft>
              <a:buClr>
                <a:schemeClr val="dk1"/>
              </a:buClr>
              <a:buSzPts val="1600"/>
              <a:buFont typeface="Noto Sans Symbols"/>
              <a:buNone/>
            </a:pPr>
            <a:endParaRPr sz="1600" b="0" i="0" u="none" strike="noStrike" cap="none" dirty="0">
              <a:solidFill>
                <a:srgbClr val="3F3F3F"/>
              </a:solidFill>
              <a:latin typeface="Calibri"/>
              <a:ea typeface="Calibri"/>
              <a:cs typeface="Calibri"/>
              <a:sym typeface="Calibri"/>
            </a:endParaRPr>
          </a:p>
          <a:p>
            <a:pPr marL="285750" marR="0" lvl="0" indent="-184150" algn="l" rtl="0">
              <a:lnSpc>
                <a:spcPct val="130000"/>
              </a:lnSpc>
              <a:spcBef>
                <a:spcPts val="0"/>
              </a:spcBef>
              <a:spcAft>
                <a:spcPts val="0"/>
              </a:spcAft>
              <a:buClr>
                <a:schemeClr val="dk1"/>
              </a:buClr>
              <a:buSzPts val="1600"/>
              <a:buFont typeface="Noto Sans Symbols"/>
              <a:buNone/>
            </a:pPr>
            <a:endParaRPr sz="1600" b="0" i="0" u="none" strike="noStrike" cap="none" dirty="0">
              <a:solidFill>
                <a:srgbClr val="3F3F3F"/>
              </a:solidFill>
              <a:latin typeface="Calibri"/>
              <a:ea typeface="Calibri"/>
              <a:cs typeface="Calibri"/>
              <a:sym typeface="Calibri"/>
            </a:endParaRPr>
          </a:p>
          <a:p>
            <a:pPr marL="0" marR="0" lvl="0" indent="0" algn="l" rtl="0">
              <a:lnSpc>
                <a:spcPct val="130000"/>
              </a:lnSpc>
              <a:spcBef>
                <a:spcPts val="0"/>
              </a:spcBef>
              <a:spcAft>
                <a:spcPts val="0"/>
              </a:spcAft>
              <a:buClr>
                <a:srgbClr val="000000"/>
              </a:buClr>
              <a:buSzPts val="1600"/>
              <a:buFont typeface="Arial"/>
              <a:buNone/>
            </a:pPr>
            <a:endParaRPr sz="1600" b="1" i="0" u="none" strike="noStrike" cap="none" dirty="0">
              <a:solidFill>
                <a:srgbClr val="3F3F3F"/>
              </a:solidFill>
              <a:latin typeface="Calibri"/>
              <a:ea typeface="Calibri"/>
              <a:cs typeface="Calibri"/>
              <a:sym typeface="Calibri"/>
            </a:endParaRPr>
          </a:p>
          <a:p>
            <a:pPr marL="0" marR="0" lvl="0" indent="0" algn="l" rtl="0">
              <a:lnSpc>
                <a:spcPct val="130000"/>
              </a:lnSpc>
              <a:spcBef>
                <a:spcPts val="0"/>
              </a:spcBef>
              <a:spcAft>
                <a:spcPts val="0"/>
              </a:spcAft>
              <a:buClr>
                <a:srgbClr val="000000"/>
              </a:buClr>
              <a:buSzPts val="1050"/>
              <a:buFont typeface="Arial"/>
              <a:buNone/>
            </a:pPr>
            <a:endParaRPr sz="1050" b="0" i="0" u="none" strike="noStrike" cap="none" dirty="0">
              <a:solidFill>
                <a:srgbClr val="FF0000"/>
              </a:solidFill>
              <a:latin typeface="Calibri"/>
              <a:ea typeface="Calibri"/>
              <a:cs typeface="Calibri"/>
              <a:sym typeface="Calibri"/>
            </a:endParaRPr>
          </a:p>
          <a:p>
            <a:pPr marL="546100" marR="0" lvl="0" indent="-215900" algn="l" rtl="0">
              <a:lnSpc>
                <a:spcPct val="130000"/>
              </a:lnSpc>
              <a:spcBef>
                <a:spcPts val="0"/>
              </a:spcBef>
              <a:spcAft>
                <a:spcPts val="0"/>
              </a:spcAft>
              <a:buClr>
                <a:srgbClr val="000000"/>
              </a:buClr>
              <a:buSzPts val="2100"/>
              <a:buFont typeface="Arial"/>
              <a:buNone/>
            </a:pPr>
            <a:endParaRPr sz="1200" b="0" i="0" u="none" strike="noStrike" cap="none" dirty="0">
              <a:solidFill>
                <a:schemeClr val="dk1"/>
              </a:solidFill>
              <a:latin typeface="Calibri"/>
              <a:ea typeface="Calibri"/>
              <a:cs typeface="Calibri"/>
              <a:sym typeface="Calibri"/>
            </a:endParaRPr>
          </a:p>
          <a:p>
            <a:pPr marL="546100" marR="0" lvl="0" indent="-215900" algn="l" rtl="0">
              <a:lnSpc>
                <a:spcPct val="130000"/>
              </a:lnSpc>
              <a:spcBef>
                <a:spcPts val="0"/>
              </a:spcBef>
              <a:spcAft>
                <a:spcPts val="0"/>
              </a:spcAft>
              <a:buClr>
                <a:srgbClr val="000000"/>
              </a:buClr>
              <a:buSzPts val="2100"/>
              <a:buFont typeface="Arial"/>
              <a:buNone/>
            </a:pPr>
            <a:endParaRPr sz="1200" b="0" i="0" u="none" strike="noStrike" cap="none" dirty="0">
              <a:solidFill>
                <a:srgbClr val="000000"/>
              </a:solidFill>
              <a:latin typeface="Calibri"/>
              <a:ea typeface="Calibri"/>
              <a:cs typeface="Calibri"/>
              <a:sym typeface="Calibri"/>
            </a:endParaRPr>
          </a:p>
          <a:p>
            <a:pPr marL="546100" marR="0" lvl="0" indent="0" algn="l" rtl="0">
              <a:lnSpc>
                <a:spcPct val="130000"/>
              </a:lnSpc>
              <a:spcBef>
                <a:spcPts val="0"/>
              </a:spcBef>
              <a:spcAft>
                <a:spcPts val="0"/>
              </a:spcAft>
              <a:buClr>
                <a:srgbClr val="000000"/>
              </a:buClr>
              <a:buSzPts val="2100"/>
              <a:buFont typeface="Arial"/>
              <a:buNone/>
            </a:pPr>
            <a:endParaRPr sz="1200" b="1" i="0" u="none" strike="noStrike" cap="none" dirty="0">
              <a:solidFill>
                <a:srgbClr val="6CB644"/>
              </a:solidFill>
              <a:latin typeface="Calibri"/>
              <a:ea typeface="Calibri"/>
              <a:cs typeface="Calibri"/>
              <a:sym typeface="Calibri"/>
            </a:endParaRPr>
          </a:p>
        </p:txBody>
      </p:sp>
      <p:graphicFrame>
        <p:nvGraphicFramePr>
          <p:cNvPr id="3" name="Tableau 2"/>
          <p:cNvGraphicFramePr>
            <a:graphicFrameLocks noGrp="1"/>
          </p:cNvGraphicFramePr>
          <p:nvPr>
            <p:extLst>
              <p:ext uri="{D42A27DB-BD31-4B8C-83A1-F6EECF244321}">
                <p14:modId xmlns:p14="http://schemas.microsoft.com/office/powerpoint/2010/main" val="3969723913"/>
              </p:ext>
            </p:extLst>
          </p:nvPr>
        </p:nvGraphicFramePr>
        <p:xfrm>
          <a:off x="902043" y="3966519"/>
          <a:ext cx="7697388" cy="2039475"/>
        </p:xfrm>
        <a:graphic>
          <a:graphicData uri="http://schemas.openxmlformats.org/drawingml/2006/table">
            <a:tbl>
              <a:tblPr firstRow="1" bandRow="1">
                <a:tableStyleId>{0C0EE245-2E5D-4EF6-A770-5C3558C50676}</a:tableStyleId>
              </a:tblPr>
              <a:tblGrid>
                <a:gridCol w="4840623">
                  <a:extLst>
                    <a:ext uri="{9D8B030D-6E8A-4147-A177-3AD203B41FA5}">
                      <a16:colId xmlns:a16="http://schemas.microsoft.com/office/drawing/2014/main" xmlns="" val="20000"/>
                    </a:ext>
                  </a:extLst>
                </a:gridCol>
                <a:gridCol w="952255">
                  <a:extLst>
                    <a:ext uri="{9D8B030D-6E8A-4147-A177-3AD203B41FA5}">
                      <a16:colId xmlns:a16="http://schemas.microsoft.com/office/drawing/2014/main" xmlns="" val="20001"/>
                    </a:ext>
                  </a:extLst>
                </a:gridCol>
                <a:gridCol w="952255">
                  <a:extLst>
                    <a:ext uri="{9D8B030D-6E8A-4147-A177-3AD203B41FA5}">
                      <a16:colId xmlns:a16="http://schemas.microsoft.com/office/drawing/2014/main" xmlns="" val="20002"/>
                    </a:ext>
                  </a:extLst>
                </a:gridCol>
                <a:gridCol w="952255">
                  <a:extLst>
                    <a:ext uri="{9D8B030D-6E8A-4147-A177-3AD203B41FA5}">
                      <a16:colId xmlns:a16="http://schemas.microsoft.com/office/drawing/2014/main" xmlns="" val="20003"/>
                    </a:ext>
                  </a:extLst>
                </a:gridCol>
              </a:tblGrid>
              <a:tr h="570266">
                <a:tc>
                  <a:txBody>
                    <a:bodyPr/>
                    <a:lstStyle/>
                    <a:p>
                      <a:pPr algn="l" fontAlgn="b"/>
                      <a:r>
                        <a:rPr lang="nl-BE" sz="1400" u="none" strike="noStrike" dirty="0">
                          <a:effectLst/>
                        </a:rPr>
                        <a:t> Challenge 2021</a:t>
                      </a:r>
                    </a:p>
                  </a:txBody>
                  <a:tcPr marL="9525" marR="9525" marT="9525" marB="0" anchor="ctr"/>
                </a:tc>
                <a:tc>
                  <a:txBody>
                    <a:bodyPr/>
                    <a:lstStyle/>
                    <a:p>
                      <a:pPr algn="ctr" fontAlgn="b"/>
                      <a:r>
                        <a:rPr lang="nl-BE" sz="1400" u="none" strike="noStrike">
                          <a:effectLst/>
                        </a:rPr>
                        <a:t>Febr. 21</a:t>
                      </a:r>
                    </a:p>
                  </a:txBody>
                  <a:tcPr marL="9525" marR="9525" marT="9525" marB="0" anchor="ctr"/>
                </a:tc>
                <a:tc>
                  <a:txBody>
                    <a:bodyPr/>
                    <a:lstStyle/>
                    <a:p>
                      <a:pPr algn="ctr" fontAlgn="b"/>
                      <a:r>
                        <a:rPr lang="nl-BE" sz="1400" u="none" strike="noStrike">
                          <a:effectLst/>
                        </a:rPr>
                        <a:t>Nov. 21</a:t>
                      </a:r>
                    </a:p>
                  </a:txBody>
                  <a:tcPr marL="9525" marR="9525" marT="9525" marB="0" anchor="ctr"/>
                </a:tc>
                <a:tc>
                  <a:txBody>
                    <a:bodyPr/>
                    <a:lstStyle/>
                    <a:p>
                      <a:pPr algn="ctr" fontAlgn="b"/>
                      <a:r>
                        <a:rPr lang="nl-BE" sz="1400" u="none" strike="noStrike">
                          <a:effectLst/>
                        </a:rPr>
                        <a:t>Gemiddelde Brusselaar (2019)</a:t>
                      </a:r>
                    </a:p>
                  </a:txBody>
                  <a:tcPr marL="9525" marR="9525" marT="9525" marB="0" anchor="ctr"/>
                </a:tc>
                <a:extLst>
                  <a:ext uri="{0D108BD9-81ED-4DB2-BD59-A6C34878D82A}">
                    <a16:rowId xmlns:a16="http://schemas.microsoft.com/office/drawing/2014/main" xmlns="" val="10000"/>
                  </a:ext>
                </a:extLst>
              </a:tr>
              <a:tr h="300838">
                <a:tc>
                  <a:txBody>
                    <a:bodyPr/>
                    <a:lstStyle/>
                    <a:p>
                      <a:pPr algn="l" fontAlgn="b"/>
                      <a:r>
                        <a:rPr lang="nl-BE" sz="1400" u="none" strike="noStrike">
                          <a:effectLst/>
                        </a:rPr>
                        <a:t>Aantal respondenten</a:t>
                      </a:r>
                    </a:p>
                  </a:txBody>
                  <a:tcPr marL="9525" marR="9525" marT="9525" marB="0" anchor="b"/>
                </a:tc>
                <a:tc>
                  <a:txBody>
                    <a:bodyPr/>
                    <a:lstStyle/>
                    <a:p>
                      <a:pPr algn="ctr" fontAlgn="b"/>
                      <a:r>
                        <a:rPr lang="nl-BE" sz="1400" u="none" strike="noStrike">
                          <a:effectLst/>
                        </a:rPr>
                        <a:t>222</a:t>
                      </a:r>
                    </a:p>
                  </a:txBody>
                  <a:tcPr marL="9525" marR="9525" marT="9525" marB="0" anchor="b"/>
                </a:tc>
                <a:tc>
                  <a:txBody>
                    <a:bodyPr/>
                    <a:lstStyle/>
                    <a:p>
                      <a:pPr algn="ctr" fontAlgn="b"/>
                      <a:r>
                        <a:rPr lang="nl-BE" sz="1400" u="none" strike="noStrike">
                          <a:effectLst/>
                        </a:rPr>
                        <a:t>57</a:t>
                      </a:r>
                    </a:p>
                  </a:txBody>
                  <a:tcPr marL="9525" marR="9525" marT="9525" marB="0" anchor="b"/>
                </a:tc>
                <a:tc>
                  <a:txBody>
                    <a:bodyPr/>
                    <a:lstStyle/>
                    <a:p>
                      <a:pPr algn="ctr" fontAlgn="b"/>
                      <a:r>
                        <a:rPr lang="nl-BE" sz="1400" u="none" strike="noStrike">
                          <a:effectLst/>
                        </a:rPr>
                        <a:t>651</a:t>
                      </a:r>
                    </a:p>
                  </a:txBody>
                  <a:tcPr marL="9525" marR="9525" marT="9525" marB="0" anchor="b"/>
                </a:tc>
                <a:extLst>
                  <a:ext uri="{0D108BD9-81ED-4DB2-BD59-A6C34878D82A}">
                    <a16:rowId xmlns:a16="http://schemas.microsoft.com/office/drawing/2014/main" xmlns="" val="10001"/>
                  </a:ext>
                </a:extLst>
              </a:tr>
              <a:tr h="544516">
                <a:tc>
                  <a:txBody>
                    <a:bodyPr/>
                    <a:lstStyle/>
                    <a:p>
                      <a:pPr algn="l" fontAlgn="b"/>
                      <a:r>
                        <a:rPr lang="nl-BE" sz="1400" u="none" strike="noStrike">
                          <a:effectLst/>
                        </a:rPr>
                        <a:t>Mediaan van het aantal uitgevoerde acties die altijd als de moeite waard worden gerapporteerd</a:t>
                      </a:r>
                    </a:p>
                  </a:txBody>
                  <a:tcPr marL="9525" marR="9525" marT="9525" marB="0" anchor="b"/>
                </a:tc>
                <a:tc>
                  <a:txBody>
                    <a:bodyPr/>
                    <a:lstStyle/>
                    <a:p>
                      <a:pPr algn="ctr" fontAlgn="b"/>
                      <a:r>
                        <a:rPr lang="nl-BE" sz="1400" u="none" strike="noStrike">
                          <a:effectLst/>
                        </a:rPr>
                        <a:t>10</a:t>
                      </a:r>
                    </a:p>
                  </a:txBody>
                  <a:tcPr marL="9525" marR="9525" marT="9525" marB="0" anchor="b"/>
                </a:tc>
                <a:tc>
                  <a:txBody>
                    <a:bodyPr/>
                    <a:lstStyle/>
                    <a:p>
                      <a:pPr algn="ctr" fontAlgn="b"/>
                      <a:r>
                        <a:rPr lang="nl-BE" sz="1400" u="none" strike="noStrike">
                          <a:effectLst/>
                        </a:rPr>
                        <a:t>14</a:t>
                      </a:r>
                    </a:p>
                  </a:txBody>
                  <a:tcPr marL="9525" marR="9525" marT="9525" marB="0" anchor="b"/>
                </a:tc>
                <a:tc>
                  <a:txBody>
                    <a:bodyPr/>
                    <a:lstStyle/>
                    <a:p>
                      <a:pPr algn="ctr" fontAlgn="b"/>
                      <a:r>
                        <a:rPr lang="nl-BE" sz="1400" u="none" strike="noStrike">
                          <a:effectLst/>
                        </a:rPr>
                        <a:t>7</a:t>
                      </a:r>
                    </a:p>
                  </a:txBody>
                  <a:tcPr marL="9525" marR="9525" marT="9525" marB="0" anchor="b"/>
                </a:tc>
                <a:extLst>
                  <a:ext uri="{0D108BD9-81ED-4DB2-BD59-A6C34878D82A}">
                    <a16:rowId xmlns:a16="http://schemas.microsoft.com/office/drawing/2014/main" xmlns="" val="10002"/>
                  </a:ext>
                </a:extLst>
              </a:tr>
              <a:tr h="544516">
                <a:tc>
                  <a:txBody>
                    <a:bodyPr/>
                    <a:lstStyle/>
                    <a:p>
                      <a:pPr algn="l" fontAlgn="b"/>
                      <a:r>
                        <a:rPr lang="nl-BE" sz="1400" u="none" strike="noStrike">
                          <a:effectLst/>
                        </a:rPr>
                        <a:t>Mediaan van het aantal uitgevoerde acties die ‘altijd’ of ‘soms’ als de moeite waard worden gerapporteerd</a:t>
                      </a:r>
                    </a:p>
                  </a:txBody>
                  <a:tcPr marL="9525" marR="9525" marT="9525" marB="0" anchor="b"/>
                </a:tc>
                <a:tc>
                  <a:txBody>
                    <a:bodyPr/>
                    <a:lstStyle/>
                    <a:p>
                      <a:pPr algn="ctr" fontAlgn="b"/>
                      <a:r>
                        <a:rPr lang="nl-BE" sz="1400" u="none" strike="noStrike">
                          <a:effectLst/>
                        </a:rPr>
                        <a:t>21</a:t>
                      </a:r>
                    </a:p>
                  </a:txBody>
                  <a:tcPr marL="9525" marR="9525" marT="9525" marB="0" anchor="b"/>
                </a:tc>
                <a:tc>
                  <a:txBody>
                    <a:bodyPr/>
                    <a:lstStyle/>
                    <a:p>
                      <a:pPr algn="ctr" fontAlgn="b"/>
                      <a:r>
                        <a:rPr lang="nl-BE" sz="1400" u="none" strike="noStrike">
                          <a:effectLst/>
                        </a:rPr>
                        <a:t>24</a:t>
                      </a:r>
                    </a:p>
                  </a:txBody>
                  <a:tcPr marL="9525" marR="9525" marT="9525" marB="0" anchor="b"/>
                </a:tc>
                <a:tc>
                  <a:txBody>
                    <a:bodyPr/>
                    <a:lstStyle/>
                    <a:p>
                      <a:pPr algn="ctr" fontAlgn="b"/>
                      <a:r>
                        <a:rPr lang="nl-BE" sz="1400" u="none" strike="noStrike" dirty="0">
                          <a:effectLst/>
                        </a:rPr>
                        <a:t> </a:t>
                      </a:r>
                    </a:p>
                  </a:txBody>
                  <a:tcPr marL="9525" marR="9525" marT="9525" marB="0" anchor="b"/>
                </a:tc>
                <a:extLst>
                  <a:ext uri="{0D108BD9-81ED-4DB2-BD59-A6C34878D82A}">
                    <a16:rowId xmlns:a16="http://schemas.microsoft.com/office/drawing/2014/main" xmlns="" val="10003"/>
                  </a:ext>
                </a:extLst>
              </a:tr>
            </a:tbl>
          </a:graphicData>
        </a:graphic>
      </p:graphicFrame>
      <p:sp>
        <p:nvSpPr>
          <p:cNvPr id="9" name="Google Shape;297;p65"/>
          <p:cNvSpPr txBox="1"/>
          <p:nvPr/>
        </p:nvSpPr>
        <p:spPr>
          <a:xfrm>
            <a:off x="233833" y="6003736"/>
            <a:ext cx="8692884" cy="338133"/>
          </a:xfrm>
          <a:prstGeom prst="rect">
            <a:avLst/>
          </a:prstGeom>
          <a:noFill/>
          <a:ln>
            <a:noFill/>
          </a:ln>
        </p:spPr>
        <p:txBody>
          <a:bodyPr spcFirstLastPara="1" wrap="square" lIns="62850" tIns="62850" rIns="62850" bIns="62850" anchor="t" anchorCtr="0">
            <a:noAutofit/>
          </a:bodyPr>
          <a:lstStyle/>
          <a:p>
            <a:pPr lvl="0">
              <a:buSzPts val="1400"/>
            </a:pPr>
            <a:r>
              <a:rPr lang="nl-BE" sz="2000" b="1">
                <a:solidFill>
                  <a:srgbClr val="92D050"/>
                </a:solidFill>
                <a:latin typeface="Calibri" panose="020F0502020204030204" pitchFamily="34" charset="0"/>
                <a:ea typeface="Quattrocento Sans"/>
                <a:cs typeface="Calibri" panose="020F0502020204030204" pitchFamily="34" charset="0"/>
                <a:sym typeface="Quattrocento Sans"/>
              </a:rPr>
              <a:t>Twee keer </a:t>
            </a:r>
            <a:r>
              <a:rPr lang="nl-BE" sz="2000">
                <a:solidFill>
                  <a:srgbClr val="201F1E"/>
                </a:solidFill>
                <a:latin typeface="Calibri" panose="020F0502020204030204" pitchFamily="34" charset="0"/>
                <a:ea typeface="Quattrocento Sans"/>
                <a:cs typeface="Calibri" panose="020F0502020204030204" pitchFamily="34" charset="0"/>
                <a:sym typeface="Quattrocento Sans"/>
              </a:rPr>
              <a:t>meer acties die </a:t>
            </a:r>
            <a:r>
              <a:rPr lang="nl-BE" sz="2000" b="1">
                <a:solidFill>
                  <a:srgbClr val="92D050"/>
                </a:solidFill>
                <a:latin typeface="Calibri" panose="020F0502020204030204" pitchFamily="34" charset="0"/>
                <a:ea typeface="Quattrocento Sans"/>
                <a:cs typeface="Calibri" panose="020F0502020204030204" pitchFamily="34" charset="0"/>
                <a:sym typeface="Quattrocento Sans"/>
              </a:rPr>
              <a:t>systematisch </a:t>
            </a:r>
            <a:r>
              <a:rPr lang="nl-BE" sz="2400" b="1">
                <a:solidFill>
                  <a:srgbClr val="92D050"/>
                </a:solidFill>
                <a:latin typeface="Calibri" panose="020F0502020204030204" pitchFamily="34" charset="0"/>
                <a:ea typeface="Quattrocento Sans"/>
                <a:cs typeface="Calibri" panose="020F0502020204030204" pitchFamily="34" charset="0"/>
                <a:sym typeface="Quattrocento Sans"/>
              </a:rPr>
              <a:t>worden uitgevoerd</a:t>
            </a:r>
            <a:r>
              <a:rPr lang="nl-BE" sz="2000" b="1">
                <a:solidFill>
                  <a:srgbClr val="92D050"/>
                </a:solidFill>
                <a:latin typeface="Calibri" panose="020F0502020204030204" pitchFamily="34" charset="0"/>
                <a:ea typeface="Quattrocento Sans"/>
                <a:cs typeface="Calibri" panose="020F0502020204030204" pitchFamily="34" charset="0"/>
                <a:sym typeface="Quattrocento Sans"/>
              </a:rPr>
              <a:t> </a:t>
            </a:r>
            <a:r>
              <a:rPr lang="nl-BE" sz="2000">
                <a:solidFill>
                  <a:srgbClr val="201F1E"/>
                </a:solidFill>
                <a:latin typeface="Calibri" panose="020F0502020204030204" pitchFamily="34" charset="0"/>
                <a:ea typeface="Quattrocento Sans"/>
                <a:cs typeface="Calibri" panose="020F0502020204030204" pitchFamily="34" charset="0"/>
                <a:sym typeface="Quattrocento Sans"/>
              </a:rPr>
              <a:t>vergeleken met het Brusselse gemiddelde! &lt;/293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 name="ZoneTexte 2"/>
          <p:cNvSpPr txBox="1"/>
          <p:nvPr/>
        </p:nvSpPr>
        <p:spPr>
          <a:xfrm>
            <a:off x="5791167" y="746236"/>
            <a:ext cx="2885289" cy="276999"/>
          </a:xfrm>
          <a:prstGeom prst="rect">
            <a:avLst/>
          </a:prstGeom>
          <a:noFill/>
        </p:spPr>
        <p:txBody>
          <a:bodyPr wrap="square" rtlCol="0">
            <a:spAutoFit/>
          </a:bodyPr>
          <a:lstStyle/>
          <a:p>
            <a:pPr lvl="5"/>
            <a:r>
              <a:rPr lang="nl-BE" sz="1200">
                <a:solidFill>
                  <a:srgbClr val="3F3F3F"/>
                </a:solidFill>
                <a:latin typeface="Calibri"/>
                <a:ea typeface="Calibri"/>
                <a:cs typeface="Calibri"/>
              </a:rPr>
              <a:t>Door de gemiddelde Brusselaar (Sonecom 2019)</a:t>
            </a:r>
          </a:p>
        </p:txBody>
      </p:sp>
      <p:sp>
        <p:nvSpPr>
          <p:cNvPr id="308" name="Google Shape;308;p19"/>
          <p:cNvSpPr txBox="1">
            <a:spLocks noGrp="1"/>
          </p:cNvSpPr>
          <p:nvPr>
            <p:ph type="title"/>
          </p:nvPr>
        </p:nvSpPr>
        <p:spPr>
          <a:xfrm>
            <a:off x="731608" y="170272"/>
            <a:ext cx="3652074" cy="633927"/>
          </a:xfrm>
          <a:prstGeom prst="rect">
            <a:avLst/>
          </a:prstGeom>
          <a:noFill/>
          <a:ln>
            <a:noFill/>
          </a:ln>
        </p:spPr>
        <p:txBody>
          <a:bodyPr spcFirstLastPara="1" wrap="square" lIns="62850" tIns="62850" rIns="62850" bIns="62850" anchor="t" anchorCtr="0">
            <a:noAutofit/>
          </a:bodyPr>
          <a:lstStyle/>
          <a:p>
            <a:r>
              <a:rPr lang="nl-BE" sz="3600">
                <a:latin typeface="Calibri"/>
                <a:ea typeface="Calibri"/>
                <a:cs typeface="Calibri"/>
                <a:sym typeface="Calibri"/>
              </a:rPr>
              <a:t>Verankerde ZA-acties</a:t>
            </a:r>
          </a:p>
        </p:txBody>
      </p:sp>
      <p:sp>
        <p:nvSpPr>
          <p:cNvPr id="309" name="Google Shape;309;p19"/>
          <p:cNvSpPr txBox="1"/>
          <p:nvPr/>
        </p:nvSpPr>
        <p:spPr>
          <a:xfrm>
            <a:off x="209567" y="1835761"/>
            <a:ext cx="2076082" cy="372369"/>
          </a:xfrm>
          <a:prstGeom prst="rect">
            <a:avLst/>
          </a:prstGeom>
          <a:solidFill>
            <a:srgbClr val="B6DDE7"/>
          </a:solidFill>
          <a:ln>
            <a:noFill/>
          </a:ln>
        </p:spPr>
        <p:txBody>
          <a:bodyPr spcFirstLastPara="1" wrap="square" lIns="91425" tIns="45700" rIns="91425" bIns="45700" anchor="t" anchorCtr="0">
            <a:spAutoFit/>
          </a:bodyPr>
          <a:lstStyle/>
          <a:p>
            <a:pPr marL="285750" marR="0" lvl="0" indent="-285750" rtl="0">
              <a:lnSpc>
                <a:spcPct val="130000"/>
              </a:lnSpc>
              <a:spcBef>
                <a:spcPts val="0"/>
              </a:spcBef>
              <a:spcAft>
                <a:spcPts val="0"/>
              </a:spcAft>
              <a:buClr>
                <a:srgbClr val="000000"/>
              </a:buClr>
              <a:buSzPts val="1600"/>
              <a:buFont typeface="Arial" panose="020B0604020202020204" pitchFamily="34" charset="0"/>
              <a:buChar char="•"/>
            </a:pPr>
            <a:r>
              <a:rPr lang="nl-BE" b="0" i="0" u="none" strike="noStrike" cap="none">
                <a:solidFill>
                  <a:schemeClr val="dk1"/>
                </a:solidFill>
                <a:latin typeface="Calibri"/>
                <a:ea typeface="Calibri"/>
                <a:cs typeface="Calibri"/>
                <a:sym typeface="Calibri"/>
              </a:rPr>
              <a:t>Kraanwater drinken.</a:t>
            </a:r>
          </a:p>
        </p:txBody>
      </p:sp>
      <p:sp>
        <p:nvSpPr>
          <p:cNvPr id="320" name="Google Shape;320;p19"/>
          <p:cNvSpPr txBox="1"/>
          <p:nvPr/>
        </p:nvSpPr>
        <p:spPr>
          <a:xfrm>
            <a:off x="2421924" y="1263363"/>
            <a:ext cx="2227434" cy="33851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RPr/>
            </a:defPPr>
            <a:lvl1pPr marL="0" indent="0" algn="ctr">
              <a:buSzPts val="1600"/>
              <a:buNone/>
              <a:defRPr sz="1600" b="1">
                <a:solidFill>
                  <a:srgbClr val="92D050"/>
                </a:solidFill>
                <a:latin typeface="Calibri"/>
                <a:ea typeface="Calibri"/>
                <a:cs typeface="Calibri"/>
              </a:defRPr>
            </a:lvl1pPr>
          </a:lstStyle>
          <a:p>
            <a:r>
              <a:rPr lang="nl-BE" dirty="0"/>
              <a:t>Voor de boodschappen </a:t>
            </a:r>
          </a:p>
        </p:txBody>
      </p:sp>
      <p:sp>
        <p:nvSpPr>
          <p:cNvPr id="321" name="Google Shape;321;p19"/>
          <p:cNvSpPr txBox="1"/>
          <p:nvPr/>
        </p:nvSpPr>
        <p:spPr>
          <a:xfrm>
            <a:off x="4937062" y="1263363"/>
            <a:ext cx="1859154" cy="33851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RPr/>
            </a:defPPr>
            <a:lvl1pPr marL="0" indent="0" algn="ctr">
              <a:buSzPts val="1600"/>
              <a:buNone/>
              <a:defRPr sz="1600" b="1">
                <a:solidFill>
                  <a:srgbClr val="92D050"/>
                </a:solidFill>
                <a:latin typeface="Calibri"/>
                <a:ea typeface="Calibri"/>
                <a:cs typeface="Calibri"/>
              </a:defRPr>
            </a:lvl1pPr>
          </a:lstStyle>
          <a:p>
            <a:r>
              <a:rPr lang="nl-BE" dirty="0"/>
              <a:t>Voor de maaltijden </a:t>
            </a:r>
          </a:p>
        </p:txBody>
      </p:sp>
      <p:sp>
        <p:nvSpPr>
          <p:cNvPr id="322" name="Google Shape;322;p19"/>
          <p:cNvSpPr txBox="1"/>
          <p:nvPr/>
        </p:nvSpPr>
        <p:spPr>
          <a:xfrm>
            <a:off x="6609061" y="1208703"/>
            <a:ext cx="2864087" cy="584735"/>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RPr/>
            </a:defPPr>
            <a:lvl1pPr marL="0" indent="0">
              <a:buSzPts val="1600"/>
              <a:buNone/>
              <a:defRPr sz="1600">
                <a:solidFill>
                  <a:srgbClr val="3F3F3F"/>
                </a:solidFill>
                <a:latin typeface="Calibri"/>
                <a:ea typeface="Calibri"/>
                <a:cs typeface="Calibri"/>
              </a:defRPr>
            </a:lvl1pPr>
          </a:lstStyle>
          <a:p>
            <a:pPr algn="ctr"/>
            <a:r>
              <a:rPr lang="nl-BE" b="1" dirty="0">
                <a:solidFill>
                  <a:srgbClr val="92D050"/>
                </a:solidFill>
                <a:sym typeface="Calibri"/>
              </a:rPr>
              <a:t>Voor </a:t>
            </a:r>
          </a:p>
          <a:p>
            <a:pPr algn="ctr"/>
            <a:r>
              <a:rPr lang="nl-BE" b="1" dirty="0">
                <a:solidFill>
                  <a:srgbClr val="92D050"/>
                </a:solidFill>
                <a:sym typeface="Calibri"/>
              </a:rPr>
              <a:t>het onderhoud van het huis  </a:t>
            </a:r>
          </a:p>
        </p:txBody>
      </p:sp>
      <p:sp>
        <p:nvSpPr>
          <p:cNvPr id="323" name="Google Shape;323;p19"/>
          <p:cNvSpPr txBox="1"/>
          <p:nvPr/>
        </p:nvSpPr>
        <p:spPr>
          <a:xfrm>
            <a:off x="176115" y="2434371"/>
            <a:ext cx="2077680" cy="584735"/>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RPr/>
            </a:defPPr>
            <a:lvl1pPr marL="0" indent="0" algn="ctr">
              <a:buSzPts val="1600"/>
              <a:buNone/>
              <a:defRPr sz="1600" b="1">
                <a:solidFill>
                  <a:srgbClr val="92D050"/>
                </a:solidFill>
                <a:latin typeface="Calibri"/>
                <a:ea typeface="Calibri"/>
                <a:cs typeface="Calibri"/>
              </a:defRPr>
            </a:lvl1pPr>
          </a:lstStyle>
          <a:p>
            <a:r>
              <a:rPr lang="nl-BE"/>
              <a:t>Tegen voedselverspilling  </a:t>
            </a:r>
          </a:p>
        </p:txBody>
      </p:sp>
      <p:sp>
        <p:nvSpPr>
          <p:cNvPr id="324" name="Google Shape;324;p19"/>
          <p:cNvSpPr txBox="1"/>
          <p:nvPr/>
        </p:nvSpPr>
        <p:spPr>
          <a:xfrm>
            <a:off x="309280" y="1380103"/>
            <a:ext cx="1708209" cy="33855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RPr/>
            </a:defPPr>
            <a:lvl1pPr marL="0" indent="0">
              <a:buSzPts val="1600"/>
              <a:buNone/>
              <a:defRPr sz="1600">
                <a:solidFill>
                  <a:srgbClr val="3F3F3F"/>
                </a:solidFill>
                <a:latin typeface="Calibri"/>
                <a:ea typeface="Calibri"/>
                <a:cs typeface="Calibri"/>
              </a:defRPr>
            </a:lvl1pPr>
          </a:lstStyle>
          <a:p>
            <a:pPr algn="ctr"/>
            <a:r>
              <a:rPr lang="nl-BE" b="1">
                <a:solidFill>
                  <a:srgbClr val="92D050"/>
                </a:solidFill>
                <a:sym typeface="Calibri"/>
              </a:rPr>
              <a:t>Kraanwater </a:t>
            </a:r>
          </a:p>
        </p:txBody>
      </p:sp>
      <p:sp>
        <p:nvSpPr>
          <p:cNvPr id="325" name="Google Shape;325;p19"/>
          <p:cNvSpPr txBox="1"/>
          <p:nvPr/>
        </p:nvSpPr>
        <p:spPr>
          <a:xfrm>
            <a:off x="7186999" y="4331229"/>
            <a:ext cx="1708209" cy="33855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RPr/>
            </a:defPPr>
            <a:lvl1pPr marL="0" indent="0">
              <a:buSzPts val="1600"/>
              <a:buNone/>
              <a:defRPr sz="1600">
                <a:solidFill>
                  <a:srgbClr val="3F3F3F"/>
                </a:solidFill>
                <a:latin typeface="Calibri"/>
                <a:ea typeface="Calibri"/>
                <a:cs typeface="Calibri"/>
              </a:defRPr>
            </a:lvl1pPr>
          </a:lstStyle>
          <a:p>
            <a:pPr algn="ctr"/>
            <a:r>
              <a:rPr lang="nl-BE" b="1">
                <a:solidFill>
                  <a:srgbClr val="92D050"/>
                </a:solidFill>
                <a:sym typeface="Calibri"/>
              </a:rPr>
              <a:t>Voor feesten </a:t>
            </a:r>
          </a:p>
        </p:txBody>
      </p:sp>
      <p:sp>
        <p:nvSpPr>
          <p:cNvPr id="27" name="Google Shape;303;p19"/>
          <p:cNvSpPr txBox="1"/>
          <p:nvPr/>
        </p:nvSpPr>
        <p:spPr>
          <a:xfrm>
            <a:off x="5535249" y="804174"/>
            <a:ext cx="255918" cy="258556"/>
          </a:xfrm>
          <a:prstGeom prst="rect">
            <a:avLst/>
          </a:prstGeom>
          <a:solidFill>
            <a:srgbClr val="D8D8D8"/>
          </a:solidFill>
          <a:ln>
            <a:noFill/>
          </a:ln>
        </p:spPr>
        <p:txBody>
          <a:bodyPr spcFirstLastPara="1" wrap="square" lIns="91425" tIns="45700" rIns="91425" bIns="45700" anchor="t" anchorCtr="0">
            <a:spAutoFit/>
          </a:bodyPr>
          <a:lstStyle/>
          <a:p>
            <a:pPr lvl="0"/>
            <a:endParaRPr lang="fr-BE" sz="1200" dirty="0"/>
          </a:p>
        </p:txBody>
      </p:sp>
      <p:sp>
        <p:nvSpPr>
          <p:cNvPr id="28" name="Google Shape;313;p19"/>
          <p:cNvSpPr txBox="1"/>
          <p:nvPr/>
        </p:nvSpPr>
        <p:spPr>
          <a:xfrm>
            <a:off x="5535249" y="474529"/>
            <a:ext cx="255918" cy="268796"/>
          </a:xfrm>
          <a:prstGeom prst="rect">
            <a:avLst/>
          </a:prstGeom>
          <a:solidFill>
            <a:srgbClr val="B6DDE7"/>
          </a:solidFill>
          <a:ln>
            <a:noFill/>
          </a:ln>
        </p:spPr>
        <p:txBody>
          <a:bodyPr spcFirstLastPara="1" wrap="square" lIns="91425" tIns="45700" rIns="91425" bIns="45700" anchor="t" anchorCtr="0">
            <a:spAutoFit/>
          </a:bodyPr>
          <a:lstStyle/>
          <a:p>
            <a:pPr lvl="0"/>
            <a:endParaRPr lang="fr-BE" sz="1200" dirty="0"/>
          </a:p>
        </p:txBody>
      </p:sp>
      <p:sp>
        <p:nvSpPr>
          <p:cNvPr id="30" name="Google Shape;316;p19"/>
          <p:cNvSpPr txBox="1"/>
          <p:nvPr/>
        </p:nvSpPr>
        <p:spPr>
          <a:xfrm>
            <a:off x="7426958" y="470448"/>
            <a:ext cx="262516" cy="276959"/>
          </a:xfrm>
          <a:prstGeom prst="rect">
            <a:avLst/>
          </a:prstGeom>
          <a:solidFill>
            <a:srgbClr val="D6E3BC"/>
          </a:solidFill>
          <a:ln>
            <a:noFill/>
          </a:ln>
        </p:spPr>
        <p:txBody>
          <a:bodyPr spcFirstLastPara="1" wrap="square" lIns="91425" tIns="45700" rIns="91425" bIns="45700" anchor="t" anchorCtr="0">
            <a:spAutoFit/>
          </a:bodyPr>
          <a:lstStyle/>
          <a:p>
            <a:pPr lvl="0"/>
            <a:endParaRPr lang="fr-BE" sz="1200" dirty="0"/>
          </a:p>
        </p:txBody>
      </p:sp>
      <p:sp>
        <p:nvSpPr>
          <p:cNvPr id="32" name="ZoneTexte 31"/>
          <p:cNvSpPr txBox="1"/>
          <p:nvPr/>
        </p:nvSpPr>
        <p:spPr>
          <a:xfrm>
            <a:off x="5791167" y="412639"/>
            <a:ext cx="1635791" cy="276999"/>
          </a:xfrm>
          <a:prstGeom prst="rect">
            <a:avLst/>
          </a:prstGeom>
          <a:noFill/>
        </p:spPr>
        <p:txBody>
          <a:bodyPr wrap="square" rtlCol="0">
            <a:spAutoFit/>
          </a:bodyPr>
          <a:lstStyle/>
          <a:p>
            <a:pPr lvl="5"/>
            <a:r>
              <a:rPr lang="nl-BE" sz="1200">
                <a:solidFill>
                  <a:srgbClr val="3F3F3F"/>
                </a:solidFill>
                <a:latin typeface="Calibri"/>
                <a:ea typeface="Calibri"/>
                <a:cs typeface="Calibri"/>
              </a:rPr>
              <a:t>Aan het begin van de Challenge</a:t>
            </a:r>
          </a:p>
        </p:txBody>
      </p:sp>
      <p:sp>
        <p:nvSpPr>
          <p:cNvPr id="33" name="ZoneTexte 32"/>
          <p:cNvSpPr txBox="1"/>
          <p:nvPr/>
        </p:nvSpPr>
        <p:spPr>
          <a:xfrm>
            <a:off x="7653470" y="411666"/>
            <a:ext cx="1381136" cy="276999"/>
          </a:xfrm>
          <a:prstGeom prst="rect">
            <a:avLst/>
          </a:prstGeom>
          <a:noFill/>
        </p:spPr>
        <p:txBody>
          <a:bodyPr wrap="square" rtlCol="0">
            <a:spAutoFit/>
          </a:bodyPr>
          <a:lstStyle/>
          <a:p>
            <a:pPr lvl="5"/>
            <a:r>
              <a:rPr lang="nl-BE" sz="1200">
                <a:solidFill>
                  <a:srgbClr val="3F3F3F"/>
                </a:solidFill>
                <a:latin typeface="Calibri"/>
                <a:ea typeface="Calibri"/>
                <a:cs typeface="Calibri"/>
              </a:rPr>
              <a:t>Aan het einde van de Challenge </a:t>
            </a:r>
          </a:p>
        </p:txBody>
      </p:sp>
      <p:sp>
        <p:nvSpPr>
          <p:cNvPr id="4" name="ZoneTexte 3"/>
          <p:cNvSpPr txBox="1"/>
          <p:nvPr/>
        </p:nvSpPr>
        <p:spPr>
          <a:xfrm>
            <a:off x="6058357" y="78589"/>
            <a:ext cx="2350907" cy="276999"/>
          </a:xfrm>
          <a:prstGeom prst="rect">
            <a:avLst/>
          </a:prstGeom>
          <a:noFill/>
        </p:spPr>
        <p:txBody>
          <a:bodyPr wrap="square" rtlCol="0">
            <a:spAutoFit/>
          </a:bodyPr>
          <a:lstStyle/>
          <a:p>
            <a:r>
              <a:rPr lang="nl-BE" sz="1200" u="sng">
                <a:solidFill>
                  <a:srgbClr val="3F3F3F"/>
                </a:solidFill>
                <a:latin typeface="Calibri"/>
                <a:ea typeface="Calibri"/>
                <a:cs typeface="Calibri"/>
                <a:sym typeface="Calibri"/>
              </a:rPr>
              <a:t>‘Altijd’ uitgevoerde acties</a:t>
            </a:r>
          </a:p>
        </p:txBody>
      </p:sp>
      <p:sp>
        <p:nvSpPr>
          <p:cNvPr id="64" name="Google Shape;316;p19"/>
          <p:cNvSpPr txBox="1"/>
          <p:nvPr/>
        </p:nvSpPr>
        <p:spPr>
          <a:xfrm>
            <a:off x="7445880" y="470448"/>
            <a:ext cx="262516" cy="276959"/>
          </a:xfrm>
          <a:prstGeom prst="rect">
            <a:avLst/>
          </a:prstGeom>
          <a:solidFill>
            <a:srgbClr val="D6E3BC"/>
          </a:solidFill>
          <a:ln>
            <a:noFill/>
          </a:ln>
        </p:spPr>
        <p:txBody>
          <a:bodyPr spcFirstLastPara="1" wrap="square" lIns="91425" tIns="45700" rIns="91425" bIns="45700" anchor="t" anchorCtr="0">
            <a:spAutoFit/>
          </a:bodyPr>
          <a:lstStyle/>
          <a:p>
            <a:pPr lvl="0"/>
            <a:endParaRPr lang="fr-BE" sz="1200" dirty="0"/>
          </a:p>
        </p:txBody>
      </p:sp>
      <p:sp>
        <p:nvSpPr>
          <p:cNvPr id="66" name="Google Shape;303;p19"/>
          <p:cNvSpPr txBox="1"/>
          <p:nvPr/>
        </p:nvSpPr>
        <p:spPr>
          <a:xfrm>
            <a:off x="2572730" y="1830813"/>
            <a:ext cx="2088232" cy="932523"/>
          </a:xfrm>
          <a:prstGeom prst="rect">
            <a:avLst/>
          </a:prstGeom>
          <a:solidFill>
            <a:srgbClr val="D8D8D8"/>
          </a:solidFill>
          <a:ln>
            <a:noFill/>
          </a:ln>
        </p:spPr>
        <p:txBody>
          <a:bodyPr spcFirstLastPara="1" wrap="square" lIns="91425" tIns="45700" rIns="91425" bIns="45700" anchor="t" anchorCtr="0">
            <a:spAutoFit/>
          </a:bodyPr>
          <a:lstStyle/>
          <a:p>
            <a:pPr marL="285750" marR="0" lvl="0" indent="-285750" rtl="0">
              <a:lnSpc>
                <a:spcPct val="130000"/>
              </a:lnSpc>
              <a:spcBef>
                <a:spcPts val="0"/>
              </a:spcBef>
              <a:spcAft>
                <a:spcPts val="0"/>
              </a:spcAft>
              <a:buClr>
                <a:srgbClr val="000000"/>
              </a:buClr>
              <a:buSzPts val="1600"/>
              <a:buFont typeface="Arial" panose="020B0604020202020204" pitchFamily="34" charset="0"/>
              <a:buChar char="•"/>
            </a:pPr>
            <a:r>
              <a:rPr lang="nl-BE" b="0" i="0" u="none" strike="noStrike" cap="none">
                <a:solidFill>
                  <a:schemeClr val="dk1"/>
                </a:solidFill>
                <a:latin typeface="Calibri"/>
                <a:ea typeface="Calibri"/>
                <a:cs typeface="Calibri"/>
                <a:sym typeface="Calibri"/>
              </a:rPr>
              <a:t>Herbruikbare boodschappentas voor de supermarkt</a:t>
            </a:r>
          </a:p>
        </p:txBody>
      </p:sp>
      <p:sp>
        <p:nvSpPr>
          <p:cNvPr id="67" name="Google Shape;304;p19"/>
          <p:cNvSpPr txBox="1"/>
          <p:nvPr/>
        </p:nvSpPr>
        <p:spPr>
          <a:xfrm>
            <a:off x="2561126" y="2891634"/>
            <a:ext cx="2088232" cy="932523"/>
          </a:xfrm>
          <a:prstGeom prst="rect">
            <a:avLst/>
          </a:prstGeom>
          <a:solidFill>
            <a:srgbClr val="D8D8D8"/>
          </a:solidFill>
          <a:ln>
            <a:noFill/>
          </a:ln>
        </p:spPr>
        <p:txBody>
          <a:bodyPr spcFirstLastPara="1" wrap="square" lIns="91425" tIns="45700" rIns="91425" bIns="45700" anchor="t" anchorCtr="0">
            <a:spAutoFit/>
          </a:bodyPr>
          <a:lstStyle/>
          <a:p>
            <a:pPr marL="285750" marR="0" lvl="0" indent="-285750" rtl="0">
              <a:lnSpc>
                <a:spcPct val="130000"/>
              </a:lnSpc>
              <a:spcBef>
                <a:spcPts val="0"/>
              </a:spcBef>
              <a:spcAft>
                <a:spcPts val="0"/>
              </a:spcAft>
              <a:buClr>
                <a:srgbClr val="000000"/>
              </a:buClr>
              <a:buSzPts val="1600"/>
              <a:buFont typeface="Arial" panose="020B0604020202020204" pitchFamily="34" charset="0"/>
              <a:buChar char="•"/>
            </a:pPr>
            <a:r>
              <a:rPr lang="nl-BE" b="0" i="0" u="none" strike="noStrike" cap="none">
                <a:solidFill>
                  <a:schemeClr val="dk1"/>
                </a:solidFill>
                <a:latin typeface="Calibri"/>
                <a:ea typeface="Calibri"/>
                <a:cs typeface="Calibri"/>
                <a:sym typeface="Calibri"/>
              </a:rPr>
              <a:t>Herbruikbare boodschappentas voor kleine winkels</a:t>
            </a:r>
          </a:p>
        </p:txBody>
      </p:sp>
      <p:sp>
        <p:nvSpPr>
          <p:cNvPr id="68" name="Google Shape;305;p19"/>
          <p:cNvSpPr txBox="1"/>
          <p:nvPr/>
        </p:nvSpPr>
        <p:spPr>
          <a:xfrm>
            <a:off x="177924" y="5659724"/>
            <a:ext cx="2088232" cy="812490"/>
          </a:xfrm>
          <a:prstGeom prst="rect">
            <a:avLst/>
          </a:prstGeom>
          <a:solidFill>
            <a:srgbClr val="D8D8D8"/>
          </a:solidFill>
          <a:ln>
            <a:noFill/>
          </a:ln>
        </p:spPr>
        <p:txBody>
          <a:bodyPr spcFirstLastPara="1" wrap="square" lIns="91425" tIns="45700" rIns="91425" bIns="45700" anchor="t" anchorCtr="0">
            <a:spAutoFit/>
          </a:bodyPr>
          <a:lstStyle/>
          <a:p>
            <a:pPr marL="285750" marR="0" lvl="0" indent="-285750" rtl="0">
              <a:lnSpc>
                <a:spcPct val="130000"/>
              </a:lnSpc>
              <a:spcBef>
                <a:spcPts val="0"/>
              </a:spcBef>
              <a:spcAft>
                <a:spcPts val="0"/>
              </a:spcAft>
              <a:buClr>
                <a:srgbClr val="000000"/>
              </a:buClr>
              <a:buSzPts val="1600"/>
              <a:buFont typeface="Arial" panose="020B0604020202020204" pitchFamily="34" charset="0"/>
              <a:buChar char="•"/>
            </a:pPr>
            <a:r>
              <a:rPr lang="nl-BE" sz="1200" b="0" i="0" u="none" strike="noStrike" cap="none" dirty="0">
                <a:solidFill>
                  <a:schemeClr val="dk1"/>
                </a:solidFill>
                <a:latin typeface="Calibri"/>
                <a:ea typeface="Calibri"/>
                <a:cs typeface="Calibri"/>
                <a:sym typeface="Calibri"/>
              </a:rPr>
              <a:t>Een boodschappenlijstje maken alvorens naar de winkel te gaan</a:t>
            </a:r>
          </a:p>
        </p:txBody>
      </p:sp>
      <p:sp>
        <p:nvSpPr>
          <p:cNvPr id="69" name="Google Shape;306;p19"/>
          <p:cNvSpPr txBox="1"/>
          <p:nvPr/>
        </p:nvSpPr>
        <p:spPr>
          <a:xfrm>
            <a:off x="7003951" y="1811457"/>
            <a:ext cx="2088232" cy="1052555"/>
          </a:xfrm>
          <a:prstGeom prst="rect">
            <a:avLst/>
          </a:prstGeom>
          <a:solidFill>
            <a:srgbClr val="D8D8D8"/>
          </a:solidFill>
          <a:ln>
            <a:noFill/>
          </a:ln>
        </p:spPr>
        <p:txBody>
          <a:bodyPr spcFirstLastPara="1" wrap="square" lIns="91425" tIns="45700" rIns="91425" bIns="45700" anchor="t" anchorCtr="0">
            <a:spAutoFit/>
          </a:bodyPr>
          <a:lstStyle/>
          <a:p>
            <a:pPr marL="0" marR="0" lvl="0" indent="0" rtl="0">
              <a:lnSpc>
                <a:spcPct val="130000"/>
              </a:lnSpc>
              <a:spcBef>
                <a:spcPts val="0"/>
              </a:spcBef>
              <a:spcAft>
                <a:spcPts val="0"/>
              </a:spcAft>
              <a:buClr>
                <a:srgbClr val="000000"/>
              </a:buClr>
              <a:buSzPts val="1600"/>
              <a:buFont typeface="Arial"/>
              <a:buNone/>
            </a:pPr>
            <a:r>
              <a:rPr lang="nl-BE" sz="1200" b="0" i="0" u="none" strike="noStrike" cap="none" dirty="0">
                <a:solidFill>
                  <a:schemeClr val="dk1"/>
                </a:solidFill>
                <a:latin typeface="Calibri"/>
                <a:ea typeface="Calibri"/>
                <a:cs typeface="Calibri"/>
                <a:sym typeface="Calibri"/>
              </a:rPr>
              <a:t>Schoonmaken met herbruikbare materialen (dweil, doeken enz., in plaats van wegwerpdoekjes)</a:t>
            </a:r>
          </a:p>
        </p:txBody>
      </p:sp>
      <p:sp>
        <p:nvSpPr>
          <p:cNvPr id="70" name="Google Shape;307;p19"/>
          <p:cNvSpPr txBox="1"/>
          <p:nvPr/>
        </p:nvSpPr>
        <p:spPr>
          <a:xfrm>
            <a:off x="154717" y="4032421"/>
            <a:ext cx="2088232" cy="1492676"/>
          </a:xfrm>
          <a:prstGeom prst="rect">
            <a:avLst/>
          </a:prstGeom>
          <a:solidFill>
            <a:srgbClr val="D8D8D8"/>
          </a:solidFill>
          <a:ln>
            <a:noFill/>
          </a:ln>
        </p:spPr>
        <p:txBody>
          <a:bodyPr spcFirstLastPara="1" wrap="square" lIns="91425" tIns="45700" rIns="91425" bIns="45700" anchor="t" anchorCtr="0">
            <a:spAutoFit/>
          </a:bodyPr>
          <a:lstStyle/>
          <a:p>
            <a:pPr marL="285750" marR="0" lvl="0" indent="-285750" rtl="0">
              <a:lnSpc>
                <a:spcPct val="130000"/>
              </a:lnSpc>
              <a:spcBef>
                <a:spcPts val="0"/>
              </a:spcBef>
              <a:spcAft>
                <a:spcPts val="0"/>
              </a:spcAft>
              <a:buClr>
                <a:srgbClr val="000000"/>
              </a:buClr>
              <a:buSzPts val="1600"/>
              <a:buFont typeface="Arial" panose="020B0604020202020204" pitchFamily="34" charset="0"/>
              <a:buChar char="•"/>
            </a:pPr>
            <a:r>
              <a:rPr lang="nl-BE" b="0" i="0" u="none" strike="noStrike" cap="none">
                <a:solidFill>
                  <a:schemeClr val="dk1"/>
                </a:solidFill>
                <a:latin typeface="Calibri"/>
                <a:ea typeface="Calibri"/>
                <a:cs typeface="Calibri"/>
                <a:sym typeface="Calibri"/>
              </a:rPr>
              <a:t>Koken met wat je nog in huis hebt en restjes opmaken</a:t>
            </a:r>
          </a:p>
        </p:txBody>
      </p:sp>
      <p:sp>
        <p:nvSpPr>
          <p:cNvPr id="72" name="Google Shape;310;p19"/>
          <p:cNvSpPr txBox="1"/>
          <p:nvPr/>
        </p:nvSpPr>
        <p:spPr>
          <a:xfrm>
            <a:off x="4837055" y="3979251"/>
            <a:ext cx="2088232" cy="932523"/>
          </a:xfrm>
          <a:prstGeom prst="rect">
            <a:avLst/>
          </a:prstGeom>
          <a:solidFill>
            <a:srgbClr val="B6DDE7"/>
          </a:solidFill>
          <a:ln>
            <a:noFill/>
          </a:ln>
        </p:spPr>
        <p:txBody>
          <a:bodyPr spcFirstLastPara="1" wrap="square" lIns="91425" tIns="45700" rIns="91425" bIns="45700" anchor="t" anchorCtr="0">
            <a:spAutoFit/>
          </a:bodyPr>
          <a:lstStyle/>
          <a:p>
            <a:pPr marL="0" marR="0" lvl="0" indent="0" rtl="0">
              <a:lnSpc>
                <a:spcPct val="130000"/>
              </a:lnSpc>
              <a:spcBef>
                <a:spcPts val="0"/>
              </a:spcBef>
              <a:spcAft>
                <a:spcPts val="0"/>
              </a:spcAft>
              <a:buClr>
                <a:srgbClr val="000000"/>
              </a:buClr>
              <a:buSzPts val="1600"/>
              <a:buFont typeface="Arial"/>
              <a:buNone/>
            </a:pPr>
            <a:r>
              <a:rPr lang="nl-BE" b="0" i="0" u="none" strike="noStrike" cap="none">
                <a:solidFill>
                  <a:schemeClr val="dk1"/>
                </a:solidFill>
                <a:latin typeface="Calibri"/>
                <a:ea typeface="Calibri"/>
                <a:cs typeface="Calibri"/>
                <a:sym typeface="Calibri"/>
              </a:rPr>
              <a:t>De lunch meenemen in lunchtrommels, stoffen zakjes, enz.</a:t>
            </a:r>
          </a:p>
        </p:txBody>
      </p:sp>
      <p:sp>
        <p:nvSpPr>
          <p:cNvPr id="73" name="Google Shape;311;p19"/>
          <p:cNvSpPr txBox="1"/>
          <p:nvPr/>
        </p:nvSpPr>
        <p:spPr>
          <a:xfrm>
            <a:off x="4818133" y="3194919"/>
            <a:ext cx="2088232" cy="572424"/>
          </a:xfrm>
          <a:prstGeom prst="rect">
            <a:avLst/>
          </a:prstGeom>
          <a:solidFill>
            <a:srgbClr val="B6DDE7"/>
          </a:solidFill>
          <a:ln>
            <a:noFill/>
          </a:ln>
        </p:spPr>
        <p:txBody>
          <a:bodyPr spcFirstLastPara="1" wrap="square" lIns="91425" tIns="45700" rIns="91425" bIns="45700" anchor="t" anchorCtr="0">
            <a:spAutoFit/>
          </a:bodyPr>
          <a:lstStyle/>
          <a:p>
            <a:pPr marL="0" marR="0" lvl="0" indent="0" rtl="0">
              <a:lnSpc>
                <a:spcPct val="130000"/>
              </a:lnSpc>
              <a:spcBef>
                <a:spcPts val="0"/>
              </a:spcBef>
              <a:spcAft>
                <a:spcPts val="0"/>
              </a:spcAft>
              <a:buClr>
                <a:srgbClr val="000000"/>
              </a:buClr>
              <a:buSzPts val="1600"/>
              <a:buFont typeface="Arial"/>
              <a:buNone/>
            </a:pPr>
            <a:r>
              <a:rPr lang="nl-BE" sz="1200" b="0" i="0" u="none" strike="noStrike" cap="none" dirty="0">
                <a:solidFill>
                  <a:schemeClr val="dk1"/>
                </a:solidFill>
                <a:latin typeface="Calibri"/>
                <a:ea typeface="Calibri"/>
                <a:cs typeface="Calibri"/>
                <a:sym typeface="Calibri"/>
              </a:rPr>
              <a:t>Een drinkbus, mok gebruiken om drank mee te nemen</a:t>
            </a:r>
          </a:p>
        </p:txBody>
      </p:sp>
      <p:sp>
        <p:nvSpPr>
          <p:cNvPr id="74" name="Google Shape;312;p19"/>
          <p:cNvSpPr txBox="1"/>
          <p:nvPr/>
        </p:nvSpPr>
        <p:spPr>
          <a:xfrm>
            <a:off x="4837055" y="1830813"/>
            <a:ext cx="2088232" cy="1212599"/>
          </a:xfrm>
          <a:prstGeom prst="rect">
            <a:avLst/>
          </a:prstGeom>
          <a:solidFill>
            <a:srgbClr val="B6DDE7"/>
          </a:solidFill>
          <a:ln>
            <a:noFill/>
          </a:ln>
        </p:spPr>
        <p:txBody>
          <a:bodyPr spcFirstLastPara="1" wrap="square" lIns="91425" tIns="45700" rIns="91425" bIns="45700" anchor="t" anchorCtr="0">
            <a:spAutoFit/>
          </a:bodyPr>
          <a:lstStyle/>
          <a:p>
            <a:pPr marL="0" marR="0" lvl="0" indent="0" rtl="0">
              <a:lnSpc>
                <a:spcPct val="130000"/>
              </a:lnSpc>
              <a:spcBef>
                <a:spcPts val="0"/>
              </a:spcBef>
              <a:spcAft>
                <a:spcPts val="0"/>
              </a:spcAft>
              <a:buClr>
                <a:srgbClr val="000000"/>
              </a:buClr>
              <a:buSzPts val="1600"/>
              <a:buFont typeface="Arial"/>
              <a:buNone/>
            </a:pPr>
            <a:r>
              <a:rPr lang="nl-BE" b="0" i="0" u="none" strike="noStrike" cap="none">
                <a:solidFill>
                  <a:schemeClr val="dk1"/>
                </a:solidFill>
                <a:latin typeface="Calibri"/>
                <a:ea typeface="Calibri"/>
                <a:cs typeface="Calibri"/>
                <a:sym typeface="Calibri"/>
              </a:rPr>
              <a:t>Zelf bereidingen maken zoals dressings, soepen, sauzen, hummus, pannenkoeken…</a:t>
            </a:r>
          </a:p>
        </p:txBody>
      </p:sp>
      <p:sp>
        <p:nvSpPr>
          <p:cNvPr id="75" name="Google Shape;313;p19"/>
          <p:cNvSpPr txBox="1"/>
          <p:nvPr/>
        </p:nvSpPr>
        <p:spPr>
          <a:xfrm>
            <a:off x="4837055" y="5058835"/>
            <a:ext cx="2088232" cy="932523"/>
          </a:xfrm>
          <a:prstGeom prst="rect">
            <a:avLst/>
          </a:prstGeom>
          <a:solidFill>
            <a:srgbClr val="B6DDE7"/>
          </a:solidFill>
          <a:ln>
            <a:noFill/>
          </a:ln>
        </p:spPr>
        <p:txBody>
          <a:bodyPr spcFirstLastPara="1" wrap="square" lIns="91425" tIns="45700" rIns="91425" bIns="45700" anchor="t" anchorCtr="0">
            <a:spAutoFit/>
          </a:bodyPr>
          <a:lstStyle/>
          <a:p>
            <a:pPr marL="0" marR="0" lvl="0" indent="0" rtl="0">
              <a:lnSpc>
                <a:spcPct val="130000"/>
              </a:lnSpc>
              <a:spcBef>
                <a:spcPts val="0"/>
              </a:spcBef>
              <a:spcAft>
                <a:spcPts val="0"/>
              </a:spcAft>
              <a:buClr>
                <a:srgbClr val="000000"/>
              </a:buClr>
              <a:buSzPts val="1600"/>
              <a:buFont typeface="Arial"/>
              <a:buNone/>
            </a:pPr>
            <a:r>
              <a:rPr lang="nl-BE" b="0" i="0" u="none" strike="noStrike" cap="none">
                <a:solidFill>
                  <a:schemeClr val="dk1"/>
                </a:solidFill>
                <a:latin typeface="Calibri"/>
                <a:ea typeface="Calibri"/>
                <a:cs typeface="Calibri"/>
                <a:sym typeface="Calibri"/>
              </a:rPr>
              <a:t>ZA-alternatieven voor koffie (vermijd wegwerpcups)</a:t>
            </a:r>
          </a:p>
        </p:txBody>
      </p:sp>
      <p:sp>
        <p:nvSpPr>
          <p:cNvPr id="76" name="Google Shape;314;p19"/>
          <p:cNvSpPr txBox="1"/>
          <p:nvPr/>
        </p:nvSpPr>
        <p:spPr>
          <a:xfrm>
            <a:off x="7055768" y="4801851"/>
            <a:ext cx="2088232" cy="1052555"/>
          </a:xfrm>
          <a:prstGeom prst="rect">
            <a:avLst/>
          </a:prstGeom>
          <a:solidFill>
            <a:srgbClr val="B6DDE7"/>
          </a:solidFill>
          <a:ln>
            <a:noFill/>
          </a:ln>
        </p:spPr>
        <p:txBody>
          <a:bodyPr spcFirstLastPara="1" wrap="square" lIns="91425" tIns="45700" rIns="91425" bIns="45700" anchor="t" anchorCtr="0">
            <a:spAutoFit/>
          </a:bodyPr>
          <a:lstStyle/>
          <a:p>
            <a:pPr marL="0" marR="0" lvl="0" indent="0" rtl="0">
              <a:lnSpc>
                <a:spcPct val="130000"/>
              </a:lnSpc>
              <a:spcBef>
                <a:spcPts val="0"/>
              </a:spcBef>
              <a:spcAft>
                <a:spcPts val="0"/>
              </a:spcAft>
              <a:buClr>
                <a:srgbClr val="000000"/>
              </a:buClr>
              <a:buSzPts val="1600"/>
              <a:buFont typeface="Arial"/>
              <a:buNone/>
            </a:pPr>
            <a:r>
              <a:rPr lang="nl-BE" sz="1200" b="0" i="0" u="none" strike="noStrike" cap="none" dirty="0">
                <a:solidFill>
                  <a:schemeClr val="dk1"/>
                </a:solidFill>
                <a:latin typeface="Calibri"/>
                <a:ea typeface="Calibri"/>
                <a:cs typeface="Calibri"/>
                <a:sym typeface="Calibri"/>
              </a:rPr>
              <a:t>Voor feestjes plastic wegwerpartikelen vervangen door herbruikbare alternatieven </a:t>
            </a:r>
          </a:p>
        </p:txBody>
      </p:sp>
      <p:sp>
        <p:nvSpPr>
          <p:cNvPr id="77" name="Google Shape;316;p19"/>
          <p:cNvSpPr txBox="1"/>
          <p:nvPr/>
        </p:nvSpPr>
        <p:spPr>
          <a:xfrm>
            <a:off x="7003951" y="3179834"/>
            <a:ext cx="2088232" cy="812490"/>
          </a:xfrm>
          <a:prstGeom prst="rect">
            <a:avLst/>
          </a:prstGeom>
          <a:solidFill>
            <a:srgbClr val="D6E3BC"/>
          </a:solidFill>
          <a:ln>
            <a:noFill/>
          </a:ln>
        </p:spPr>
        <p:txBody>
          <a:bodyPr spcFirstLastPara="1" wrap="square" lIns="91425" tIns="45700" rIns="91425" bIns="45700" anchor="t" anchorCtr="0">
            <a:spAutoFit/>
          </a:bodyPr>
          <a:lstStyle/>
          <a:p>
            <a:pPr marL="0" marR="0" lvl="0" indent="0" rtl="0">
              <a:lnSpc>
                <a:spcPct val="130000"/>
              </a:lnSpc>
              <a:spcBef>
                <a:spcPts val="0"/>
              </a:spcBef>
              <a:spcAft>
                <a:spcPts val="0"/>
              </a:spcAft>
              <a:buClr>
                <a:srgbClr val="000000"/>
              </a:buClr>
              <a:buSzPts val="1600"/>
              <a:buFont typeface="Arial"/>
              <a:buNone/>
            </a:pPr>
            <a:r>
              <a:rPr lang="nl-BE" sz="1200" b="0" i="0" u="none" strike="noStrike" cap="none" dirty="0">
                <a:solidFill>
                  <a:schemeClr val="dk1"/>
                </a:solidFill>
                <a:latin typeface="Calibri"/>
                <a:ea typeface="Calibri"/>
                <a:cs typeface="Calibri"/>
                <a:sym typeface="Calibri"/>
              </a:rPr>
              <a:t>Zich beperken tot 1 of 2 verschillende producten om het huis schoon te maken</a:t>
            </a:r>
          </a:p>
        </p:txBody>
      </p:sp>
      <p:sp>
        <p:nvSpPr>
          <p:cNvPr id="78" name="Google Shape;317;p19"/>
          <p:cNvSpPr txBox="1"/>
          <p:nvPr/>
        </p:nvSpPr>
        <p:spPr>
          <a:xfrm>
            <a:off x="2557645" y="4813186"/>
            <a:ext cx="2088232" cy="652446"/>
          </a:xfrm>
          <a:prstGeom prst="rect">
            <a:avLst/>
          </a:prstGeom>
          <a:solidFill>
            <a:srgbClr val="D6E3BC"/>
          </a:solidFill>
          <a:ln>
            <a:noFill/>
          </a:ln>
        </p:spPr>
        <p:txBody>
          <a:bodyPr spcFirstLastPara="1" wrap="square" lIns="91425" tIns="45700" rIns="91425" bIns="45700" anchor="t" anchorCtr="0">
            <a:spAutoFit/>
          </a:bodyPr>
          <a:lstStyle/>
          <a:p>
            <a:pPr marL="285750" marR="0" lvl="0" indent="-285750" rtl="0">
              <a:lnSpc>
                <a:spcPct val="130000"/>
              </a:lnSpc>
              <a:spcBef>
                <a:spcPts val="0"/>
              </a:spcBef>
              <a:spcAft>
                <a:spcPts val="0"/>
              </a:spcAft>
              <a:buClr>
                <a:srgbClr val="000000"/>
              </a:buClr>
              <a:buSzPts val="1600"/>
              <a:buFont typeface="Arial" panose="020B0604020202020204" pitchFamily="34" charset="0"/>
              <a:buChar char="•"/>
            </a:pPr>
            <a:r>
              <a:rPr lang="nl-BE" b="0" i="0" u="none" strike="noStrike" cap="none">
                <a:solidFill>
                  <a:schemeClr val="dk1"/>
                </a:solidFill>
                <a:latin typeface="Calibri"/>
                <a:ea typeface="Calibri"/>
                <a:cs typeface="Calibri"/>
                <a:sym typeface="Calibri"/>
              </a:rPr>
              <a:t>Droge producten in BULK kopen</a:t>
            </a:r>
          </a:p>
        </p:txBody>
      </p:sp>
      <p:sp>
        <p:nvSpPr>
          <p:cNvPr id="79" name="Google Shape;318;p19"/>
          <p:cNvSpPr txBox="1"/>
          <p:nvPr/>
        </p:nvSpPr>
        <p:spPr>
          <a:xfrm>
            <a:off x="177924" y="3245348"/>
            <a:ext cx="2088232" cy="652446"/>
          </a:xfrm>
          <a:prstGeom prst="rect">
            <a:avLst/>
          </a:prstGeom>
          <a:solidFill>
            <a:srgbClr val="D8D8D8"/>
          </a:solidFill>
          <a:ln>
            <a:noFill/>
          </a:ln>
        </p:spPr>
        <p:txBody>
          <a:bodyPr spcFirstLastPara="1" wrap="square" lIns="91425" tIns="45700" rIns="91425" bIns="45700" anchor="t" anchorCtr="0">
            <a:spAutoFit/>
          </a:bodyPr>
          <a:lstStyle/>
          <a:p>
            <a:pPr marL="285750" marR="0" lvl="0" indent="-285750" rtl="0">
              <a:lnSpc>
                <a:spcPct val="130000"/>
              </a:lnSpc>
              <a:spcBef>
                <a:spcPts val="0"/>
              </a:spcBef>
              <a:spcAft>
                <a:spcPts val="0"/>
              </a:spcAft>
              <a:buClr>
                <a:srgbClr val="000000"/>
              </a:buClr>
              <a:buSzPts val="1600"/>
              <a:buFont typeface="Arial" panose="020B0604020202020204" pitchFamily="34" charset="0"/>
              <a:buChar char="•"/>
            </a:pPr>
            <a:r>
              <a:rPr lang="nl-BE" b="0" i="0" u="none" strike="noStrike" cap="none">
                <a:solidFill>
                  <a:schemeClr val="dk1"/>
                </a:solidFill>
                <a:latin typeface="Calibri"/>
                <a:ea typeface="Calibri"/>
                <a:cs typeface="Calibri"/>
                <a:sym typeface="Calibri"/>
              </a:rPr>
              <a:t>Een keer per week de koelkast opruimen</a:t>
            </a:r>
          </a:p>
        </p:txBody>
      </p:sp>
      <p:sp>
        <p:nvSpPr>
          <p:cNvPr id="80" name="Google Shape;319;p19"/>
          <p:cNvSpPr txBox="1"/>
          <p:nvPr/>
        </p:nvSpPr>
        <p:spPr>
          <a:xfrm>
            <a:off x="2570812" y="3982974"/>
            <a:ext cx="2088232" cy="652446"/>
          </a:xfrm>
          <a:prstGeom prst="rect">
            <a:avLst/>
          </a:prstGeom>
          <a:solidFill>
            <a:srgbClr val="D6E3BC"/>
          </a:solidFill>
          <a:ln>
            <a:noFill/>
          </a:ln>
        </p:spPr>
        <p:txBody>
          <a:bodyPr spcFirstLastPara="1" wrap="square" lIns="91425" tIns="45700" rIns="91425" bIns="45700" anchor="t" anchorCtr="0">
            <a:spAutoFit/>
          </a:bodyPr>
          <a:lstStyle/>
          <a:p>
            <a:pPr marL="285750" marR="0" lvl="0" indent="-285750" rtl="0">
              <a:lnSpc>
                <a:spcPct val="130000"/>
              </a:lnSpc>
              <a:spcBef>
                <a:spcPts val="0"/>
              </a:spcBef>
              <a:spcAft>
                <a:spcPts val="0"/>
              </a:spcAft>
              <a:buClr>
                <a:srgbClr val="000000"/>
              </a:buClr>
              <a:buSzPts val="1600"/>
              <a:buFont typeface="Arial" panose="020B0604020202020204" pitchFamily="34" charset="0"/>
              <a:buChar char="•"/>
            </a:pPr>
            <a:r>
              <a:rPr lang="nl-BE" b="0" i="0" u="none" strike="noStrike" cap="none">
                <a:solidFill>
                  <a:srgbClr val="000000"/>
                </a:solidFill>
                <a:latin typeface="Calibri"/>
                <a:ea typeface="Calibri"/>
                <a:cs typeface="Calibri"/>
                <a:sym typeface="Calibri"/>
              </a:rPr>
              <a:t>Altijd een bulkzak meenemen</a:t>
            </a:r>
          </a:p>
        </p:txBody>
      </p:sp>
      <p:sp>
        <p:nvSpPr>
          <p:cNvPr id="6" name="ZoneTexte 5"/>
          <p:cNvSpPr txBox="1"/>
          <p:nvPr/>
        </p:nvSpPr>
        <p:spPr>
          <a:xfrm>
            <a:off x="5449454" y="73008"/>
            <a:ext cx="3585151" cy="1023540"/>
          </a:xfrm>
          <a:prstGeom prst="rect">
            <a:avLst/>
          </a:prstGeom>
          <a:noFill/>
          <a:ln>
            <a:solidFill>
              <a:schemeClr val="tx1"/>
            </a:solidFill>
            <a:prstDash val="sysDash"/>
          </a:ln>
        </p:spPr>
        <p:txBody>
          <a:bodyPr wrap="square" rtlCol="0">
            <a:spAutoFit/>
          </a:bodyPr>
          <a:lstStyle/>
          <a:p>
            <a:endParaRPr lang="fr-B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graphicFrame>
        <p:nvGraphicFramePr>
          <p:cNvPr id="3" name="Chart 4">
            <a:extLst>
              <a:ext uri="{FF2B5EF4-FFF2-40B4-BE49-F238E27FC236}">
                <a16:creationId xmlns:xdr="http://schemas.openxmlformats.org/drawingml/2006/spreadsheetDrawing" xmlns:a16="http://schemas.microsoft.com/office/drawing/2014/main" xmlns="" xmlns:lc="http://schemas.openxmlformats.org/drawingml/2006/lockedCanvas" id="{C6027703-F04A-4F63-B35B-F30D7F1859D3}"/>
              </a:ext>
            </a:extLst>
          </p:cNvPr>
          <p:cNvGraphicFramePr>
            <a:graphicFrameLocks/>
          </p:cNvGraphicFramePr>
          <p:nvPr>
            <p:extLst>
              <p:ext uri="{D42A27DB-BD31-4B8C-83A1-F6EECF244321}">
                <p14:modId xmlns:p14="http://schemas.microsoft.com/office/powerpoint/2010/main" val="3475149032"/>
              </p:ext>
            </p:extLst>
          </p:nvPr>
        </p:nvGraphicFramePr>
        <p:xfrm>
          <a:off x="-209550" y="146050"/>
          <a:ext cx="9417050" cy="66484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66"/>
          <p:cNvSpPr txBox="1">
            <a:spLocks noGrp="1"/>
          </p:cNvSpPr>
          <p:nvPr>
            <p:ph type="body" idx="1"/>
          </p:nvPr>
        </p:nvSpPr>
        <p:spPr>
          <a:xfrm>
            <a:off x="523739" y="1646803"/>
            <a:ext cx="8229600" cy="4526000"/>
          </a:xfrm>
          <a:prstGeom prst="rect">
            <a:avLst/>
          </a:prstGeom>
          <a:noFill/>
          <a:ln>
            <a:noFill/>
          </a:ln>
        </p:spPr>
        <p:txBody>
          <a:bodyPr spcFirstLastPara="1" wrap="square" lIns="62850" tIns="62850" rIns="62850" bIns="62850" anchor="t" anchorCtr="0">
            <a:noAutofit/>
          </a:bodyPr>
          <a:lstStyle/>
          <a:p>
            <a:pPr marL="317500" marR="0" lvl="0" indent="-165100" algn="l" rtl="0">
              <a:lnSpc>
                <a:spcPct val="100000"/>
              </a:lnSpc>
              <a:spcBef>
                <a:spcPts val="0"/>
              </a:spcBef>
              <a:spcAft>
                <a:spcPts val="0"/>
              </a:spcAft>
              <a:buClr>
                <a:srgbClr val="000000"/>
              </a:buClr>
              <a:buSzPts val="2800"/>
              <a:buFont typeface="Merriweather Sans"/>
              <a:buNone/>
            </a:pPr>
            <a:endParaRPr sz="1400" b="0" i="0" u="none" strike="noStrike" cap="none">
              <a:solidFill>
                <a:srgbClr val="6CB644"/>
              </a:solidFill>
              <a:latin typeface="Arial"/>
              <a:ea typeface="Arial"/>
              <a:cs typeface="Arial"/>
              <a:sym typeface="Arial"/>
            </a:endParaRPr>
          </a:p>
          <a:p>
            <a:pPr marL="317500" marR="0" lvl="0" indent="-165100" algn="l" rtl="0">
              <a:lnSpc>
                <a:spcPct val="100000"/>
              </a:lnSpc>
              <a:spcBef>
                <a:spcPts val="0"/>
              </a:spcBef>
              <a:spcAft>
                <a:spcPts val="0"/>
              </a:spcAft>
              <a:buClr>
                <a:srgbClr val="000000"/>
              </a:buClr>
              <a:buSzPts val="2800"/>
              <a:buFont typeface="Merriweather Sans"/>
              <a:buNone/>
            </a:pPr>
            <a:endParaRPr sz="1400" b="0" i="0" u="none" strike="noStrike" cap="none">
              <a:solidFill>
                <a:srgbClr val="6CB644"/>
              </a:solidFill>
              <a:latin typeface="Arial"/>
              <a:ea typeface="Arial"/>
              <a:cs typeface="Arial"/>
              <a:sym typeface="Arial"/>
            </a:endParaRPr>
          </a:p>
          <a:p>
            <a:pPr marL="317500" marR="0" lvl="0" indent="-165100" algn="l" rtl="0">
              <a:lnSpc>
                <a:spcPct val="100000"/>
              </a:lnSpc>
              <a:spcBef>
                <a:spcPts val="0"/>
              </a:spcBef>
              <a:spcAft>
                <a:spcPts val="0"/>
              </a:spcAft>
              <a:buClr>
                <a:srgbClr val="000000"/>
              </a:buClr>
              <a:buSzPts val="2800"/>
              <a:buFont typeface="Merriweather Sans"/>
              <a:buNone/>
            </a:pPr>
            <a:endParaRPr sz="1600" b="0" i="0" u="none" strike="noStrike" cap="none">
              <a:solidFill>
                <a:srgbClr val="4F5057"/>
              </a:solidFill>
              <a:latin typeface="Arial"/>
              <a:ea typeface="Arial"/>
              <a:cs typeface="Arial"/>
              <a:sym typeface="Arial"/>
            </a:endParaRPr>
          </a:p>
        </p:txBody>
      </p:sp>
      <p:sp>
        <p:nvSpPr>
          <p:cNvPr id="332" name="Google Shape;332;p66"/>
          <p:cNvSpPr txBox="1"/>
          <p:nvPr/>
        </p:nvSpPr>
        <p:spPr>
          <a:xfrm>
            <a:off x="235706" y="3846429"/>
            <a:ext cx="8805664" cy="2509806"/>
          </a:xfrm>
          <a:prstGeom prst="rect">
            <a:avLst/>
          </a:prstGeom>
          <a:noFill/>
          <a:ln>
            <a:noFill/>
          </a:ln>
        </p:spPr>
        <p:txBody>
          <a:bodyPr spcFirstLastPara="1" wrap="square" lIns="62850" tIns="62850" rIns="62850" bIns="62850" anchor="t" anchorCtr="0">
            <a:noAutofit/>
          </a:bodyPr>
          <a:lstStyle/>
          <a:p>
            <a:pPr marL="285750" marR="0" lvl="0" indent="-184150" algn="l" rtl="0">
              <a:lnSpc>
                <a:spcPct val="130000"/>
              </a:lnSpc>
              <a:spcBef>
                <a:spcPts val="0"/>
              </a:spcBef>
              <a:spcAft>
                <a:spcPts val="0"/>
              </a:spcAft>
              <a:buClr>
                <a:schemeClr val="dk1"/>
              </a:buClr>
              <a:buSzPts val="1600"/>
              <a:buFont typeface="Noto Sans Symbols"/>
              <a:buNone/>
            </a:pPr>
            <a:endParaRPr sz="1600" b="0" i="0" u="none" strike="noStrike" cap="none" dirty="0">
              <a:solidFill>
                <a:schemeClr val="dk1"/>
              </a:solidFill>
              <a:latin typeface="Calibri"/>
              <a:ea typeface="Calibri"/>
              <a:cs typeface="Calibri"/>
              <a:sym typeface="Calibri"/>
            </a:endParaRPr>
          </a:p>
          <a:p>
            <a:pPr marL="0" marR="0" lvl="0" indent="0" algn="l" rtl="0">
              <a:lnSpc>
                <a:spcPct val="130000"/>
              </a:lnSpc>
              <a:spcBef>
                <a:spcPts val="0"/>
              </a:spcBef>
              <a:spcAft>
                <a:spcPts val="0"/>
              </a:spcAft>
              <a:buClr>
                <a:srgbClr val="000000"/>
              </a:buClr>
              <a:buSzPts val="1600"/>
              <a:buFont typeface="Arial"/>
              <a:buNone/>
            </a:pPr>
            <a:r>
              <a:rPr lang="nl-BE" sz="1600" b="0" i="0" u="none" strike="noStrike" cap="none">
                <a:solidFill>
                  <a:schemeClr val="dk1"/>
                </a:solidFill>
                <a:latin typeface="Calibri"/>
                <a:ea typeface="Calibri"/>
                <a:cs typeface="Calibri"/>
                <a:sym typeface="Calibri"/>
              </a:rPr>
              <a:t>In vergelijking met het gedrag dat de Brusselse bevolking zich eigen gemaakt heeft, zijn sommige verankerde gewoonten van de Challengers heel anders: </a:t>
            </a:r>
            <a:r>
              <a:rPr lang="nl-BE" sz="1600" b="0" i="1" u="none" strike="noStrike" cap="none">
                <a:solidFill>
                  <a:schemeClr val="dk1"/>
                </a:solidFill>
                <a:latin typeface="Calibri"/>
                <a:ea typeface="Calibri"/>
                <a:cs typeface="Calibri"/>
                <a:sym typeface="Calibri"/>
              </a:rPr>
              <a:t>ze drinken thuis kraanwater en gebruiken drinkbussen en herbruikbare verpakkingen om hun drankjes en lunch in mee te nemen</a:t>
            </a:r>
          </a:p>
          <a:p>
            <a:pPr marL="0" marR="0" lvl="0" indent="0" algn="l" rtl="0">
              <a:lnSpc>
                <a:spcPct val="130000"/>
              </a:lnSpc>
              <a:spcBef>
                <a:spcPts val="0"/>
              </a:spcBef>
              <a:spcAft>
                <a:spcPts val="0"/>
              </a:spcAft>
              <a:buClr>
                <a:srgbClr val="000000"/>
              </a:buClr>
              <a:buSzPts val="2000"/>
              <a:buFont typeface="Arial"/>
              <a:buNone/>
            </a:pPr>
            <a:endParaRPr sz="2000" b="1" i="0" u="none" strike="noStrike" cap="none" dirty="0">
              <a:solidFill>
                <a:schemeClr val="dk1"/>
              </a:solidFill>
              <a:latin typeface="Calibri"/>
              <a:ea typeface="Calibri"/>
              <a:cs typeface="Calibri"/>
              <a:sym typeface="Calibri"/>
            </a:endParaRPr>
          </a:p>
          <a:p>
            <a:pPr marL="0" marR="0" lvl="0" indent="0" algn="l" rtl="0">
              <a:lnSpc>
                <a:spcPct val="130000"/>
              </a:lnSpc>
              <a:spcBef>
                <a:spcPts val="0"/>
              </a:spcBef>
              <a:spcAft>
                <a:spcPts val="0"/>
              </a:spcAft>
              <a:buClr>
                <a:srgbClr val="000000"/>
              </a:buClr>
              <a:buSzPts val="1800"/>
              <a:buFont typeface="Arial"/>
              <a:buNone/>
            </a:pPr>
            <a:r>
              <a:rPr lang="nl-BE" sz="1800" b="1" i="0" u="none" strike="noStrike" cap="none">
                <a:solidFill>
                  <a:schemeClr val="dk1"/>
                </a:solidFill>
                <a:latin typeface="Calibri"/>
                <a:ea typeface="Calibri"/>
                <a:cs typeface="Calibri"/>
                <a:sym typeface="Calibri"/>
              </a:rPr>
              <a:t>Als we de Challengers beschouwen als </a:t>
            </a:r>
            <a:r>
              <a:rPr lang="nl-BE" sz="1800" b="1" i="0" u="sng" strike="noStrike" cap="none">
                <a:solidFill>
                  <a:schemeClr val="dk1"/>
                </a:solidFill>
                <a:latin typeface="Calibri"/>
                <a:ea typeface="Calibri"/>
                <a:cs typeface="Calibri"/>
                <a:sym typeface="Calibri"/>
              </a:rPr>
              <a:t>voorlopers</a:t>
            </a:r>
            <a:r>
              <a:rPr lang="nl-BE" sz="1800" b="1" i="0" u="none" strike="noStrike" cap="none">
                <a:solidFill>
                  <a:schemeClr val="dk1"/>
                </a:solidFill>
                <a:latin typeface="Calibri"/>
                <a:ea typeface="Calibri"/>
                <a:cs typeface="Calibri"/>
                <a:sym typeface="Calibri"/>
              </a:rPr>
              <a:t> in ZA, kunnen deze acties worden gezien als de </a:t>
            </a:r>
            <a:r>
              <a:rPr lang="nl-BE" sz="1800" b="1" i="0" u="sng" strike="noStrike" cap="none">
                <a:solidFill>
                  <a:schemeClr val="dk1"/>
                </a:solidFill>
                <a:latin typeface="Calibri"/>
                <a:ea typeface="Calibri"/>
                <a:cs typeface="Calibri"/>
                <a:sym typeface="Calibri"/>
              </a:rPr>
              <a:t>eerste stappen naar Zero Afval</a:t>
            </a:r>
          </a:p>
          <a:p>
            <a:pPr marL="0" marR="0" lvl="0" indent="0" algn="l" rtl="0">
              <a:lnSpc>
                <a:spcPct val="130000"/>
              </a:lnSpc>
              <a:spcBef>
                <a:spcPts val="0"/>
              </a:spcBef>
              <a:spcAft>
                <a:spcPts val="0"/>
              </a:spcAft>
              <a:buClr>
                <a:srgbClr val="000000"/>
              </a:buClr>
              <a:buSzPts val="1600"/>
              <a:buFont typeface="Arial"/>
              <a:buNone/>
            </a:pPr>
            <a:endParaRPr sz="1600" b="0" i="0" u="none" strike="noStrike" cap="none" dirty="0">
              <a:solidFill>
                <a:schemeClr val="dk1"/>
              </a:solidFill>
              <a:latin typeface="Calibri"/>
              <a:ea typeface="Calibri"/>
              <a:cs typeface="Calibri"/>
              <a:sym typeface="Calibri"/>
            </a:endParaRPr>
          </a:p>
          <a:p>
            <a:pPr marL="0" marR="0" lvl="0" indent="0" algn="l" rtl="0">
              <a:lnSpc>
                <a:spcPct val="130000"/>
              </a:lnSpc>
              <a:spcBef>
                <a:spcPts val="0"/>
              </a:spcBef>
              <a:spcAft>
                <a:spcPts val="0"/>
              </a:spcAft>
              <a:buClr>
                <a:srgbClr val="000000"/>
              </a:buClr>
              <a:buSzPts val="1600"/>
              <a:buFont typeface="Arial"/>
              <a:buNone/>
            </a:pPr>
            <a:endParaRPr sz="1600" b="0" i="0" u="none" strike="noStrike" cap="none" dirty="0">
              <a:solidFill>
                <a:schemeClr val="dk1"/>
              </a:solidFill>
              <a:latin typeface="Calibri"/>
              <a:ea typeface="Calibri"/>
              <a:cs typeface="Calibri"/>
              <a:sym typeface="Calibri"/>
            </a:endParaRPr>
          </a:p>
        </p:txBody>
      </p:sp>
      <p:sp>
        <p:nvSpPr>
          <p:cNvPr id="333" name="Google Shape;333;p66"/>
          <p:cNvSpPr txBox="1">
            <a:spLocks noGrp="1"/>
          </p:cNvSpPr>
          <p:nvPr>
            <p:ph type="title"/>
          </p:nvPr>
        </p:nvSpPr>
        <p:spPr>
          <a:xfrm>
            <a:off x="683568" y="160282"/>
            <a:ext cx="8229600" cy="1049829"/>
          </a:xfrm>
          <a:prstGeom prst="rect">
            <a:avLst/>
          </a:prstGeom>
          <a:noFill/>
          <a:ln>
            <a:noFill/>
          </a:ln>
        </p:spPr>
        <p:txBody>
          <a:bodyPr spcFirstLastPara="1" wrap="square" lIns="62850" tIns="62850" rIns="62850" bIns="62850" anchor="t" anchorCtr="0">
            <a:noAutofit/>
          </a:bodyPr>
          <a:lstStyle/>
          <a:p>
            <a:pPr marL="0" marR="0" lvl="0" indent="0" algn="just" rtl="0">
              <a:lnSpc>
                <a:spcPct val="100000"/>
              </a:lnSpc>
              <a:spcBef>
                <a:spcPts val="0"/>
              </a:spcBef>
              <a:spcAft>
                <a:spcPts val="0"/>
              </a:spcAft>
              <a:buClr>
                <a:srgbClr val="00799D"/>
              </a:buClr>
              <a:buSzPts val="1000"/>
              <a:buFont typeface="Arial"/>
              <a:buNone/>
            </a:pPr>
            <a:r>
              <a:rPr lang="nl-BE" sz="2800" b="1" i="0" u="none" strike="noStrike" cap="none">
                <a:latin typeface="Arial"/>
                <a:ea typeface="Arial"/>
                <a:cs typeface="Arial"/>
                <a:sym typeface="Arial"/>
              </a:rPr>
              <a:t>Welk Zero Afval-gedrag bij de </a:t>
            </a:r>
            <a:r>
              <a:rPr lang="nl-BE" sz="2800" b="1" i="0" u="none" strike="noStrike" cap="none">
                <a:solidFill>
                  <a:srgbClr val="92D050"/>
                </a:solidFill>
                <a:latin typeface="Arial"/>
                <a:ea typeface="Arial"/>
                <a:cs typeface="Arial"/>
                <a:sym typeface="Arial"/>
              </a:rPr>
              <a:t>deelnemers aan de Challenge 2021</a:t>
            </a:r>
            <a:r>
              <a:rPr lang="nl-BE" sz="2800" b="1" i="0" u="none" strike="noStrike" cap="none">
                <a:latin typeface="Arial"/>
                <a:ea typeface="Arial"/>
                <a:cs typeface="Arial"/>
                <a:sym typeface="Arial"/>
              </a:rPr>
              <a:t>?</a:t>
            </a:r>
          </a:p>
        </p:txBody>
      </p:sp>
      <p:sp>
        <p:nvSpPr>
          <p:cNvPr id="5" name="Google Shape;297;p65"/>
          <p:cNvSpPr txBox="1"/>
          <p:nvPr/>
        </p:nvSpPr>
        <p:spPr>
          <a:xfrm>
            <a:off x="351625" y="1329580"/>
            <a:ext cx="8573827" cy="2516849"/>
          </a:xfrm>
          <a:prstGeom prst="rect">
            <a:avLst/>
          </a:prstGeom>
          <a:noFill/>
          <a:ln>
            <a:noFill/>
          </a:ln>
        </p:spPr>
        <p:txBody>
          <a:bodyPr spcFirstLastPara="1" wrap="square" lIns="62850" tIns="62850" rIns="62850" bIns="6285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201F1E"/>
              </a:solidFill>
              <a:latin typeface="Quattrocento Sans"/>
              <a:ea typeface="Quattrocento Sans"/>
              <a:cs typeface="Quattrocento Sans"/>
              <a:sym typeface="Quattrocento Sans"/>
            </a:endParaRPr>
          </a:p>
          <a:p>
            <a:pPr marL="342900" marR="0" lvl="0" indent="-342900" algn="l" rtl="0">
              <a:lnSpc>
                <a:spcPct val="100000"/>
              </a:lnSpc>
              <a:spcBef>
                <a:spcPts val="0"/>
              </a:spcBef>
              <a:spcAft>
                <a:spcPts val="0"/>
              </a:spcAft>
              <a:buClr>
                <a:srgbClr val="000000"/>
              </a:buClr>
              <a:buSzPts val="2400"/>
              <a:buFont typeface="Noto Sans Symbols"/>
              <a:buChar char="✔"/>
            </a:pPr>
            <a:r>
              <a:rPr lang="nl-BE" sz="2400" b="0" i="0" u="none" strike="noStrike" cap="none">
                <a:solidFill>
                  <a:srgbClr val="262626"/>
                </a:solidFill>
                <a:latin typeface="Calibri"/>
                <a:ea typeface="Calibri"/>
                <a:cs typeface="Calibri"/>
                <a:sym typeface="Calibri"/>
              </a:rPr>
              <a:t>Kraanwater drinken (&gt;90% van de Challenge-deelnemers)</a:t>
            </a:r>
          </a:p>
          <a:p>
            <a:pPr marL="342900" marR="0" lvl="0" indent="-342900" algn="l" rtl="0">
              <a:lnSpc>
                <a:spcPct val="100000"/>
              </a:lnSpc>
              <a:spcBef>
                <a:spcPts val="0"/>
              </a:spcBef>
              <a:spcAft>
                <a:spcPts val="0"/>
              </a:spcAft>
              <a:buClr>
                <a:srgbClr val="000000"/>
              </a:buClr>
              <a:buSzPts val="2400"/>
              <a:buFont typeface="Noto Sans Symbols"/>
              <a:buChar char="✔"/>
            </a:pPr>
            <a:r>
              <a:rPr lang="nl-BE" sz="2400" b="0" i="0" u="none" strike="noStrike" cap="none">
                <a:solidFill>
                  <a:srgbClr val="262626"/>
                </a:solidFill>
                <a:latin typeface="Calibri"/>
                <a:ea typeface="Calibri"/>
                <a:cs typeface="Calibri"/>
                <a:sym typeface="Calibri"/>
              </a:rPr>
              <a:t>Schoonmaken met herbruikbaar materiaal  (&gt;85%)</a:t>
            </a:r>
          </a:p>
          <a:p>
            <a:pPr marL="342900" marR="0" lvl="0" indent="-342900" algn="l" rtl="0">
              <a:lnSpc>
                <a:spcPct val="100000"/>
              </a:lnSpc>
              <a:spcBef>
                <a:spcPts val="0"/>
              </a:spcBef>
              <a:spcAft>
                <a:spcPts val="0"/>
              </a:spcAft>
              <a:buClr>
                <a:srgbClr val="000000"/>
              </a:buClr>
              <a:buSzPts val="2400"/>
              <a:buFont typeface="Noto Sans Symbols"/>
              <a:buChar char="✔"/>
            </a:pPr>
            <a:r>
              <a:rPr lang="nl-BE" sz="2400" b="0" i="0" u="none" strike="noStrike" cap="none">
                <a:solidFill>
                  <a:srgbClr val="262626"/>
                </a:solidFill>
                <a:latin typeface="Calibri"/>
                <a:ea typeface="Calibri"/>
                <a:cs typeface="Calibri"/>
                <a:sym typeface="Calibri"/>
              </a:rPr>
              <a:t>Een drinkbus gebruiken (&gt;90%)</a:t>
            </a:r>
          </a:p>
          <a:p>
            <a:pPr marL="342900" marR="0" lvl="0" indent="-342900" algn="l" rtl="0">
              <a:lnSpc>
                <a:spcPct val="100000"/>
              </a:lnSpc>
              <a:spcBef>
                <a:spcPts val="0"/>
              </a:spcBef>
              <a:spcAft>
                <a:spcPts val="0"/>
              </a:spcAft>
              <a:buClr>
                <a:srgbClr val="000000"/>
              </a:buClr>
              <a:buSzPts val="2400"/>
              <a:buFont typeface="Noto Sans Symbols"/>
              <a:buChar char="✔"/>
            </a:pPr>
            <a:r>
              <a:rPr lang="nl-BE" sz="2400" b="0" i="0" u="none" strike="noStrike" cap="none">
                <a:solidFill>
                  <a:srgbClr val="262626"/>
                </a:solidFill>
                <a:latin typeface="Calibri"/>
                <a:ea typeface="Calibri"/>
                <a:cs typeface="Calibri"/>
                <a:sym typeface="Calibri"/>
              </a:rPr>
              <a:t>Doe-het-zelf voor kleine voedselbereidingen (&gt;90%)</a:t>
            </a:r>
          </a:p>
          <a:p>
            <a:pPr marL="342900" marR="0" lvl="0" indent="-342900" algn="l" rtl="0">
              <a:lnSpc>
                <a:spcPct val="100000"/>
              </a:lnSpc>
              <a:spcBef>
                <a:spcPts val="0"/>
              </a:spcBef>
              <a:spcAft>
                <a:spcPts val="0"/>
              </a:spcAft>
              <a:buClr>
                <a:srgbClr val="000000"/>
              </a:buClr>
              <a:buSzPts val="2400"/>
              <a:buFont typeface="Noto Sans Symbols"/>
              <a:buChar char="✔"/>
            </a:pPr>
            <a:r>
              <a:rPr lang="nl-BE" sz="2400" b="0" i="0" u="none" strike="noStrike" cap="none">
                <a:solidFill>
                  <a:srgbClr val="262626"/>
                </a:solidFill>
                <a:latin typeface="Calibri"/>
                <a:ea typeface="Calibri"/>
                <a:cs typeface="Calibri"/>
                <a:sym typeface="Calibri"/>
              </a:rPr>
              <a:t>Een bulkzak gebruiken bij het winkelen ( &gt; 75%) </a:t>
            </a:r>
          </a:p>
          <a:p>
            <a:pPr marL="342900" marR="0" lvl="0" indent="-342900" algn="l" rtl="0">
              <a:lnSpc>
                <a:spcPct val="100000"/>
              </a:lnSpc>
              <a:spcBef>
                <a:spcPts val="0"/>
              </a:spcBef>
              <a:spcAft>
                <a:spcPts val="0"/>
              </a:spcAft>
              <a:buClr>
                <a:srgbClr val="000000"/>
              </a:buClr>
              <a:buSzPts val="2400"/>
              <a:buFont typeface="Noto Sans Symbols"/>
              <a:buChar char="✔"/>
            </a:pPr>
            <a:r>
              <a:rPr lang="nl-BE" sz="2400" b="0" i="0" u="none" strike="noStrike" cap="none">
                <a:solidFill>
                  <a:srgbClr val="262626"/>
                </a:solidFill>
                <a:latin typeface="Calibri"/>
                <a:ea typeface="Calibri"/>
                <a:cs typeface="Calibri"/>
                <a:sym typeface="Calibri"/>
              </a:rPr>
              <a:t>Droge producten in bulk kopen (&gt;65%) </a:t>
            </a:r>
          </a:p>
          <a:p>
            <a:pPr marL="0" marR="0" lvl="0" indent="0" algn="l" rtl="0">
              <a:lnSpc>
                <a:spcPct val="130000"/>
              </a:lnSpc>
              <a:spcBef>
                <a:spcPts val="0"/>
              </a:spcBef>
              <a:spcAft>
                <a:spcPts val="0"/>
              </a:spcAft>
              <a:buClr>
                <a:srgbClr val="000000"/>
              </a:buClr>
              <a:buSzPts val="2400"/>
              <a:buFont typeface="Arial"/>
              <a:buNone/>
            </a:pPr>
            <a:endParaRPr sz="2400" b="0" i="0" u="none" strike="noStrike" cap="none" dirty="0">
              <a:solidFill>
                <a:srgbClr val="FF0000"/>
              </a:solidFill>
              <a:latin typeface="Calibri"/>
              <a:ea typeface="Calibri"/>
              <a:cs typeface="Calibri"/>
              <a:sym typeface="Calibri"/>
            </a:endParaRPr>
          </a:p>
          <a:p>
            <a:pPr marL="0" marR="0" lvl="0" indent="0" algn="l" rtl="0">
              <a:lnSpc>
                <a:spcPct val="130000"/>
              </a:lnSpc>
              <a:spcBef>
                <a:spcPts val="0"/>
              </a:spcBef>
              <a:spcAft>
                <a:spcPts val="0"/>
              </a:spcAft>
              <a:buClr>
                <a:srgbClr val="000000"/>
              </a:buClr>
              <a:buSzPts val="2400"/>
              <a:buFont typeface="Arial"/>
              <a:buNone/>
            </a:pPr>
            <a:endParaRPr sz="2400" b="0" i="0" u="none" strike="noStrike" cap="none" dirty="0">
              <a:solidFill>
                <a:srgbClr val="FF0000"/>
              </a:solidFill>
              <a:latin typeface="Calibri"/>
              <a:ea typeface="Calibri"/>
              <a:cs typeface="Calibri"/>
              <a:sym typeface="Calibri"/>
            </a:endParaRPr>
          </a:p>
          <a:p>
            <a:pPr marL="546100" marR="0" lvl="0" indent="-215900" algn="l" rtl="0">
              <a:lnSpc>
                <a:spcPct val="130000"/>
              </a:lnSpc>
              <a:spcBef>
                <a:spcPts val="0"/>
              </a:spcBef>
              <a:spcAft>
                <a:spcPts val="0"/>
              </a:spcAft>
              <a:buClr>
                <a:srgbClr val="000000"/>
              </a:buClr>
              <a:buSzPts val="2100"/>
              <a:buFont typeface="Arial"/>
              <a:buNone/>
            </a:pPr>
            <a:endParaRPr sz="2400" b="0" i="0" u="none" strike="noStrike" cap="none" dirty="0">
              <a:solidFill>
                <a:schemeClr val="dk1"/>
              </a:solidFill>
              <a:latin typeface="Calibri"/>
              <a:ea typeface="Calibri"/>
              <a:cs typeface="Calibri"/>
              <a:sym typeface="Calibri"/>
            </a:endParaRPr>
          </a:p>
          <a:p>
            <a:pPr marL="546100" marR="0" lvl="0" indent="-215900" algn="l" rtl="0">
              <a:lnSpc>
                <a:spcPct val="130000"/>
              </a:lnSpc>
              <a:spcBef>
                <a:spcPts val="0"/>
              </a:spcBef>
              <a:spcAft>
                <a:spcPts val="0"/>
              </a:spcAft>
              <a:buClr>
                <a:srgbClr val="000000"/>
              </a:buClr>
              <a:buSzPts val="2100"/>
              <a:buFont typeface="Arial"/>
              <a:buNone/>
            </a:pPr>
            <a:endParaRPr sz="2400" b="0" i="0" u="none" strike="noStrike" cap="none" dirty="0">
              <a:solidFill>
                <a:srgbClr val="000000"/>
              </a:solidFill>
              <a:latin typeface="Calibri"/>
              <a:ea typeface="Calibri"/>
              <a:cs typeface="Calibri"/>
              <a:sym typeface="Calibri"/>
            </a:endParaRPr>
          </a:p>
          <a:p>
            <a:pPr marL="546100" marR="0" lvl="0" indent="0" algn="l" rtl="0">
              <a:lnSpc>
                <a:spcPct val="130000"/>
              </a:lnSpc>
              <a:spcBef>
                <a:spcPts val="0"/>
              </a:spcBef>
              <a:spcAft>
                <a:spcPts val="0"/>
              </a:spcAft>
              <a:buClr>
                <a:srgbClr val="000000"/>
              </a:buClr>
              <a:buSzPts val="2100"/>
              <a:buFont typeface="Arial"/>
              <a:buNone/>
            </a:pPr>
            <a:endParaRPr sz="1200" b="1" i="0" u="none" strike="noStrike" cap="none" dirty="0">
              <a:solidFill>
                <a:srgbClr val="6CB644"/>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2"/>
          <p:cNvSpPr txBox="1">
            <a:spLocks noGrp="1"/>
          </p:cNvSpPr>
          <p:nvPr>
            <p:ph type="title"/>
          </p:nvPr>
        </p:nvSpPr>
        <p:spPr>
          <a:xfrm>
            <a:off x="1027052" y="426019"/>
            <a:ext cx="8229600" cy="681200"/>
          </a:xfrm>
          <a:prstGeom prst="rect">
            <a:avLst/>
          </a:prstGeom>
          <a:noFill/>
          <a:ln>
            <a:noFill/>
          </a:ln>
        </p:spPr>
        <p:txBody>
          <a:bodyPr spcFirstLastPara="1" wrap="square" lIns="62850" tIns="62850" rIns="62850" bIns="62850" anchor="t" anchorCtr="0">
            <a:noAutofit/>
          </a:bodyPr>
          <a:lstStyle/>
          <a:p>
            <a:pPr marL="0" marR="0" lvl="0" indent="0" algn="l" rtl="0">
              <a:lnSpc>
                <a:spcPct val="100000"/>
              </a:lnSpc>
              <a:spcBef>
                <a:spcPts val="0"/>
              </a:spcBef>
              <a:spcAft>
                <a:spcPts val="0"/>
              </a:spcAft>
              <a:buClr>
                <a:srgbClr val="00799D"/>
              </a:buClr>
              <a:buSzPts val="1000"/>
              <a:buFont typeface="Arial"/>
              <a:buNone/>
            </a:pPr>
            <a:r>
              <a:rPr lang="nl-BE"/>
              <a:t>Voor de boodschappen...</a:t>
            </a:r>
          </a:p>
        </p:txBody>
      </p:sp>
      <p:sp>
        <p:nvSpPr>
          <p:cNvPr id="339" name="Google Shape;339;p22"/>
          <p:cNvSpPr txBox="1">
            <a:spLocks noGrp="1"/>
          </p:cNvSpPr>
          <p:nvPr>
            <p:ph type="body" idx="1"/>
          </p:nvPr>
        </p:nvSpPr>
        <p:spPr>
          <a:xfrm>
            <a:off x="251520" y="1646803"/>
            <a:ext cx="8501819" cy="4526000"/>
          </a:xfrm>
          <a:prstGeom prst="rect">
            <a:avLst/>
          </a:prstGeom>
          <a:noFill/>
          <a:ln>
            <a:noFill/>
          </a:ln>
        </p:spPr>
        <p:txBody>
          <a:bodyPr spcFirstLastPara="1" wrap="square" lIns="62850" tIns="62850" rIns="62850" bIns="62850" anchor="t" anchorCtr="0">
            <a:noAutofit/>
          </a:bodyPr>
          <a:lstStyle/>
          <a:p>
            <a:pPr marL="571500" lvl="0" indent="-342900" algn="l" rtl="0">
              <a:lnSpc>
                <a:spcPct val="100000"/>
              </a:lnSpc>
              <a:spcBef>
                <a:spcPts val="0"/>
              </a:spcBef>
              <a:spcAft>
                <a:spcPts val="0"/>
              </a:spcAft>
              <a:buSzPts val="2800"/>
              <a:buFont typeface="Arial"/>
              <a:buChar char="•"/>
            </a:pPr>
            <a:r>
              <a:rPr lang="nl-BE" sz="2000"/>
              <a:t>Meer dan 85% van de challengers </a:t>
            </a:r>
            <a:r>
              <a:rPr lang="nl-BE" sz="2000" b="1"/>
              <a:t>is goed georganiseerd als het op boodschappen aankomt</a:t>
            </a:r>
            <a:r>
              <a:rPr lang="nl-BE" sz="2000"/>
              <a:t>. Ze ruimen een keer per week de </a:t>
            </a:r>
            <a:r>
              <a:rPr lang="nl-BE" sz="2000" u="sng"/>
              <a:t>koelkast</a:t>
            </a:r>
            <a:r>
              <a:rPr lang="nl-BE" sz="2000"/>
              <a:t> op om te vermijden dat ze voedingsmiddelen vergeten. Ze stellen </a:t>
            </a:r>
            <a:r>
              <a:rPr lang="nl-BE" sz="2000" u="sng"/>
              <a:t>een boodschappenlijst</a:t>
            </a:r>
            <a:r>
              <a:rPr lang="nl-BE" sz="2000"/>
              <a:t> op. Ze zorgen ervoor dat ze altijd </a:t>
            </a:r>
            <a:r>
              <a:rPr lang="nl-BE" sz="2000" u="sng"/>
              <a:t>een bulkzak</a:t>
            </a:r>
            <a:r>
              <a:rPr lang="nl-BE" sz="2000"/>
              <a:t> bij zich hebben. Ze gebruiken een </a:t>
            </a:r>
            <a:r>
              <a:rPr lang="nl-BE" sz="2000" u="sng"/>
              <a:t>herbruikbare tas of bak</a:t>
            </a:r>
            <a:r>
              <a:rPr lang="nl-BE" sz="2000"/>
              <a:t> om hun aankopen in kleine winkels of supermarkten mee te nemen. </a:t>
            </a:r>
          </a:p>
          <a:p>
            <a:pPr marL="571500" lvl="0" indent="-165100" algn="l" rtl="0">
              <a:lnSpc>
                <a:spcPct val="100000"/>
              </a:lnSpc>
              <a:spcBef>
                <a:spcPts val="0"/>
              </a:spcBef>
              <a:spcAft>
                <a:spcPts val="0"/>
              </a:spcAft>
              <a:buSzPts val="2800"/>
              <a:buFont typeface="Arial"/>
              <a:buNone/>
            </a:pPr>
            <a:endParaRPr sz="2000"/>
          </a:p>
          <a:p>
            <a:pPr marL="571500" lvl="0" indent="-342900" algn="l" rtl="0">
              <a:lnSpc>
                <a:spcPct val="100000"/>
              </a:lnSpc>
              <a:spcBef>
                <a:spcPts val="0"/>
              </a:spcBef>
              <a:spcAft>
                <a:spcPts val="0"/>
              </a:spcAft>
              <a:buSzPts val="2800"/>
              <a:buFont typeface="Arial"/>
              <a:buChar char="•"/>
            </a:pPr>
            <a:r>
              <a:rPr lang="nl-BE" sz="2000"/>
              <a:t>Ze kopen </a:t>
            </a:r>
            <a:r>
              <a:rPr lang="nl-BE" sz="2000" b="1"/>
              <a:t>in</a:t>
            </a:r>
            <a:r>
              <a:rPr lang="nl-BE" sz="2000"/>
              <a:t> </a:t>
            </a:r>
            <a:r>
              <a:rPr lang="nl-BE" sz="2000" b="1"/>
              <a:t>bulk:</a:t>
            </a:r>
            <a:r>
              <a:rPr lang="nl-BE" sz="2000"/>
              <a:t> 90% koopt </a:t>
            </a:r>
            <a:r>
              <a:rPr lang="nl-BE" sz="2000" u="sng"/>
              <a:t>droge producten </a:t>
            </a:r>
            <a:r>
              <a:rPr lang="nl-BE" sz="2000"/>
              <a:t>(pasta, rijst, granen, meel, enz.), meer dan 70% koopt </a:t>
            </a:r>
            <a:r>
              <a:rPr lang="nl-BE" sz="2000" u="sng"/>
              <a:t>’versneden’ producten</a:t>
            </a:r>
            <a:r>
              <a:rPr lang="nl-BE" sz="2000"/>
              <a:t> (vleeswaren, zuivelproducten, enz.) in bulk en gebruikt een herbruikbare tas om </a:t>
            </a:r>
            <a:r>
              <a:rPr lang="nl-BE" sz="2000" u="sng"/>
              <a:t>brood</a:t>
            </a:r>
            <a:r>
              <a:rPr lang="nl-BE" sz="2000"/>
              <a:t> te kopen.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67"/>
          <p:cNvSpPr txBox="1">
            <a:spLocks noGrp="1"/>
          </p:cNvSpPr>
          <p:nvPr>
            <p:ph type="title"/>
          </p:nvPr>
        </p:nvSpPr>
        <p:spPr>
          <a:xfrm>
            <a:off x="744248" y="46984"/>
            <a:ext cx="8229600" cy="681200"/>
          </a:xfrm>
          <a:prstGeom prst="rect">
            <a:avLst/>
          </a:prstGeom>
          <a:noFill/>
          <a:ln>
            <a:noFill/>
          </a:ln>
        </p:spPr>
        <p:txBody>
          <a:bodyPr spcFirstLastPara="1" wrap="square" lIns="62850" tIns="62850" rIns="62850" bIns="62850" anchor="t" anchorCtr="0">
            <a:noAutofit/>
          </a:bodyPr>
          <a:lstStyle/>
          <a:p>
            <a:pPr marL="0" marR="0" lvl="0" indent="0" algn="l" rtl="0">
              <a:lnSpc>
                <a:spcPct val="100000"/>
              </a:lnSpc>
              <a:spcBef>
                <a:spcPts val="0"/>
              </a:spcBef>
              <a:spcAft>
                <a:spcPts val="0"/>
              </a:spcAft>
              <a:buClr>
                <a:srgbClr val="00799D"/>
              </a:buClr>
              <a:buSzPts val="1000"/>
              <a:buFont typeface="Arial"/>
              <a:buNone/>
            </a:pPr>
            <a:r>
              <a:rPr lang="nl-BE" dirty="0"/>
              <a:t>Voor de boodschappen...</a:t>
            </a:r>
          </a:p>
        </p:txBody>
      </p:sp>
      <p:graphicFrame>
        <p:nvGraphicFramePr>
          <p:cNvPr id="7" name="Google Shape;346;p67">
            <a:extLst>
              <a:ext uri="{FF2B5EF4-FFF2-40B4-BE49-F238E27FC236}">
                <a16:creationId xmlns:a16="http://schemas.microsoft.com/office/drawing/2014/main" xmlns="" id="{B44642F4-CFF2-4E92-A750-0F89ED607AE5}"/>
              </a:ext>
            </a:extLst>
          </p:cNvPr>
          <p:cNvGraphicFramePr/>
          <p:nvPr>
            <p:extLst>
              <p:ext uri="{D42A27DB-BD31-4B8C-83A1-F6EECF244321}">
                <p14:modId xmlns:p14="http://schemas.microsoft.com/office/powerpoint/2010/main" val="2591266378"/>
              </p:ext>
            </p:extLst>
          </p:nvPr>
        </p:nvGraphicFramePr>
        <p:xfrm>
          <a:off x="1365249" y="3299507"/>
          <a:ext cx="7891999" cy="36258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phique 8"/>
          <p:cNvGraphicFramePr>
            <a:graphicFrameLocks/>
          </p:cNvGraphicFramePr>
          <p:nvPr>
            <p:extLst>
              <p:ext uri="{D42A27DB-BD31-4B8C-83A1-F6EECF244321}">
                <p14:modId xmlns:p14="http://schemas.microsoft.com/office/powerpoint/2010/main" val="2484872721"/>
              </p:ext>
            </p:extLst>
          </p:nvPr>
        </p:nvGraphicFramePr>
        <p:xfrm>
          <a:off x="127000" y="603250"/>
          <a:ext cx="5975350" cy="427355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68"/>
          <p:cNvSpPr txBox="1">
            <a:spLocks noGrp="1"/>
          </p:cNvSpPr>
          <p:nvPr>
            <p:ph type="title"/>
          </p:nvPr>
        </p:nvSpPr>
        <p:spPr>
          <a:xfrm>
            <a:off x="914400" y="143214"/>
            <a:ext cx="8229600" cy="681200"/>
          </a:xfrm>
          <a:prstGeom prst="rect">
            <a:avLst/>
          </a:prstGeom>
          <a:noFill/>
          <a:ln>
            <a:noFill/>
          </a:ln>
        </p:spPr>
        <p:txBody>
          <a:bodyPr spcFirstLastPara="1" wrap="square" lIns="62850" tIns="62850" rIns="62850" bIns="62850" anchor="t" anchorCtr="0">
            <a:noAutofit/>
          </a:bodyPr>
          <a:lstStyle/>
          <a:p>
            <a:pPr marL="0" marR="0" lvl="0" indent="0" algn="l" rtl="0">
              <a:lnSpc>
                <a:spcPct val="100000"/>
              </a:lnSpc>
              <a:spcBef>
                <a:spcPts val="0"/>
              </a:spcBef>
              <a:spcAft>
                <a:spcPts val="0"/>
              </a:spcAft>
              <a:buClr>
                <a:srgbClr val="00799D"/>
              </a:buClr>
              <a:buSzPts val="1000"/>
              <a:buFont typeface="Arial"/>
              <a:buNone/>
            </a:pPr>
            <a:r>
              <a:rPr lang="nl-BE"/>
              <a:t>Voor de boodschappen...</a:t>
            </a:r>
          </a:p>
        </p:txBody>
      </p:sp>
      <p:graphicFrame>
        <p:nvGraphicFramePr>
          <p:cNvPr id="5" name="Google Shape;354;p68">
            <a:extLst>
              <a:ext uri="{FF2B5EF4-FFF2-40B4-BE49-F238E27FC236}">
                <a16:creationId xmlns:a16="http://schemas.microsoft.com/office/drawing/2014/main" xmlns="" id="{D72D0770-F261-4585-A940-2E3A27E8826A}"/>
              </a:ext>
            </a:extLst>
          </p:cNvPr>
          <p:cNvGraphicFramePr/>
          <p:nvPr>
            <p:extLst>
              <p:ext uri="{D42A27DB-BD31-4B8C-83A1-F6EECF244321}">
                <p14:modId xmlns:p14="http://schemas.microsoft.com/office/powerpoint/2010/main" val="2702947063"/>
              </p:ext>
            </p:extLst>
          </p:nvPr>
        </p:nvGraphicFramePr>
        <p:xfrm>
          <a:off x="4889500" y="3714750"/>
          <a:ext cx="4441170" cy="30090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aphique 7"/>
          <p:cNvGraphicFramePr>
            <a:graphicFrameLocks/>
          </p:cNvGraphicFramePr>
          <p:nvPr>
            <p:extLst>
              <p:ext uri="{D42A27DB-BD31-4B8C-83A1-F6EECF244321}">
                <p14:modId xmlns:p14="http://schemas.microsoft.com/office/powerpoint/2010/main" val="4172169633"/>
              </p:ext>
            </p:extLst>
          </p:nvPr>
        </p:nvGraphicFramePr>
        <p:xfrm>
          <a:off x="199500" y="775556"/>
          <a:ext cx="5998100" cy="429809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25"/>
          <p:cNvSpPr txBox="1">
            <a:spLocks noGrp="1"/>
          </p:cNvSpPr>
          <p:nvPr>
            <p:ph type="title"/>
          </p:nvPr>
        </p:nvSpPr>
        <p:spPr>
          <a:xfrm>
            <a:off x="914400" y="188641"/>
            <a:ext cx="8229600" cy="681200"/>
          </a:xfrm>
          <a:prstGeom prst="rect">
            <a:avLst/>
          </a:prstGeom>
          <a:noFill/>
          <a:ln>
            <a:noFill/>
          </a:ln>
        </p:spPr>
        <p:txBody>
          <a:bodyPr spcFirstLastPara="1" wrap="square" lIns="62850" tIns="62850" rIns="62850" bIns="62850" anchor="t" anchorCtr="0">
            <a:noAutofit/>
          </a:bodyPr>
          <a:lstStyle/>
          <a:p>
            <a:pPr marL="0" marR="0" lvl="0" indent="0" algn="l" rtl="0">
              <a:lnSpc>
                <a:spcPct val="100000"/>
              </a:lnSpc>
              <a:spcBef>
                <a:spcPts val="0"/>
              </a:spcBef>
              <a:spcAft>
                <a:spcPts val="0"/>
              </a:spcAft>
              <a:buClr>
                <a:srgbClr val="00799D"/>
              </a:buClr>
              <a:buSzPts val="1000"/>
              <a:buFont typeface="Arial"/>
              <a:buNone/>
            </a:pPr>
            <a:r>
              <a:rPr lang="nl-BE"/>
              <a:t>Voor de maaltijden... </a:t>
            </a:r>
            <a:r>
              <a:rPr lang="nl-BE" sz="2800"/>
              <a:t>thuis of onderweg</a:t>
            </a:r>
          </a:p>
        </p:txBody>
      </p:sp>
      <p:sp>
        <p:nvSpPr>
          <p:cNvPr id="367" name="Google Shape;367;p25"/>
          <p:cNvSpPr txBox="1">
            <a:spLocks noGrp="1"/>
          </p:cNvSpPr>
          <p:nvPr>
            <p:ph type="body" idx="1"/>
          </p:nvPr>
        </p:nvSpPr>
        <p:spPr>
          <a:xfrm>
            <a:off x="160659" y="869841"/>
            <a:ext cx="8573827" cy="5562141"/>
          </a:xfrm>
          <a:prstGeom prst="rect">
            <a:avLst/>
          </a:prstGeom>
          <a:noFill/>
          <a:ln>
            <a:noFill/>
          </a:ln>
        </p:spPr>
        <p:txBody>
          <a:bodyPr spcFirstLastPara="1" wrap="square" lIns="62850" tIns="62850" rIns="62850" bIns="62850" anchor="t" anchorCtr="0">
            <a:noAutofit/>
          </a:bodyPr>
          <a:lstStyle/>
          <a:p>
            <a:pPr marL="571500" lvl="0" indent="-342900" algn="l" rtl="0">
              <a:lnSpc>
                <a:spcPct val="100000"/>
              </a:lnSpc>
              <a:spcBef>
                <a:spcPts val="0"/>
              </a:spcBef>
              <a:spcAft>
                <a:spcPts val="0"/>
              </a:spcAft>
              <a:buSzPts val="2800"/>
              <a:buFont typeface="Arial"/>
              <a:buChar char="•"/>
            </a:pPr>
            <a:r>
              <a:rPr lang="nl-BE" sz="2000"/>
              <a:t>Meer dan 95% van de Challengers drinkt </a:t>
            </a:r>
            <a:r>
              <a:rPr lang="nl-BE" sz="2000" b="1"/>
              <a:t>kraanwater </a:t>
            </a:r>
            <a:r>
              <a:rPr lang="nl-BE" sz="2000"/>
              <a:t>en houdt bij het </a:t>
            </a:r>
            <a:r>
              <a:rPr lang="nl-BE" sz="2000" b="1"/>
              <a:t>koken</a:t>
            </a:r>
            <a:r>
              <a:rPr lang="nl-BE" sz="2000"/>
              <a:t> rekening met wat er thuis </a:t>
            </a:r>
            <a:r>
              <a:rPr lang="nl-BE" sz="2000" u="sng"/>
              <a:t>nog voorhanden </a:t>
            </a:r>
            <a:r>
              <a:rPr lang="nl-BE" sz="2000"/>
              <a:t>is en met nog bruikbare </a:t>
            </a:r>
            <a:r>
              <a:rPr lang="nl-BE" sz="2000" u="sng"/>
              <a:t>restjes</a:t>
            </a:r>
            <a:r>
              <a:rPr lang="nl-BE" sz="2000"/>
              <a:t>.</a:t>
            </a:r>
          </a:p>
          <a:p>
            <a:pPr marL="571500" lvl="0" indent="-165100" algn="l" rtl="0">
              <a:lnSpc>
                <a:spcPct val="100000"/>
              </a:lnSpc>
              <a:spcBef>
                <a:spcPts val="0"/>
              </a:spcBef>
              <a:spcAft>
                <a:spcPts val="0"/>
              </a:spcAft>
              <a:buSzPts val="2800"/>
              <a:buFont typeface="Arial"/>
              <a:buNone/>
            </a:pPr>
            <a:endParaRPr sz="2000"/>
          </a:p>
          <a:p>
            <a:pPr marL="571500" lvl="0" indent="-342900" algn="l" rtl="0">
              <a:lnSpc>
                <a:spcPct val="100000"/>
              </a:lnSpc>
              <a:spcBef>
                <a:spcPts val="0"/>
              </a:spcBef>
              <a:spcAft>
                <a:spcPts val="0"/>
              </a:spcAft>
              <a:buSzPts val="2800"/>
              <a:buFont typeface="Arial"/>
              <a:buChar char="•"/>
            </a:pPr>
            <a:r>
              <a:rPr lang="nl-BE" sz="2000"/>
              <a:t>Ze koken anders en ze </a:t>
            </a:r>
            <a:r>
              <a:rPr lang="nl-BE" sz="2000" b="1"/>
              <a:t>bereiden veel zelf</a:t>
            </a:r>
            <a:r>
              <a:rPr lang="nl-BE" sz="2000"/>
              <a:t>, meer dan de gemiddelde Brusselaar. Meer dan 95% maakt zelf bereidingen zoals: dressings, soepen, sauzen, hummus, pannenkoeken, enz. Meer dan 60% maakt ook zelf bereidingen zoals: koekjes, yoghurt, brood, enz. 60% probeert zelfs voedselverspilling te voorkomen door ook het loof van groenten en de schil van fruit te bereiden, overrijp fruit in smoothies of jam te verwerken en van verlepte groenten soepen te maken.</a:t>
            </a:r>
          </a:p>
          <a:p>
            <a:pPr marL="571500" lvl="0" indent="-165100" algn="l" rtl="0">
              <a:lnSpc>
                <a:spcPct val="100000"/>
              </a:lnSpc>
              <a:spcBef>
                <a:spcPts val="0"/>
              </a:spcBef>
              <a:spcAft>
                <a:spcPts val="0"/>
              </a:spcAft>
              <a:buSzPts val="2800"/>
              <a:buFont typeface="Arial"/>
              <a:buNone/>
            </a:pPr>
            <a:endParaRPr sz="2000"/>
          </a:p>
          <a:p>
            <a:pPr marL="571500" lvl="0" indent="-342900" algn="l" rtl="0">
              <a:lnSpc>
                <a:spcPct val="100000"/>
              </a:lnSpc>
              <a:spcBef>
                <a:spcPts val="0"/>
              </a:spcBef>
              <a:spcAft>
                <a:spcPts val="0"/>
              </a:spcAft>
              <a:buSzPts val="2800"/>
              <a:buFont typeface="Arial"/>
              <a:buChar char="•"/>
            </a:pPr>
            <a:r>
              <a:rPr lang="nl-BE" sz="2000"/>
              <a:t>Voor </a:t>
            </a:r>
            <a:r>
              <a:rPr lang="nl-BE" sz="2000" b="1"/>
              <a:t>de lunch </a:t>
            </a:r>
            <a:r>
              <a:rPr lang="nl-BE" sz="2000"/>
              <a:t>gebruikt meer dan 80% herbruikbare verpakkingen (brooddozen, stoffen zakjes, koekjestrommels). Om te </a:t>
            </a:r>
            <a:r>
              <a:rPr lang="nl-BE" sz="2000" b="1"/>
              <a:t>drinken</a:t>
            </a:r>
            <a:r>
              <a:rPr lang="nl-BE" sz="2000"/>
              <a:t> gebruiken ze zelfs allemaal (100%) een drinkbus (thermosfles, mok, enz.) </a:t>
            </a:r>
          </a:p>
          <a:p>
            <a:pPr marL="457200" marR="0" lvl="0" indent="-228600" algn="l" rtl="0">
              <a:lnSpc>
                <a:spcPct val="100000"/>
              </a:lnSpc>
              <a:spcBef>
                <a:spcPts val="0"/>
              </a:spcBef>
              <a:spcAft>
                <a:spcPts val="0"/>
              </a:spcAft>
              <a:buClr>
                <a:srgbClr val="000000"/>
              </a:buClr>
              <a:buSzPts val="2800"/>
              <a:buFont typeface="Merriweather Sans"/>
              <a:buNone/>
            </a:pPr>
            <a:endParaRPr sz="2000"/>
          </a:p>
          <a:p>
            <a:pPr marL="457200" marR="0" lvl="0" indent="-228600" algn="l" rtl="0">
              <a:lnSpc>
                <a:spcPct val="100000"/>
              </a:lnSpc>
              <a:spcBef>
                <a:spcPts val="0"/>
              </a:spcBef>
              <a:spcAft>
                <a:spcPts val="0"/>
              </a:spcAft>
              <a:buClr>
                <a:srgbClr val="000000"/>
              </a:buClr>
              <a:buSzPts val="2800"/>
              <a:buFont typeface="Merriweather Sans"/>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26"/>
          <p:cNvSpPr txBox="1">
            <a:spLocks noGrp="1"/>
          </p:cNvSpPr>
          <p:nvPr>
            <p:ph type="body" idx="1"/>
          </p:nvPr>
        </p:nvSpPr>
        <p:spPr>
          <a:xfrm>
            <a:off x="523739" y="1646803"/>
            <a:ext cx="8229600" cy="4526000"/>
          </a:xfrm>
          <a:prstGeom prst="rect">
            <a:avLst/>
          </a:prstGeom>
          <a:noFill/>
          <a:ln>
            <a:noFill/>
          </a:ln>
        </p:spPr>
        <p:txBody>
          <a:bodyPr spcFirstLastPara="1" wrap="square" lIns="62850" tIns="62850" rIns="62850" bIns="62850" anchor="t" anchorCtr="0">
            <a:noAutofit/>
          </a:bodyPr>
          <a:lstStyle/>
          <a:p>
            <a:pPr marL="317500" marR="0" lvl="0" indent="-165100" algn="l" rtl="0">
              <a:lnSpc>
                <a:spcPct val="100000"/>
              </a:lnSpc>
              <a:spcBef>
                <a:spcPts val="0"/>
              </a:spcBef>
              <a:spcAft>
                <a:spcPts val="0"/>
              </a:spcAft>
              <a:buClr>
                <a:srgbClr val="000000"/>
              </a:buClr>
              <a:buSzPts val="2800"/>
              <a:buFont typeface="Merriweather Sans"/>
              <a:buNone/>
            </a:pPr>
            <a:endParaRPr sz="1400" b="0" i="0" u="none" strike="noStrike" cap="none">
              <a:solidFill>
                <a:srgbClr val="6CB644"/>
              </a:solidFill>
              <a:latin typeface="Arial"/>
              <a:ea typeface="Arial"/>
              <a:cs typeface="Arial"/>
              <a:sym typeface="Arial"/>
            </a:endParaRPr>
          </a:p>
          <a:p>
            <a:pPr marL="317500" marR="0" lvl="0" indent="-165100" algn="l" rtl="0">
              <a:lnSpc>
                <a:spcPct val="100000"/>
              </a:lnSpc>
              <a:spcBef>
                <a:spcPts val="0"/>
              </a:spcBef>
              <a:spcAft>
                <a:spcPts val="0"/>
              </a:spcAft>
              <a:buClr>
                <a:srgbClr val="000000"/>
              </a:buClr>
              <a:buSzPts val="2800"/>
              <a:buFont typeface="Merriweather Sans"/>
              <a:buNone/>
            </a:pPr>
            <a:endParaRPr sz="1400" b="0" i="0" u="none" strike="noStrike" cap="none">
              <a:solidFill>
                <a:srgbClr val="6CB644"/>
              </a:solidFill>
              <a:latin typeface="Arial"/>
              <a:ea typeface="Arial"/>
              <a:cs typeface="Arial"/>
              <a:sym typeface="Arial"/>
            </a:endParaRPr>
          </a:p>
          <a:p>
            <a:pPr marL="317500" marR="0" lvl="0" indent="-165100" algn="l" rtl="0">
              <a:lnSpc>
                <a:spcPct val="100000"/>
              </a:lnSpc>
              <a:spcBef>
                <a:spcPts val="0"/>
              </a:spcBef>
              <a:spcAft>
                <a:spcPts val="0"/>
              </a:spcAft>
              <a:buClr>
                <a:srgbClr val="000000"/>
              </a:buClr>
              <a:buSzPts val="2800"/>
              <a:buFont typeface="Merriweather Sans"/>
              <a:buNone/>
            </a:pPr>
            <a:endParaRPr sz="1600" b="0" i="0" u="none" strike="noStrike" cap="none">
              <a:solidFill>
                <a:srgbClr val="4F5057"/>
              </a:solidFill>
              <a:latin typeface="Arial"/>
              <a:ea typeface="Arial"/>
              <a:cs typeface="Arial"/>
              <a:sym typeface="Arial"/>
            </a:endParaRPr>
          </a:p>
        </p:txBody>
      </p:sp>
      <p:sp>
        <p:nvSpPr>
          <p:cNvPr id="373" name="Google Shape;373;p26"/>
          <p:cNvSpPr txBox="1">
            <a:spLocks noGrp="1"/>
          </p:cNvSpPr>
          <p:nvPr>
            <p:ph type="title"/>
          </p:nvPr>
        </p:nvSpPr>
        <p:spPr>
          <a:xfrm>
            <a:off x="744248" y="98909"/>
            <a:ext cx="8229600" cy="681200"/>
          </a:xfrm>
          <a:prstGeom prst="rect">
            <a:avLst/>
          </a:prstGeom>
          <a:noFill/>
          <a:ln>
            <a:noFill/>
          </a:ln>
        </p:spPr>
        <p:txBody>
          <a:bodyPr spcFirstLastPara="1" wrap="square" lIns="62850" tIns="62850" rIns="62850" bIns="62850" anchor="t" anchorCtr="0">
            <a:noAutofit/>
          </a:bodyPr>
          <a:lstStyle/>
          <a:p>
            <a:pPr marL="0" marR="0" lvl="0" indent="0" algn="l" rtl="0">
              <a:lnSpc>
                <a:spcPct val="100000"/>
              </a:lnSpc>
              <a:spcBef>
                <a:spcPts val="0"/>
              </a:spcBef>
              <a:spcAft>
                <a:spcPts val="0"/>
              </a:spcAft>
              <a:buClr>
                <a:srgbClr val="00799D"/>
              </a:buClr>
              <a:buSzPts val="1000"/>
              <a:buFont typeface="Arial"/>
              <a:buNone/>
            </a:pPr>
            <a:r>
              <a:rPr lang="nl-BE"/>
              <a:t>Voor de maaltijden... </a:t>
            </a:r>
            <a:r>
              <a:rPr lang="nl-BE" sz="2800"/>
              <a:t>thuis</a:t>
            </a:r>
          </a:p>
        </p:txBody>
      </p:sp>
      <p:graphicFrame>
        <p:nvGraphicFramePr>
          <p:cNvPr id="6" name="Google Shape;374;p26">
            <a:extLst>
              <a:ext uri="{FF2B5EF4-FFF2-40B4-BE49-F238E27FC236}">
                <a16:creationId xmlns:a16="http://schemas.microsoft.com/office/drawing/2014/main" xmlns="" id="{83EDCD39-DBCA-416F-9EF1-D3422DDD814E}"/>
              </a:ext>
            </a:extLst>
          </p:cNvPr>
          <p:cNvGraphicFramePr/>
          <p:nvPr>
            <p:extLst>
              <p:ext uri="{D42A27DB-BD31-4B8C-83A1-F6EECF244321}">
                <p14:modId xmlns:p14="http://schemas.microsoft.com/office/powerpoint/2010/main" val="2858779979"/>
              </p:ext>
            </p:extLst>
          </p:nvPr>
        </p:nvGraphicFramePr>
        <p:xfrm>
          <a:off x="5403850" y="4032250"/>
          <a:ext cx="3740150" cy="2667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aphique 6"/>
          <p:cNvGraphicFramePr>
            <a:graphicFrameLocks/>
          </p:cNvGraphicFramePr>
          <p:nvPr>
            <p:extLst>
              <p:ext uri="{D42A27DB-BD31-4B8C-83A1-F6EECF244321}">
                <p14:modId xmlns:p14="http://schemas.microsoft.com/office/powerpoint/2010/main" val="3149166159"/>
              </p:ext>
            </p:extLst>
          </p:nvPr>
        </p:nvGraphicFramePr>
        <p:xfrm>
          <a:off x="287048" y="844550"/>
          <a:ext cx="5916902" cy="41529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2" name="Google Shape;382;p69"/>
          <p:cNvSpPr txBox="1">
            <a:spLocks noGrp="1"/>
          </p:cNvSpPr>
          <p:nvPr>
            <p:ph type="title"/>
          </p:nvPr>
        </p:nvSpPr>
        <p:spPr>
          <a:xfrm>
            <a:off x="583920" y="116632"/>
            <a:ext cx="8229600" cy="681200"/>
          </a:xfrm>
          <a:prstGeom prst="rect">
            <a:avLst/>
          </a:prstGeom>
          <a:noFill/>
          <a:ln>
            <a:noFill/>
          </a:ln>
        </p:spPr>
        <p:txBody>
          <a:bodyPr spcFirstLastPara="1" wrap="square" lIns="62850" tIns="62850" rIns="62850" bIns="62850" anchor="t" anchorCtr="0">
            <a:noAutofit/>
          </a:bodyPr>
          <a:lstStyle/>
          <a:p>
            <a:pPr marL="0" marR="0" lvl="0" indent="0" algn="l" rtl="0">
              <a:lnSpc>
                <a:spcPct val="100000"/>
              </a:lnSpc>
              <a:spcBef>
                <a:spcPts val="0"/>
              </a:spcBef>
              <a:spcAft>
                <a:spcPts val="0"/>
              </a:spcAft>
              <a:buClr>
                <a:srgbClr val="00799D"/>
              </a:buClr>
              <a:buSzPts val="1000"/>
              <a:buFont typeface="Arial"/>
              <a:buNone/>
            </a:pPr>
            <a:r>
              <a:rPr lang="nl-BE"/>
              <a:t>Voor de maaltijden... </a:t>
            </a:r>
            <a:r>
              <a:rPr lang="nl-BE" sz="2800"/>
              <a:t>buitenshuis</a:t>
            </a:r>
          </a:p>
        </p:txBody>
      </p:sp>
      <p:graphicFrame>
        <p:nvGraphicFramePr>
          <p:cNvPr id="6" name="Google Shape;384;p69">
            <a:extLst>
              <a:ext uri="{FF2B5EF4-FFF2-40B4-BE49-F238E27FC236}">
                <a16:creationId xmlns:a16="http://schemas.microsoft.com/office/drawing/2014/main" xmlns="" id="{EF9F83F4-17CF-4300-B844-A2FB66AF5B39}"/>
              </a:ext>
            </a:extLst>
          </p:cNvPr>
          <p:cNvGraphicFramePr/>
          <p:nvPr>
            <p:extLst>
              <p:ext uri="{D42A27DB-BD31-4B8C-83A1-F6EECF244321}">
                <p14:modId xmlns:p14="http://schemas.microsoft.com/office/powerpoint/2010/main" val="1313185291"/>
              </p:ext>
            </p:extLst>
          </p:nvPr>
        </p:nvGraphicFramePr>
        <p:xfrm>
          <a:off x="4076700" y="4603750"/>
          <a:ext cx="5067300" cy="20341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aphique 7"/>
          <p:cNvGraphicFramePr>
            <a:graphicFrameLocks/>
          </p:cNvGraphicFramePr>
          <p:nvPr>
            <p:extLst>
              <p:ext uri="{D42A27DB-BD31-4B8C-83A1-F6EECF244321}">
                <p14:modId xmlns:p14="http://schemas.microsoft.com/office/powerpoint/2010/main" val="3755805905"/>
              </p:ext>
            </p:extLst>
          </p:nvPr>
        </p:nvGraphicFramePr>
        <p:xfrm>
          <a:off x="234950" y="874144"/>
          <a:ext cx="5867400" cy="353275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54"/>
          <p:cNvSpPr txBox="1">
            <a:spLocks noGrp="1"/>
          </p:cNvSpPr>
          <p:nvPr>
            <p:ph type="title"/>
          </p:nvPr>
        </p:nvSpPr>
        <p:spPr>
          <a:xfrm>
            <a:off x="791580" y="219961"/>
            <a:ext cx="8229600" cy="681200"/>
          </a:xfrm>
          <a:prstGeom prst="rect">
            <a:avLst/>
          </a:prstGeom>
          <a:noFill/>
          <a:ln>
            <a:noFill/>
          </a:ln>
        </p:spPr>
        <p:txBody>
          <a:bodyPr spcFirstLastPara="1" wrap="square" lIns="62850" tIns="62850" rIns="62850" bIns="62850" anchor="t" anchorCtr="0">
            <a:noAutofit/>
          </a:bodyPr>
          <a:lstStyle/>
          <a:p>
            <a:pPr marL="0" marR="0" lvl="0" indent="0" algn="l" rtl="0">
              <a:lnSpc>
                <a:spcPct val="100000"/>
              </a:lnSpc>
              <a:spcBef>
                <a:spcPts val="0"/>
              </a:spcBef>
              <a:spcAft>
                <a:spcPts val="0"/>
              </a:spcAft>
              <a:buClr>
                <a:srgbClr val="00799D"/>
              </a:buClr>
              <a:buSzPts val="1000"/>
              <a:buFont typeface="Arial"/>
              <a:buNone/>
            </a:pPr>
            <a:r>
              <a:rPr lang="nl-BE" sz="3200" b="1">
                <a:latin typeface="Calibri"/>
                <a:ea typeface="Calibri"/>
                <a:cs typeface="Calibri"/>
                <a:sym typeface="Calibri"/>
              </a:rPr>
              <a:t>Wie zijn de deelnemers?</a:t>
            </a:r>
          </a:p>
        </p:txBody>
      </p:sp>
      <p:sp>
        <p:nvSpPr>
          <p:cNvPr id="99" name="Google Shape;99;p54"/>
          <p:cNvSpPr txBox="1">
            <a:spLocks noGrp="1"/>
          </p:cNvSpPr>
          <p:nvPr>
            <p:ph type="body" idx="1"/>
          </p:nvPr>
        </p:nvSpPr>
        <p:spPr>
          <a:xfrm>
            <a:off x="523739" y="1646803"/>
            <a:ext cx="8229600" cy="4526000"/>
          </a:xfrm>
          <a:prstGeom prst="rect">
            <a:avLst/>
          </a:prstGeom>
          <a:noFill/>
          <a:ln>
            <a:noFill/>
          </a:ln>
        </p:spPr>
        <p:txBody>
          <a:bodyPr spcFirstLastPara="1" wrap="square" lIns="62850" tIns="62850" rIns="62850" bIns="62850" anchor="t" anchorCtr="0">
            <a:noAutofit/>
          </a:bodyPr>
          <a:lstStyle/>
          <a:p>
            <a:pPr marL="317500" marR="0" lvl="0" indent="-165100" algn="l" rtl="0">
              <a:lnSpc>
                <a:spcPct val="100000"/>
              </a:lnSpc>
              <a:spcBef>
                <a:spcPts val="0"/>
              </a:spcBef>
              <a:spcAft>
                <a:spcPts val="0"/>
              </a:spcAft>
              <a:buClr>
                <a:srgbClr val="000000"/>
              </a:buClr>
              <a:buSzPts val="2800"/>
              <a:buFont typeface="Merriweather Sans"/>
              <a:buNone/>
            </a:pPr>
            <a:endParaRPr sz="1400" b="0" i="0" u="none" strike="noStrike" cap="none">
              <a:solidFill>
                <a:srgbClr val="6CB644"/>
              </a:solidFill>
              <a:latin typeface="Arial"/>
              <a:ea typeface="Arial"/>
              <a:cs typeface="Arial"/>
              <a:sym typeface="Arial"/>
            </a:endParaRPr>
          </a:p>
          <a:p>
            <a:pPr marL="317500" marR="0" lvl="0" indent="-165100" algn="l" rtl="0">
              <a:lnSpc>
                <a:spcPct val="100000"/>
              </a:lnSpc>
              <a:spcBef>
                <a:spcPts val="0"/>
              </a:spcBef>
              <a:spcAft>
                <a:spcPts val="0"/>
              </a:spcAft>
              <a:buClr>
                <a:srgbClr val="000000"/>
              </a:buClr>
              <a:buSzPts val="2800"/>
              <a:buFont typeface="Merriweather Sans"/>
              <a:buNone/>
            </a:pPr>
            <a:endParaRPr sz="1400" b="0" i="0" u="none" strike="noStrike" cap="none">
              <a:solidFill>
                <a:srgbClr val="6CB644"/>
              </a:solidFill>
              <a:latin typeface="Arial"/>
              <a:ea typeface="Arial"/>
              <a:cs typeface="Arial"/>
              <a:sym typeface="Arial"/>
            </a:endParaRPr>
          </a:p>
          <a:p>
            <a:pPr marL="317500" marR="0" lvl="0" indent="-165100" algn="l" rtl="0">
              <a:lnSpc>
                <a:spcPct val="100000"/>
              </a:lnSpc>
              <a:spcBef>
                <a:spcPts val="0"/>
              </a:spcBef>
              <a:spcAft>
                <a:spcPts val="0"/>
              </a:spcAft>
              <a:buClr>
                <a:srgbClr val="000000"/>
              </a:buClr>
              <a:buSzPts val="2800"/>
              <a:buFont typeface="Merriweather Sans"/>
              <a:buNone/>
            </a:pPr>
            <a:endParaRPr sz="1600" b="0" i="0" u="none" strike="noStrike" cap="none">
              <a:solidFill>
                <a:srgbClr val="4F5057"/>
              </a:solidFill>
              <a:latin typeface="Arial"/>
              <a:ea typeface="Arial"/>
              <a:cs typeface="Arial"/>
              <a:sym typeface="Arial"/>
            </a:endParaRPr>
          </a:p>
        </p:txBody>
      </p:sp>
      <p:sp>
        <p:nvSpPr>
          <p:cNvPr id="100" name="Google Shape;100;p54"/>
          <p:cNvSpPr txBox="1"/>
          <p:nvPr/>
        </p:nvSpPr>
        <p:spPr>
          <a:xfrm>
            <a:off x="291000" y="901161"/>
            <a:ext cx="8562000" cy="5481200"/>
          </a:xfrm>
          <a:prstGeom prst="rect">
            <a:avLst/>
          </a:prstGeom>
          <a:noFill/>
          <a:ln>
            <a:noFill/>
          </a:ln>
        </p:spPr>
        <p:txBody>
          <a:bodyPr spcFirstLastPara="1" wrap="square" lIns="62850" tIns="62850" rIns="62850" bIns="62850" anchor="t" anchorCtr="0">
            <a:noAutofit/>
          </a:bodyPr>
          <a:lstStyle/>
          <a:p>
            <a:pPr marL="342900" marR="0" lvl="0" indent="-342900" algn="l" rtl="0">
              <a:lnSpc>
                <a:spcPct val="100000"/>
              </a:lnSpc>
              <a:spcBef>
                <a:spcPts val="0"/>
              </a:spcBef>
              <a:spcAft>
                <a:spcPts val="0"/>
              </a:spcAft>
              <a:buClr>
                <a:schemeClr val="dk1"/>
              </a:buClr>
              <a:buSzPts val="2400"/>
              <a:buFont typeface="Noto Sans Symbols"/>
              <a:buChar char="∙"/>
            </a:pPr>
            <a:endParaRPr lang="fr-BE" sz="2400" b="0" i="0" u="none" strike="noStrike" cap="none" dirty="0">
              <a:solidFill>
                <a:schemeClr val="dk1"/>
              </a:solidFill>
              <a:latin typeface="+mn-lt"/>
              <a:ea typeface="Calibri"/>
              <a:cs typeface="Calibri"/>
              <a:sym typeface="Calibri"/>
            </a:endParaRPr>
          </a:p>
          <a:p>
            <a:pPr marL="342900" marR="0" lvl="0" indent="-342900" algn="l" rtl="0">
              <a:lnSpc>
                <a:spcPct val="100000"/>
              </a:lnSpc>
              <a:spcBef>
                <a:spcPts val="0"/>
              </a:spcBef>
              <a:spcAft>
                <a:spcPts val="0"/>
              </a:spcAft>
              <a:buClr>
                <a:schemeClr val="dk1"/>
              </a:buClr>
              <a:buSzPts val="2400"/>
              <a:buFont typeface="Noto Sans Symbols"/>
              <a:buChar char="∙"/>
            </a:pPr>
            <a:r>
              <a:rPr lang="nl-BE" sz="2400" b="0" i="0" u="none" strike="noStrike" cap="none">
                <a:solidFill>
                  <a:schemeClr val="dk1"/>
                </a:solidFill>
                <a:latin typeface="+mn-lt"/>
                <a:ea typeface="Calibri"/>
                <a:cs typeface="Calibri"/>
                <a:sym typeface="Calibri"/>
              </a:rPr>
              <a:t>222 voorinschrijvingen </a:t>
            </a:r>
          </a:p>
          <a:p>
            <a:pPr marL="342900" marR="0" lvl="0" indent="-342900" algn="l" rtl="0">
              <a:lnSpc>
                <a:spcPct val="100000"/>
              </a:lnSpc>
              <a:spcBef>
                <a:spcPts val="0"/>
              </a:spcBef>
              <a:spcAft>
                <a:spcPts val="0"/>
              </a:spcAft>
              <a:buClr>
                <a:schemeClr val="dk1"/>
              </a:buClr>
              <a:buSzPts val="2400"/>
              <a:buFont typeface="Noto Sans Symbols"/>
              <a:buChar char="∙"/>
            </a:pPr>
            <a:r>
              <a:rPr lang="nl-BE" sz="2400" b="0" i="0" u="none" strike="noStrike" cap="none">
                <a:solidFill>
                  <a:schemeClr val="dk1"/>
                </a:solidFill>
                <a:latin typeface="+mn-lt"/>
                <a:ea typeface="Calibri"/>
                <a:cs typeface="Calibri"/>
                <a:sym typeface="Wingdings" panose="05000000000000000000" pitchFamily="2" charset="2"/>
              </a:rPr>
              <a:t>154 geselecteerde gezinnen </a:t>
            </a:r>
            <a:r>
              <a:rPr lang="nl-BE" sz="2400">
                <a:solidFill>
                  <a:schemeClr val="dk1"/>
                </a:solidFill>
                <a:latin typeface="+mn-lt"/>
                <a:ea typeface="Calibri"/>
                <a:cs typeface="Calibri"/>
                <a:sym typeface="Wingdings" panose="05000000000000000000" pitchFamily="2" charset="2"/>
              </a:rPr>
              <a:t> </a:t>
            </a:r>
            <a:r>
              <a:rPr lang="nl-BE" sz="2400" b="0" i="0" u="none" strike="noStrike" cap="none">
                <a:solidFill>
                  <a:schemeClr val="dk1"/>
                </a:solidFill>
                <a:latin typeface="+mn-lt"/>
                <a:ea typeface="Calibri"/>
                <a:cs typeface="Calibri"/>
                <a:sym typeface="Wingdings" panose="05000000000000000000" pitchFamily="2" charset="2"/>
              </a:rPr>
              <a:t> 366 mensen betrokken</a:t>
            </a:r>
          </a:p>
          <a:p>
            <a:pPr marL="0" marR="0" lvl="0" indent="0" algn="l" rtl="0">
              <a:lnSpc>
                <a:spcPct val="130000"/>
              </a:lnSpc>
              <a:spcBef>
                <a:spcPts val="0"/>
              </a:spcBef>
              <a:spcAft>
                <a:spcPts val="0"/>
              </a:spcAft>
              <a:buClr>
                <a:srgbClr val="000000"/>
              </a:buClr>
              <a:buSzPts val="1200"/>
              <a:buFont typeface="Arial"/>
              <a:buNone/>
            </a:pPr>
            <a:endParaRPr sz="1200" b="1" i="0" u="none" strike="noStrike" cap="none" dirty="0">
              <a:solidFill>
                <a:srgbClr val="007890"/>
              </a:solidFill>
              <a:latin typeface="+mn-lt"/>
              <a:ea typeface="Calibri"/>
              <a:cs typeface="Calibri"/>
              <a:sym typeface="Calibri"/>
            </a:endParaRPr>
          </a:p>
          <a:p>
            <a:pPr marL="0" marR="0" lvl="0" indent="0" algn="l" rtl="0">
              <a:lnSpc>
                <a:spcPct val="130000"/>
              </a:lnSpc>
              <a:spcBef>
                <a:spcPts val="0"/>
              </a:spcBef>
              <a:spcAft>
                <a:spcPts val="0"/>
              </a:spcAft>
              <a:buClr>
                <a:srgbClr val="000000"/>
              </a:buClr>
              <a:buSzPts val="1200"/>
              <a:buFont typeface="Arial"/>
              <a:buNone/>
            </a:pPr>
            <a:r>
              <a:rPr lang="nl-BE" sz="1200" b="1" i="0" u="none" strike="noStrike" cap="none">
                <a:solidFill>
                  <a:srgbClr val="007890"/>
                </a:solidFill>
                <a:latin typeface="+mn-lt"/>
                <a:ea typeface="Calibri"/>
                <a:cs typeface="Calibri"/>
                <a:sym typeface="Calibri"/>
              </a:rPr>
              <a:t> </a:t>
            </a:r>
          </a:p>
          <a:p>
            <a:pPr marL="0" marR="0" lvl="0" indent="0" algn="l" rtl="0">
              <a:lnSpc>
                <a:spcPct val="130000"/>
              </a:lnSpc>
              <a:spcBef>
                <a:spcPts val="0"/>
              </a:spcBef>
              <a:spcAft>
                <a:spcPts val="0"/>
              </a:spcAft>
              <a:buClr>
                <a:srgbClr val="000000"/>
              </a:buClr>
              <a:buSzPts val="1200"/>
              <a:buFont typeface="Arial"/>
              <a:buNone/>
            </a:pPr>
            <a:r>
              <a:rPr lang="nl-BE" sz="1200" b="1" i="0" u="none" strike="noStrike" cap="none">
                <a:solidFill>
                  <a:srgbClr val="6CB644"/>
                </a:solidFill>
                <a:latin typeface="+mn-lt"/>
                <a:ea typeface="Calibri"/>
                <a:cs typeface="Calibri"/>
                <a:sym typeface="Calibri"/>
              </a:rPr>
              <a:t> </a:t>
            </a:r>
          </a:p>
          <a:p>
            <a:pPr marL="0" marR="0" lvl="0" indent="0" algn="l" rtl="0">
              <a:lnSpc>
                <a:spcPct val="130000"/>
              </a:lnSpc>
              <a:spcBef>
                <a:spcPts val="0"/>
              </a:spcBef>
              <a:spcAft>
                <a:spcPts val="0"/>
              </a:spcAft>
              <a:buClr>
                <a:srgbClr val="000000"/>
              </a:buClr>
              <a:buSzPts val="1050"/>
              <a:buFont typeface="Arial"/>
              <a:buNone/>
            </a:pPr>
            <a:endParaRPr sz="1050" b="0" i="0" u="none" strike="noStrike" cap="none" dirty="0">
              <a:solidFill>
                <a:schemeClr val="dk1"/>
              </a:solidFill>
              <a:latin typeface="+mn-lt"/>
              <a:ea typeface="Calibri"/>
              <a:cs typeface="Calibri"/>
              <a:sym typeface="Calibri"/>
            </a:endParaRPr>
          </a:p>
          <a:p>
            <a:pPr marL="546100" marR="0" lvl="0" indent="-215900" algn="l" rtl="0">
              <a:lnSpc>
                <a:spcPct val="130000"/>
              </a:lnSpc>
              <a:spcBef>
                <a:spcPts val="0"/>
              </a:spcBef>
              <a:spcAft>
                <a:spcPts val="0"/>
              </a:spcAft>
              <a:buClr>
                <a:srgbClr val="000000"/>
              </a:buClr>
              <a:buSzPts val="2100"/>
              <a:buFont typeface="Arial"/>
              <a:buNone/>
            </a:pPr>
            <a:endParaRPr sz="1200" b="0" i="0" u="none" strike="noStrike" cap="none" dirty="0">
              <a:solidFill>
                <a:schemeClr val="dk1"/>
              </a:solidFill>
              <a:latin typeface="+mn-lt"/>
              <a:ea typeface="Calibri"/>
              <a:cs typeface="Calibri"/>
              <a:sym typeface="Calibri"/>
            </a:endParaRPr>
          </a:p>
          <a:p>
            <a:pPr marL="546100" marR="0" lvl="0" indent="-215900" algn="l" rtl="0">
              <a:lnSpc>
                <a:spcPct val="130000"/>
              </a:lnSpc>
              <a:spcBef>
                <a:spcPts val="0"/>
              </a:spcBef>
              <a:spcAft>
                <a:spcPts val="0"/>
              </a:spcAft>
              <a:buClr>
                <a:srgbClr val="000000"/>
              </a:buClr>
              <a:buSzPts val="2100"/>
              <a:buFont typeface="Arial"/>
              <a:buNone/>
            </a:pPr>
            <a:endParaRPr sz="1200" b="0" i="0" u="none" strike="noStrike" cap="none" dirty="0">
              <a:solidFill>
                <a:srgbClr val="000000"/>
              </a:solidFill>
              <a:latin typeface="+mn-lt"/>
              <a:sym typeface="Arial"/>
            </a:endParaRPr>
          </a:p>
          <a:p>
            <a:pPr marL="546100" marR="0" lvl="0" indent="0" algn="l" rtl="0">
              <a:lnSpc>
                <a:spcPct val="130000"/>
              </a:lnSpc>
              <a:spcBef>
                <a:spcPts val="0"/>
              </a:spcBef>
              <a:spcAft>
                <a:spcPts val="0"/>
              </a:spcAft>
              <a:buClr>
                <a:srgbClr val="000000"/>
              </a:buClr>
              <a:buSzPts val="2100"/>
              <a:buFont typeface="Arial"/>
              <a:buNone/>
            </a:pPr>
            <a:endParaRPr sz="1200" b="1" i="0" u="none" strike="noStrike" cap="none" dirty="0">
              <a:solidFill>
                <a:srgbClr val="6CB644"/>
              </a:solidFill>
              <a:latin typeface="+mn-lt"/>
              <a:ea typeface="Calibri"/>
              <a:cs typeface="Calibri"/>
              <a:sym typeface="Calibri"/>
            </a:endParaRPr>
          </a:p>
        </p:txBody>
      </p:sp>
      <p:graphicFrame>
        <p:nvGraphicFramePr>
          <p:cNvPr id="8" name="Graphique 7"/>
          <p:cNvGraphicFramePr>
            <a:graphicFrameLocks/>
          </p:cNvGraphicFramePr>
          <p:nvPr>
            <p:extLst>
              <p:ext uri="{D42A27DB-BD31-4B8C-83A1-F6EECF244321}">
                <p14:modId xmlns:p14="http://schemas.microsoft.com/office/powerpoint/2010/main" val="3197902697"/>
              </p:ext>
            </p:extLst>
          </p:nvPr>
        </p:nvGraphicFramePr>
        <p:xfrm>
          <a:off x="4402137" y="2813657"/>
          <a:ext cx="5127625" cy="34639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phique 8"/>
          <p:cNvGraphicFramePr>
            <a:graphicFrameLocks/>
          </p:cNvGraphicFramePr>
          <p:nvPr>
            <p:extLst>
              <p:ext uri="{D42A27DB-BD31-4B8C-83A1-F6EECF244321}">
                <p14:modId xmlns:p14="http://schemas.microsoft.com/office/powerpoint/2010/main" val="1798290509"/>
              </p:ext>
            </p:extLst>
          </p:nvPr>
        </p:nvGraphicFramePr>
        <p:xfrm>
          <a:off x="176938" y="2813657"/>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28"/>
          <p:cNvSpPr txBox="1">
            <a:spLocks noGrp="1"/>
          </p:cNvSpPr>
          <p:nvPr>
            <p:ph type="title"/>
          </p:nvPr>
        </p:nvSpPr>
        <p:spPr>
          <a:xfrm>
            <a:off x="1027052" y="426019"/>
            <a:ext cx="8229600" cy="681200"/>
          </a:xfrm>
          <a:prstGeom prst="rect">
            <a:avLst/>
          </a:prstGeom>
          <a:noFill/>
          <a:ln>
            <a:noFill/>
          </a:ln>
        </p:spPr>
        <p:txBody>
          <a:bodyPr spcFirstLastPara="1" wrap="square" lIns="62850" tIns="62850" rIns="62850" bIns="62850" anchor="t" anchorCtr="0">
            <a:noAutofit/>
          </a:bodyPr>
          <a:lstStyle/>
          <a:p>
            <a:pPr marL="0" marR="0" lvl="0" indent="0" algn="l" rtl="0">
              <a:lnSpc>
                <a:spcPct val="100000"/>
              </a:lnSpc>
              <a:spcBef>
                <a:spcPts val="0"/>
              </a:spcBef>
              <a:spcAft>
                <a:spcPts val="0"/>
              </a:spcAft>
              <a:buClr>
                <a:srgbClr val="00799D"/>
              </a:buClr>
              <a:buSzPts val="1000"/>
              <a:buFont typeface="Arial"/>
              <a:buNone/>
            </a:pPr>
            <a:r>
              <a:rPr lang="nl-BE" dirty="0"/>
              <a:t>Voor het onderhoud van het huis…</a:t>
            </a:r>
          </a:p>
        </p:txBody>
      </p:sp>
      <p:sp>
        <p:nvSpPr>
          <p:cNvPr id="391" name="Google Shape;391;p28"/>
          <p:cNvSpPr txBox="1">
            <a:spLocks noGrp="1"/>
          </p:cNvSpPr>
          <p:nvPr>
            <p:ph type="body" idx="1"/>
          </p:nvPr>
        </p:nvSpPr>
        <p:spPr>
          <a:xfrm>
            <a:off x="457200" y="1166000"/>
            <a:ext cx="8229600" cy="4526000"/>
          </a:xfrm>
          <a:prstGeom prst="rect">
            <a:avLst/>
          </a:prstGeom>
          <a:noFill/>
          <a:ln>
            <a:noFill/>
          </a:ln>
        </p:spPr>
        <p:txBody>
          <a:bodyPr spcFirstLastPara="1" wrap="square" lIns="62850" tIns="62850" rIns="62850" bIns="62850" anchor="t" anchorCtr="0">
            <a:noAutofit/>
          </a:bodyPr>
          <a:lstStyle/>
          <a:p>
            <a:pPr marL="514350" lvl="0" indent="-285750" algn="l" rtl="0">
              <a:lnSpc>
                <a:spcPct val="100000"/>
              </a:lnSpc>
              <a:spcBef>
                <a:spcPts val="0"/>
              </a:spcBef>
              <a:spcAft>
                <a:spcPts val="0"/>
              </a:spcAft>
              <a:buSzPts val="2800"/>
              <a:buFont typeface="Arial"/>
              <a:buChar char="•"/>
            </a:pPr>
            <a:r>
              <a:rPr lang="nl-BE" sz="2000"/>
              <a:t>Voor het onderhoud van het huis maakt 100% van hen schoon met </a:t>
            </a:r>
            <a:r>
              <a:rPr lang="nl-BE" sz="2000" b="1"/>
              <a:t>herbruikbare materialen </a:t>
            </a:r>
            <a:r>
              <a:rPr lang="nl-BE" sz="2000"/>
              <a:t>(dweil, doeken, enz. in plaats van wegwerpdoekjes). Meer dan 80% van hen beperkt zich voor het onderhoud van de woning tot </a:t>
            </a:r>
            <a:r>
              <a:rPr lang="nl-BE" sz="2000" b="1"/>
              <a:t>1 of 2 verschillende producten</a:t>
            </a:r>
            <a:r>
              <a:rPr lang="nl-BE" sz="2000"/>
              <a:t>. En meer dan 60% </a:t>
            </a:r>
            <a:r>
              <a:rPr lang="nl-BE" sz="2000" b="1"/>
              <a:t>maakt sommige onderhoudsproducten voor thuis zelf </a:t>
            </a:r>
            <a:r>
              <a:rPr lang="nl-BE" sz="2000"/>
              <a:t>(waspoeder, enz.). Als ze die kopen, koopt meer dan 60% schoonmaakproducten </a:t>
            </a:r>
            <a:r>
              <a:rPr lang="nl-BE" sz="2000" b="1"/>
              <a:t>in bulk</a:t>
            </a:r>
            <a:r>
              <a:rPr lang="nl-BE" sz="2000"/>
              <a:t>. </a:t>
            </a:r>
          </a:p>
          <a:p>
            <a:pPr marL="514350" lvl="0" indent="-107950" algn="l" rtl="0">
              <a:lnSpc>
                <a:spcPct val="100000"/>
              </a:lnSpc>
              <a:spcBef>
                <a:spcPts val="0"/>
              </a:spcBef>
              <a:spcAft>
                <a:spcPts val="0"/>
              </a:spcAft>
              <a:buSzPts val="2800"/>
              <a:buFont typeface="Arial"/>
              <a:buNone/>
            </a:pPr>
            <a:endParaRPr sz="2000" dirty="0"/>
          </a:p>
          <a:p>
            <a:pPr marL="514350" lvl="0" indent="-285750" algn="l" rtl="0">
              <a:lnSpc>
                <a:spcPct val="100000"/>
              </a:lnSpc>
              <a:spcBef>
                <a:spcPts val="0"/>
              </a:spcBef>
              <a:spcAft>
                <a:spcPts val="0"/>
              </a:spcAft>
              <a:buSzPts val="2800"/>
              <a:buFont typeface="Arial"/>
              <a:buChar char="•"/>
            </a:pPr>
            <a:r>
              <a:rPr lang="nl-BE" sz="2000"/>
              <a:t>40% onder hen maakt ook bepaalde cosmeticaproducten zelf (tandpasta, zeep, enz.)</a:t>
            </a:r>
          </a:p>
          <a:p>
            <a:pPr marL="514350" lvl="0" indent="-107950" algn="l" rtl="0">
              <a:lnSpc>
                <a:spcPct val="100000"/>
              </a:lnSpc>
              <a:spcBef>
                <a:spcPts val="0"/>
              </a:spcBef>
              <a:spcAft>
                <a:spcPts val="0"/>
              </a:spcAft>
              <a:buSzPts val="2800"/>
              <a:buFont typeface="Arial"/>
              <a:buNone/>
            </a:pPr>
            <a:endParaRPr sz="2000" dirty="0"/>
          </a:p>
          <a:p>
            <a:pPr marL="514350" lvl="0" indent="-285750" algn="l" rtl="0">
              <a:lnSpc>
                <a:spcPct val="100000"/>
              </a:lnSpc>
              <a:spcBef>
                <a:spcPts val="0"/>
              </a:spcBef>
              <a:spcAft>
                <a:spcPts val="0"/>
              </a:spcAft>
              <a:buSzPts val="2800"/>
              <a:buFont typeface="Arial"/>
              <a:buChar char="•"/>
            </a:pPr>
            <a:r>
              <a:rPr lang="nl-BE" sz="2000"/>
              <a:t>Om verspilling te bestrijden </a:t>
            </a:r>
            <a:r>
              <a:rPr lang="nl-BE" sz="2000" b="1"/>
              <a:t>schrijft</a:t>
            </a:r>
            <a:r>
              <a:rPr lang="nl-BE" sz="2000"/>
              <a:t> bijna 90% van hen </a:t>
            </a:r>
            <a:r>
              <a:rPr lang="nl-BE" sz="2000" b="1"/>
              <a:t>zich uit voor</a:t>
            </a:r>
            <a:r>
              <a:rPr lang="nl-BE" sz="2000"/>
              <a:t> publicaties die zij niet (meer) lezen. </a:t>
            </a:r>
          </a:p>
          <a:p>
            <a:pPr marL="514350" lvl="0" indent="-107950" algn="l" rtl="0">
              <a:lnSpc>
                <a:spcPct val="100000"/>
              </a:lnSpc>
              <a:spcBef>
                <a:spcPts val="0"/>
              </a:spcBef>
              <a:spcAft>
                <a:spcPts val="0"/>
              </a:spcAft>
              <a:buSzPts val="2800"/>
              <a:buFont typeface="Arial"/>
              <a:buNone/>
            </a:pPr>
            <a:endParaRPr sz="2000" dirty="0"/>
          </a:p>
          <a:p>
            <a:pPr marL="514350" lvl="0" indent="-285750" algn="l" rtl="0">
              <a:lnSpc>
                <a:spcPct val="100000"/>
              </a:lnSpc>
              <a:spcBef>
                <a:spcPts val="0"/>
              </a:spcBef>
              <a:spcAft>
                <a:spcPts val="0"/>
              </a:spcAft>
              <a:buSzPts val="2800"/>
              <a:buFont typeface="Arial"/>
              <a:buChar char="•"/>
            </a:pPr>
            <a:r>
              <a:rPr lang="nl-BE" sz="2000"/>
              <a:t>Meer dan 60% van de Challengers maken sommige onderhoudsproducten zelf, maar dit is geen must. </a:t>
            </a:r>
          </a:p>
          <a:p>
            <a:pPr marL="514350" lvl="0" indent="-107950" algn="l" rtl="0">
              <a:lnSpc>
                <a:spcPct val="100000"/>
              </a:lnSpc>
              <a:spcBef>
                <a:spcPts val="0"/>
              </a:spcBef>
              <a:spcAft>
                <a:spcPts val="0"/>
              </a:spcAft>
              <a:buSzPts val="2800"/>
              <a:buFont typeface="Arial"/>
              <a:buNone/>
            </a:pPr>
            <a:endParaRPr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graphicFrame>
        <p:nvGraphicFramePr>
          <p:cNvPr id="5" name="Google Shape;398;p29">
            <a:extLst>
              <a:ext uri="{FF2B5EF4-FFF2-40B4-BE49-F238E27FC236}">
                <a16:creationId xmlns:a16="http://schemas.microsoft.com/office/drawing/2014/main" xmlns="" id="{D716C53F-F2EA-42AE-BBDA-61086BF7E424}"/>
              </a:ext>
            </a:extLst>
          </p:cNvPr>
          <p:cNvGraphicFramePr/>
          <p:nvPr>
            <p:extLst>
              <p:ext uri="{D42A27DB-BD31-4B8C-83A1-F6EECF244321}">
                <p14:modId xmlns:p14="http://schemas.microsoft.com/office/powerpoint/2010/main" val="804465870"/>
              </p:ext>
            </p:extLst>
          </p:nvPr>
        </p:nvGraphicFramePr>
        <p:xfrm>
          <a:off x="5194300" y="3619501"/>
          <a:ext cx="4013200" cy="29146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aphique 6"/>
          <p:cNvGraphicFramePr>
            <a:graphicFrameLocks/>
          </p:cNvGraphicFramePr>
          <p:nvPr>
            <p:extLst>
              <p:ext uri="{D42A27DB-BD31-4B8C-83A1-F6EECF244321}">
                <p14:modId xmlns:p14="http://schemas.microsoft.com/office/powerpoint/2010/main" val="3456619988"/>
              </p:ext>
            </p:extLst>
          </p:nvPr>
        </p:nvGraphicFramePr>
        <p:xfrm>
          <a:off x="0" y="711200"/>
          <a:ext cx="6272692" cy="42418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30"/>
          <p:cNvSpPr txBox="1">
            <a:spLocks noGrp="1"/>
          </p:cNvSpPr>
          <p:nvPr>
            <p:ph type="title"/>
          </p:nvPr>
        </p:nvSpPr>
        <p:spPr>
          <a:xfrm>
            <a:off x="1027052" y="426019"/>
            <a:ext cx="8229600" cy="681200"/>
          </a:xfrm>
          <a:prstGeom prst="rect">
            <a:avLst/>
          </a:prstGeom>
          <a:noFill/>
          <a:ln>
            <a:noFill/>
          </a:ln>
        </p:spPr>
        <p:txBody>
          <a:bodyPr spcFirstLastPara="1" wrap="square" lIns="62850" tIns="62850" rIns="62850" bIns="62850" anchor="t" anchorCtr="0">
            <a:noAutofit/>
          </a:bodyPr>
          <a:lstStyle/>
          <a:p>
            <a:pPr marL="0" marR="0" lvl="0" indent="0" algn="l" rtl="0">
              <a:lnSpc>
                <a:spcPct val="100000"/>
              </a:lnSpc>
              <a:spcBef>
                <a:spcPts val="0"/>
              </a:spcBef>
              <a:spcAft>
                <a:spcPts val="0"/>
              </a:spcAft>
              <a:buClr>
                <a:srgbClr val="00799D"/>
              </a:buClr>
              <a:buSzPts val="1000"/>
              <a:buFont typeface="Arial"/>
              <a:buNone/>
            </a:pPr>
            <a:r>
              <a:rPr lang="nl-BE" dirty="0"/>
              <a:t>Hergebruik op alle niveaus...</a:t>
            </a:r>
          </a:p>
        </p:txBody>
      </p:sp>
      <p:sp>
        <p:nvSpPr>
          <p:cNvPr id="405" name="Google Shape;405;p30"/>
          <p:cNvSpPr txBox="1">
            <a:spLocks noGrp="1"/>
          </p:cNvSpPr>
          <p:nvPr>
            <p:ph type="body" idx="1"/>
          </p:nvPr>
        </p:nvSpPr>
        <p:spPr>
          <a:xfrm>
            <a:off x="251520" y="1556792"/>
            <a:ext cx="8501819" cy="5048059"/>
          </a:xfrm>
          <a:prstGeom prst="rect">
            <a:avLst/>
          </a:prstGeom>
          <a:noFill/>
          <a:ln>
            <a:noFill/>
          </a:ln>
        </p:spPr>
        <p:txBody>
          <a:bodyPr spcFirstLastPara="1" wrap="square" lIns="62850" tIns="62850" rIns="62850" bIns="62850" anchor="t" anchorCtr="0">
            <a:noAutofit/>
          </a:bodyPr>
          <a:lstStyle/>
          <a:p>
            <a:pPr marL="571500" lvl="0" indent="-342900" algn="l" rtl="0">
              <a:lnSpc>
                <a:spcPct val="100000"/>
              </a:lnSpc>
              <a:spcBef>
                <a:spcPts val="0"/>
              </a:spcBef>
              <a:spcAft>
                <a:spcPts val="0"/>
              </a:spcAft>
              <a:buSzPts val="2800"/>
              <a:buFont typeface="Arial"/>
              <a:buChar char="•"/>
            </a:pPr>
            <a:r>
              <a:rPr lang="nl-BE" sz="2000"/>
              <a:t>Ze vervangen wegwerpartikelen door </a:t>
            </a:r>
            <a:r>
              <a:rPr lang="nl-BE" sz="2000" b="1"/>
              <a:t>herbruikbare alternatieven</a:t>
            </a:r>
            <a:r>
              <a:rPr lang="nl-BE" sz="2000"/>
              <a:t>. </a:t>
            </a:r>
          </a:p>
          <a:p>
            <a:pPr marL="571500" lvl="0" indent="-165100" algn="l" rtl="0">
              <a:lnSpc>
                <a:spcPct val="100000"/>
              </a:lnSpc>
              <a:spcBef>
                <a:spcPts val="0"/>
              </a:spcBef>
              <a:spcAft>
                <a:spcPts val="0"/>
              </a:spcAft>
              <a:buSzPts val="2800"/>
              <a:buFont typeface="Arial"/>
              <a:buNone/>
            </a:pPr>
            <a:endParaRPr sz="2000"/>
          </a:p>
          <a:p>
            <a:pPr marL="571500" lvl="0" indent="-342900" algn="l" rtl="0">
              <a:lnSpc>
                <a:spcPct val="100000"/>
              </a:lnSpc>
              <a:spcBef>
                <a:spcPts val="0"/>
              </a:spcBef>
              <a:spcAft>
                <a:spcPts val="0"/>
              </a:spcAft>
              <a:buSzPts val="2800"/>
              <a:buFont typeface="Arial"/>
              <a:buChar char="•"/>
            </a:pPr>
            <a:r>
              <a:rPr lang="nl-BE" sz="2000"/>
              <a:t>Dit is zo op </a:t>
            </a:r>
            <a:r>
              <a:rPr lang="nl-BE" sz="2000" b="1"/>
              <a:t>feestjes</a:t>
            </a:r>
            <a:r>
              <a:rPr lang="nl-BE" sz="2000"/>
              <a:t> waar meer dan 90% van hen plastic wegwerpartikelen vervangt door herbruikbare alternatieven (bekers, borden, bestek, rietjes, enz.). Bijna 70% van hen pakt geschenken in met herbruikbare stoffen</a:t>
            </a:r>
            <a:r>
              <a:rPr lang="nl-BE" sz="2000" b="1"/>
              <a:t> (furoshiki</a:t>
            </a:r>
            <a:r>
              <a:rPr lang="nl-BE" sz="2000"/>
              <a:t>). </a:t>
            </a:r>
          </a:p>
          <a:p>
            <a:pPr marL="571500" lvl="0" indent="-165100" algn="l" rtl="0">
              <a:lnSpc>
                <a:spcPct val="100000"/>
              </a:lnSpc>
              <a:spcBef>
                <a:spcPts val="0"/>
              </a:spcBef>
              <a:spcAft>
                <a:spcPts val="0"/>
              </a:spcAft>
              <a:buSzPts val="2800"/>
              <a:buFont typeface="Arial"/>
              <a:buNone/>
            </a:pPr>
            <a:endParaRPr sz="2000"/>
          </a:p>
          <a:p>
            <a:pPr marL="571500" lvl="0" indent="-342900" algn="l" rtl="0">
              <a:lnSpc>
                <a:spcPct val="100000"/>
              </a:lnSpc>
              <a:spcBef>
                <a:spcPts val="0"/>
              </a:spcBef>
              <a:spcAft>
                <a:spcPts val="0"/>
              </a:spcAft>
              <a:buSzPts val="2800"/>
              <a:buFont typeface="Arial"/>
              <a:buChar char="•"/>
            </a:pPr>
            <a:r>
              <a:rPr lang="nl-BE" sz="2000"/>
              <a:t>Meer dan 80% schaft ook </a:t>
            </a:r>
            <a:r>
              <a:rPr lang="nl-BE" sz="2000" b="1"/>
              <a:t>wegwerpartikelen voor eenmalig gebruik</a:t>
            </a:r>
            <a:r>
              <a:rPr lang="nl-BE" sz="2000"/>
              <a:t> zoals keukenrol, </a:t>
            </a:r>
            <a:r>
              <a:rPr lang="nl-BE" sz="2000" u="sng"/>
              <a:t>papieren servetten en doekjes</a:t>
            </a:r>
            <a:r>
              <a:rPr lang="nl-BE" sz="2000"/>
              <a:t> geleidelijk af ten gunste van alternatieven in stof. </a:t>
            </a:r>
          </a:p>
          <a:p>
            <a:pPr marL="571500" lvl="0" indent="-165100" algn="l" rtl="0">
              <a:lnSpc>
                <a:spcPct val="100000"/>
              </a:lnSpc>
              <a:spcBef>
                <a:spcPts val="0"/>
              </a:spcBef>
              <a:spcAft>
                <a:spcPts val="0"/>
              </a:spcAft>
              <a:buSzPts val="2800"/>
              <a:buFont typeface="Arial"/>
              <a:buNone/>
            </a:pPr>
            <a:endParaRPr sz="2000"/>
          </a:p>
          <a:p>
            <a:pPr marL="571500" lvl="0" indent="-342900" algn="l" rtl="0">
              <a:lnSpc>
                <a:spcPct val="100000"/>
              </a:lnSpc>
              <a:spcBef>
                <a:spcPts val="0"/>
              </a:spcBef>
              <a:spcAft>
                <a:spcPts val="0"/>
              </a:spcAft>
              <a:buSzPts val="2800"/>
              <a:buFont typeface="Arial"/>
              <a:buChar char="•"/>
            </a:pPr>
            <a:r>
              <a:rPr lang="nl-BE" sz="2000"/>
              <a:t>In de keuken vermijdt meer dan 60% </a:t>
            </a:r>
            <a:r>
              <a:rPr lang="nl-BE" sz="2000" u="sng"/>
              <a:t>wegwerpkoffiecups</a:t>
            </a:r>
            <a:r>
              <a:rPr lang="nl-BE" sz="2000"/>
              <a:t> door gebruik te maken van een percolator met een vaste filter, een Italiaanse espressokan of een doorduwkoffiekan, en meer dan 45% gebruikt </a:t>
            </a:r>
            <a:r>
              <a:rPr lang="nl-BE" sz="2000" u="sng"/>
              <a:t>een herbruikbare verpakking</a:t>
            </a:r>
            <a:r>
              <a:rPr lang="nl-BE" sz="2000"/>
              <a:t> die in bijenwas is gedrenkt (bees wraps).</a:t>
            </a:r>
          </a:p>
          <a:p>
            <a:pPr marL="457200" marR="0" lvl="0" indent="-228600" algn="l" rtl="0">
              <a:lnSpc>
                <a:spcPct val="100000"/>
              </a:lnSpc>
              <a:spcBef>
                <a:spcPts val="0"/>
              </a:spcBef>
              <a:spcAft>
                <a:spcPts val="0"/>
              </a:spcAft>
              <a:buClr>
                <a:srgbClr val="000000"/>
              </a:buClr>
              <a:buSzPts val="2800"/>
              <a:buFont typeface="Merriweather Sans"/>
              <a:buNone/>
            </a:pPr>
            <a:endParaRPr sz="20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31"/>
          <p:cNvSpPr txBox="1">
            <a:spLocks noGrp="1"/>
          </p:cNvSpPr>
          <p:nvPr>
            <p:ph type="body" idx="1"/>
          </p:nvPr>
        </p:nvSpPr>
        <p:spPr>
          <a:xfrm>
            <a:off x="523739" y="1646803"/>
            <a:ext cx="8229600" cy="4526000"/>
          </a:xfrm>
          <a:prstGeom prst="rect">
            <a:avLst/>
          </a:prstGeom>
          <a:noFill/>
          <a:ln>
            <a:noFill/>
          </a:ln>
        </p:spPr>
        <p:txBody>
          <a:bodyPr spcFirstLastPara="1" wrap="square" lIns="62850" tIns="62850" rIns="62850" bIns="62850" anchor="t" anchorCtr="0">
            <a:noAutofit/>
          </a:bodyPr>
          <a:lstStyle/>
          <a:p>
            <a:pPr marL="317500" marR="0" lvl="0" indent="-165100" algn="l" rtl="0">
              <a:lnSpc>
                <a:spcPct val="100000"/>
              </a:lnSpc>
              <a:spcBef>
                <a:spcPts val="0"/>
              </a:spcBef>
              <a:spcAft>
                <a:spcPts val="0"/>
              </a:spcAft>
              <a:buClr>
                <a:srgbClr val="000000"/>
              </a:buClr>
              <a:buSzPts val="2800"/>
              <a:buFont typeface="Merriweather Sans"/>
              <a:buNone/>
            </a:pPr>
            <a:endParaRPr sz="1400" b="0" i="0" u="none" strike="noStrike" cap="none">
              <a:solidFill>
                <a:srgbClr val="6CB644"/>
              </a:solidFill>
              <a:latin typeface="Arial"/>
              <a:ea typeface="Arial"/>
              <a:cs typeface="Arial"/>
              <a:sym typeface="Arial"/>
            </a:endParaRPr>
          </a:p>
          <a:p>
            <a:pPr marL="317500" marR="0" lvl="0" indent="-165100" algn="l" rtl="0">
              <a:lnSpc>
                <a:spcPct val="100000"/>
              </a:lnSpc>
              <a:spcBef>
                <a:spcPts val="0"/>
              </a:spcBef>
              <a:spcAft>
                <a:spcPts val="0"/>
              </a:spcAft>
              <a:buClr>
                <a:srgbClr val="000000"/>
              </a:buClr>
              <a:buSzPts val="2800"/>
              <a:buFont typeface="Merriweather Sans"/>
              <a:buNone/>
            </a:pPr>
            <a:endParaRPr sz="1400" b="0" i="0" u="none" strike="noStrike" cap="none">
              <a:solidFill>
                <a:srgbClr val="6CB644"/>
              </a:solidFill>
              <a:latin typeface="Arial"/>
              <a:ea typeface="Arial"/>
              <a:cs typeface="Arial"/>
              <a:sym typeface="Arial"/>
            </a:endParaRPr>
          </a:p>
          <a:p>
            <a:pPr marL="317500" marR="0" lvl="0" indent="-165100" algn="l" rtl="0">
              <a:lnSpc>
                <a:spcPct val="100000"/>
              </a:lnSpc>
              <a:spcBef>
                <a:spcPts val="0"/>
              </a:spcBef>
              <a:spcAft>
                <a:spcPts val="0"/>
              </a:spcAft>
              <a:buClr>
                <a:srgbClr val="000000"/>
              </a:buClr>
              <a:buSzPts val="2800"/>
              <a:buFont typeface="Merriweather Sans"/>
              <a:buNone/>
            </a:pPr>
            <a:endParaRPr sz="1600" b="0" i="0" u="none" strike="noStrike" cap="none">
              <a:solidFill>
                <a:srgbClr val="4F5057"/>
              </a:solidFill>
              <a:latin typeface="Arial"/>
              <a:ea typeface="Arial"/>
              <a:cs typeface="Arial"/>
              <a:sym typeface="Arial"/>
            </a:endParaRPr>
          </a:p>
        </p:txBody>
      </p:sp>
      <p:graphicFrame>
        <p:nvGraphicFramePr>
          <p:cNvPr id="4" name="Google Shape;412;p31">
            <a:extLst>
              <a:ext uri="{FF2B5EF4-FFF2-40B4-BE49-F238E27FC236}">
                <a16:creationId xmlns:a16="http://schemas.microsoft.com/office/drawing/2014/main" xmlns="" id="{8309191B-33D2-4C0C-9550-BF3AA4975DEA}"/>
              </a:ext>
            </a:extLst>
          </p:cNvPr>
          <p:cNvGraphicFramePr/>
          <p:nvPr>
            <p:extLst>
              <p:ext uri="{D42A27DB-BD31-4B8C-83A1-F6EECF244321}">
                <p14:modId xmlns:p14="http://schemas.microsoft.com/office/powerpoint/2010/main" val="4211266215"/>
              </p:ext>
            </p:extLst>
          </p:nvPr>
        </p:nvGraphicFramePr>
        <p:xfrm>
          <a:off x="5079999" y="4984678"/>
          <a:ext cx="4244839" cy="18144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aphique 4"/>
          <p:cNvGraphicFramePr>
            <a:graphicFrameLocks/>
          </p:cNvGraphicFramePr>
          <p:nvPr>
            <p:extLst>
              <p:ext uri="{D42A27DB-BD31-4B8C-83A1-F6EECF244321}">
                <p14:modId xmlns:p14="http://schemas.microsoft.com/office/powerpoint/2010/main" val="3954617221"/>
              </p:ext>
            </p:extLst>
          </p:nvPr>
        </p:nvGraphicFramePr>
        <p:xfrm>
          <a:off x="158750" y="1052128"/>
          <a:ext cx="6426200" cy="3932550"/>
        </p:xfrm>
        <a:graphic>
          <a:graphicData uri="http://schemas.openxmlformats.org/drawingml/2006/chart">
            <c:chart xmlns:c="http://schemas.openxmlformats.org/drawingml/2006/chart" xmlns:r="http://schemas.openxmlformats.org/officeDocument/2006/relationships" r:id="rId4"/>
          </a:graphicData>
        </a:graphic>
      </p:graphicFrame>
      <p:sp>
        <p:nvSpPr>
          <p:cNvPr id="6" name="Google Shape;404;p30"/>
          <p:cNvSpPr txBox="1">
            <a:spLocks noGrp="1"/>
          </p:cNvSpPr>
          <p:nvPr>
            <p:ph type="title"/>
          </p:nvPr>
        </p:nvSpPr>
        <p:spPr>
          <a:xfrm>
            <a:off x="1027052" y="426019"/>
            <a:ext cx="8229600" cy="681200"/>
          </a:xfrm>
          <a:prstGeom prst="rect">
            <a:avLst/>
          </a:prstGeom>
          <a:noFill/>
          <a:ln>
            <a:noFill/>
          </a:ln>
        </p:spPr>
        <p:txBody>
          <a:bodyPr spcFirstLastPara="1" wrap="square" lIns="62850" tIns="62850" rIns="62850" bIns="62850" anchor="t" anchorCtr="0">
            <a:noAutofit/>
          </a:bodyPr>
          <a:lstStyle/>
          <a:p>
            <a:pPr marL="0" marR="0" lvl="0" indent="0" algn="l" rtl="0">
              <a:lnSpc>
                <a:spcPct val="100000"/>
              </a:lnSpc>
              <a:spcBef>
                <a:spcPts val="0"/>
              </a:spcBef>
              <a:spcAft>
                <a:spcPts val="0"/>
              </a:spcAft>
              <a:buClr>
                <a:srgbClr val="00799D"/>
              </a:buClr>
              <a:buSzPts val="1000"/>
              <a:buFont typeface="Arial"/>
              <a:buNone/>
            </a:pPr>
            <a:r>
              <a:rPr lang="nl-BE" dirty="0" smtClean="0"/>
              <a:t>Voor feesten</a:t>
            </a:r>
            <a:endParaRPr lang="nl-BE"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32"/>
          <p:cNvSpPr txBox="1">
            <a:spLocks noGrp="1"/>
          </p:cNvSpPr>
          <p:nvPr>
            <p:ph type="body" idx="1"/>
          </p:nvPr>
        </p:nvSpPr>
        <p:spPr>
          <a:xfrm>
            <a:off x="523739" y="1646803"/>
            <a:ext cx="8229600" cy="4526000"/>
          </a:xfrm>
          <a:prstGeom prst="rect">
            <a:avLst/>
          </a:prstGeom>
          <a:noFill/>
          <a:ln>
            <a:noFill/>
          </a:ln>
        </p:spPr>
        <p:txBody>
          <a:bodyPr spcFirstLastPara="1" wrap="square" lIns="62850" tIns="62850" rIns="62850" bIns="62850" anchor="t" anchorCtr="0">
            <a:noAutofit/>
          </a:bodyPr>
          <a:lstStyle/>
          <a:p>
            <a:pPr marL="317500" marR="0" lvl="0" indent="-165100" algn="l" rtl="0">
              <a:lnSpc>
                <a:spcPct val="100000"/>
              </a:lnSpc>
              <a:spcBef>
                <a:spcPts val="0"/>
              </a:spcBef>
              <a:spcAft>
                <a:spcPts val="0"/>
              </a:spcAft>
              <a:buClr>
                <a:srgbClr val="000000"/>
              </a:buClr>
              <a:buSzPts val="2800"/>
              <a:buFont typeface="Merriweather Sans"/>
              <a:buNone/>
            </a:pPr>
            <a:endParaRPr sz="1400" b="0" i="0" u="none" strike="noStrike" cap="none">
              <a:solidFill>
                <a:srgbClr val="6CB644"/>
              </a:solidFill>
              <a:latin typeface="Arial"/>
              <a:ea typeface="Arial"/>
              <a:cs typeface="Arial"/>
              <a:sym typeface="Arial"/>
            </a:endParaRPr>
          </a:p>
          <a:p>
            <a:pPr marL="317500" marR="0" lvl="0" indent="-165100" algn="l" rtl="0">
              <a:lnSpc>
                <a:spcPct val="100000"/>
              </a:lnSpc>
              <a:spcBef>
                <a:spcPts val="0"/>
              </a:spcBef>
              <a:spcAft>
                <a:spcPts val="0"/>
              </a:spcAft>
              <a:buClr>
                <a:srgbClr val="000000"/>
              </a:buClr>
              <a:buSzPts val="2800"/>
              <a:buFont typeface="Merriweather Sans"/>
              <a:buNone/>
            </a:pPr>
            <a:endParaRPr sz="1400" b="0" i="0" u="none" strike="noStrike" cap="none">
              <a:solidFill>
                <a:srgbClr val="6CB644"/>
              </a:solidFill>
              <a:latin typeface="Arial"/>
              <a:ea typeface="Arial"/>
              <a:cs typeface="Arial"/>
              <a:sym typeface="Arial"/>
            </a:endParaRPr>
          </a:p>
          <a:p>
            <a:pPr marL="317500" marR="0" lvl="0" indent="-165100" algn="l" rtl="0">
              <a:lnSpc>
                <a:spcPct val="100000"/>
              </a:lnSpc>
              <a:spcBef>
                <a:spcPts val="0"/>
              </a:spcBef>
              <a:spcAft>
                <a:spcPts val="0"/>
              </a:spcAft>
              <a:buClr>
                <a:srgbClr val="000000"/>
              </a:buClr>
              <a:buSzPts val="2800"/>
              <a:buFont typeface="Merriweather Sans"/>
              <a:buNone/>
            </a:pPr>
            <a:endParaRPr sz="1600" b="0" i="0" u="none" strike="noStrike" cap="none">
              <a:solidFill>
                <a:srgbClr val="4F5057"/>
              </a:solidFill>
              <a:latin typeface="Arial"/>
              <a:ea typeface="Arial"/>
              <a:cs typeface="Arial"/>
              <a:sym typeface="Arial"/>
            </a:endParaRPr>
          </a:p>
        </p:txBody>
      </p:sp>
      <p:graphicFrame>
        <p:nvGraphicFramePr>
          <p:cNvPr id="5" name="Google Shape;420;p32">
            <a:extLst>
              <a:ext uri="{FF2B5EF4-FFF2-40B4-BE49-F238E27FC236}">
                <a16:creationId xmlns:a16="http://schemas.microsoft.com/office/drawing/2014/main" xmlns="" id="{68C0CAF0-D34F-439B-94BE-2C3F5E6E079C}"/>
              </a:ext>
            </a:extLst>
          </p:cNvPr>
          <p:cNvGraphicFramePr/>
          <p:nvPr>
            <p:extLst>
              <p:ext uri="{D42A27DB-BD31-4B8C-83A1-F6EECF244321}">
                <p14:modId xmlns:p14="http://schemas.microsoft.com/office/powerpoint/2010/main" val="1283134598"/>
              </p:ext>
            </p:extLst>
          </p:nvPr>
        </p:nvGraphicFramePr>
        <p:xfrm>
          <a:off x="4997450" y="4076700"/>
          <a:ext cx="4107070" cy="2096103"/>
        </p:xfrm>
        <a:graphic>
          <a:graphicData uri="http://schemas.openxmlformats.org/drawingml/2006/chart">
            <c:chart xmlns:c="http://schemas.openxmlformats.org/drawingml/2006/chart" xmlns:r="http://schemas.openxmlformats.org/officeDocument/2006/relationships" r:id="rId3"/>
          </a:graphicData>
        </a:graphic>
      </p:graphicFrame>
      <p:sp>
        <p:nvSpPr>
          <p:cNvPr id="7" name="Google Shape;390;p28"/>
          <p:cNvSpPr txBox="1">
            <a:spLocks noGrp="1"/>
          </p:cNvSpPr>
          <p:nvPr>
            <p:ph type="title"/>
          </p:nvPr>
        </p:nvSpPr>
        <p:spPr>
          <a:xfrm>
            <a:off x="754002" y="203112"/>
            <a:ext cx="8229600" cy="681200"/>
          </a:xfrm>
          <a:prstGeom prst="rect">
            <a:avLst/>
          </a:prstGeom>
          <a:noFill/>
          <a:ln>
            <a:noFill/>
          </a:ln>
        </p:spPr>
        <p:txBody>
          <a:bodyPr spcFirstLastPara="1" wrap="square" lIns="62850" tIns="62850" rIns="62850" bIns="62850" anchor="t" anchorCtr="0">
            <a:noAutofit/>
          </a:bodyPr>
          <a:lstStyle/>
          <a:p>
            <a:r>
              <a:rPr lang="fr-BE" dirty="0" smtClean="0"/>
              <a:t>In </a:t>
            </a:r>
            <a:r>
              <a:rPr lang="fr-BE" dirty="0"/>
              <a:t>de </a:t>
            </a:r>
            <a:r>
              <a:rPr lang="fr-BE" dirty="0" err="1"/>
              <a:t>badkamer</a:t>
            </a:r>
            <a:endParaRPr lang="fr-BE" dirty="0"/>
          </a:p>
        </p:txBody>
      </p:sp>
      <p:graphicFrame>
        <p:nvGraphicFramePr>
          <p:cNvPr id="8" name="Graphique 7"/>
          <p:cNvGraphicFramePr>
            <a:graphicFrameLocks/>
          </p:cNvGraphicFramePr>
          <p:nvPr>
            <p:extLst>
              <p:ext uri="{D42A27DB-BD31-4B8C-83A1-F6EECF244321}">
                <p14:modId xmlns:p14="http://schemas.microsoft.com/office/powerpoint/2010/main" val="2341739408"/>
              </p:ext>
            </p:extLst>
          </p:nvPr>
        </p:nvGraphicFramePr>
        <p:xfrm>
          <a:off x="361126" y="935857"/>
          <a:ext cx="5785674" cy="376314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33"/>
          <p:cNvSpPr txBox="1">
            <a:spLocks noGrp="1"/>
          </p:cNvSpPr>
          <p:nvPr>
            <p:ph type="title"/>
          </p:nvPr>
        </p:nvSpPr>
        <p:spPr>
          <a:xfrm>
            <a:off x="827584" y="344597"/>
            <a:ext cx="8229600" cy="681200"/>
          </a:xfrm>
          <a:prstGeom prst="rect">
            <a:avLst/>
          </a:prstGeom>
          <a:noFill/>
          <a:ln>
            <a:noFill/>
          </a:ln>
        </p:spPr>
        <p:txBody>
          <a:bodyPr spcFirstLastPara="1" wrap="square" lIns="62850" tIns="62850" rIns="62850" bIns="62850" anchor="t" anchorCtr="0">
            <a:noAutofit/>
          </a:bodyPr>
          <a:lstStyle/>
          <a:p>
            <a:pPr marL="0" marR="0" lvl="0" indent="0" algn="l" rtl="0">
              <a:lnSpc>
                <a:spcPct val="100000"/>
              </a:lnSpc>
              <a:spcBef>
                <a:spcPts val="0"/>
              </a:spcBef>
              <a:spcAft>
                <a:spcPts val="0"/>
              </a:spcAft>
              <a:buClr>
                <a:srgbClr val="00799D"/>
              </a:buClr>
              <a:buSzPts val="1000"/>
              <a:buFont typeface="Arial"/>
              <a:buNone/>
            </a:pPr>
            <a:r>
              <a:rPr lang="nl-BE" dirty="0"/>
              <a:t>Voor apparatuur en kleding</a:t>
            </a:r>
          </a:p>
        </p:txBody>
      </p:sp>
      <p:sp>
        <p:nvSpPr>
          <p:cNvPr id="426" name="Google Shape;426;p33"/>
          <p:cNvSpPr txBox="1">
            <a:spLocks noGrp="1"/>
          </p:cNvSpPr>
          <p:nvPr>
            <p:ph type="body" idx="1"/>
          </p:nvPr>
        </p:nvSpPr>
        <p:spPr>
          <a:xfrm>
            <a:off x="523739" y="1646803"/>
            <a:ext cx="8229600" cy="4526000"/>
          </a:xfrm>
          <a:prstGeom prst="rect">
            <a:avLst/>
          </a:prstGeom>
          <a:noFill/>
          <a:ln>
            <a:noFill/>
          </a:ln>
        </p:spPr>
        <p:txBody>
          <a:bodyPr spcFirstLastPara="1" wrap="square" lIns="62850" tIns="62850" rIns="62850" bIns="62850" anchor="t" anchorCtr="0">
            <a:noAutofit/>
          </a:bodyPr>
          <a:lstStyle/>
          <a:p>
            <a:pPr marL="571500" lvl="0" indent="-165100" algn="l" rtl="0">
              <a:lnSpc>
                <a:spcPct val="100000"/>
              </a:lnSpc>
              <a:spcBef>
                <a:spcPts val="0"/>
              </a:spcBef>
              <a:spcAft>
                <a:spcPts val="0"/>
              </a:spcAft>
              <a:buSzPts val="2800"/>
              <a:buFont typeface="Arial"/>
              <a:buNone/>
            </a:pPr>
            <a:endParaRPr sz="2000"/>
          </a:p>
          <a:p>
            <a:pPr marL="571500" lvl="0" indent="-342900" algn="l" rtl="0">
              <a:lnSpc>
                <a:spcPct val="100000"/>
              </a:lnSpc>
              <a:spcBef>
                <a:spcPts val="0"/>
              </a:spcBef>
              <a:spcAft>
                <a:spcPts val="0"/>
              </a:spcAft>
              <a:buSzPts val="2800"/>
              <a:buFont typeface="Arial"/>
              <a:buChar char="•"/>
            </a:pPr>
            <a:r>
              <a:rPr lang="nl-BE" sz="2000"/>
              <a:t>Ongeveer 60% van hen geeft de voorkeur aan </a:t>
            </a:r>
            <a:r>
              <a:rPr lang="nl-BE" sz="2000" b="1"/>
              <a:t>manuele toestellen</a:t>
            </a:r>
            <a:r>
              <a:rPr lang="nl-BE" sz="2000"/>
              <a:t>. Zij </a:t>
            </a:r>
            <a:r>
              <a:rPr lang="nl-BE" sz="2000" b="1"/>
              <a:t>vermijden</a:t>
            </a:r>
            <a:r>
              <a:rPr lang="nl-BE" sz="2000"/>
              <a:t> elektrische apparaten of toestellen </a:t>
            </a:r>
            <a:r>
              <a:rPr lang="nl-BE" sz="2000" b="1"/>
              <a:t>die op batterijen werken</a:t>
            </a:r>
            <a:r>
              <a:rPr lang="nl-BE" sz="2000"/>
              <a:t>, ook als ze speelgoed kopen.</a:t>
            </a:r>
          </a:p>
          <a:p>
            <a:pPr marL="571500" lvl="0" indent="-165100" algn="l" rtl="0">
              <a:lnSpc>
                <a:spcPct val="100000"/>
              </a:lnSpc>
              <a:spcBef>
                <a:spcPts val="0"/>
              </a:spcBef>
              <a:spcAft>
                <a:spcPts val="0"/>
              </a:spcAft>
              <a:buSzPts val="2800"/>
              <a:buFont typeface="Arial"/>
              <a:buNone/>
            </a:pPr>
            <a:endParaRPr sz="2000"/>
          </a:p>
          <a:p>
            <a:pPr marL="571500" lvl="0" indent="-342900" algn="l" rtl="0">
              <a:lnSpc>
                <a:spcPct val="100000"/>
              </a:lnSpc>
              <a:spcBef>
                <a:spcPts val="0"/>
              </a:spcBef>
              <a:spcAft>
                <a:spcPts val="0"/>
              </a:spcAft>
              <a:buSzPts val="2800"/>
              <a:buFont typeface="Arial"/>
              <a:buChar char="•"/>
            </a:pPr>
            <a:r>
              <a:rPr lang="nl-BE" sz="2000">
                <a:latin typeface="Arial"/>
                <a:ea typeface="Arial"/>
                <a:cs typeface="Arial"/>
                <a:sym typeface="Arial"/>
              </a:rPr>
              <a:t>Meer dan 75% koopt </a:t>
            </a:r>
            <a:r>
              <a:rPr lang="nl-BE" sz="2000" b="1">
                <a:latin typeface="Arial"/>
                <a:ea typeface="Arial"/>
                <a:cs typeface="Arial"/>
                <a:sym typeface="Arial"/>
              </a:rPr>
              <a:t>tweedehandskleding</a:t>
            </a:r>
            <a:r>
              <a:rPr lang="nl-BE" sz="2000">
                <a:latin typeface="Arial"/>
                <a:ea typeface="Arial"/>
                <a:cs typeface="Arial"/>
                <a:sym typeface="Arial"/>
              </a:rPr>
              <a:t>, maar hoewel dit </a:t>
            </a:r>
            <a:r>
              <a:rPr lang="nl-BE" sz="2000">
                <a:solidFill>
                  <a:srgbClr val="3F3F3F"/>
                </a:solidFill>
                <a:latin typeface="Arial"/>
                <a:ea typeface="Arial"/>
                <a:cs typeface="Arial"/>
                <a:sym typeface="Arial"/>
              </a:rPr>
              <a:t>algemeen als ‘de moeite waard’ wordt beschouwd, doet twee derde van de respondenten dit slechts ‘soms’</a:t>
            </a:r>
            <a:r>
              <a:rPr lang="nl-BE" sz="2000">
                <a:latin typeface="Arial"/>
                <a:ea typeface="Arial"/>
                <a:cs typeface="Arial"/>
                <a:sym typeface="Arial"/>
              </a:rPr>
              <a:t>.</a:t>
            </a:r>
            <a:r>
              <a:rPr lang="nl-BE" sz="2000">
                <a:solidFill>
                  <a:srgbClr val="3F3F3F"/>
                </a:solidFill>
                <a:latin typeface="Arial"/>
                <a:ea typeface="Arial"/>
                <a:cs typeface="Arial"/>
                <a:sym typeface="Arial"/>
              </a:rPr>
              <a:t> Het wegnemen van de laatste struikelblokken voor een wijdverbreid gebruik is een uitdaging voor Zero</a:t>
            </a:r>
            <a:r>
              <a:rPr lang="nl-BE" sz="2000" i="0" strike="noStrike" cap="none">
                <a:solidFill>
                  <a:srgbClr val="3F3F3F"/>
                </a:solidFill>
                <a:latin typeface="Arial"/>
                <a:ea typeface="Arial"/>
                <a:cs typeface="Arial"/>
                <a:sym typeface="Arial"/>
              </a:rPr>
              <a:t> Afval</a:t>
            </a:r>
            <a:r>
              <a:rPr lang="nl-BE" sz="2000">
                <a:solidFill>
                  <a:srgbClr val="3F3F3F"/>
                </a:solidFill>
                <a:latin typeface="Arial"/>
                <a:ea typeface="Arial"/>
                <a:cs typeface="Arial"/>
                <a:sym typeface="Arial"/>
              </a:rPr>
              <a:t>.</a:t>
            </a:r>
          </a:p>
          <a:p>
            <a:pPr marL="571500" lvl="0" indent="-165100" algn="l" rtl="0">
              <a:lnSpc>
                <a:spcPct val="100000"/>
              </a:lnSpc>
              <a:spcBef>
                <a:spcPts val="0"/>
              </a:spcBef>
              <a:spcAft>
                <a:spcPts val="0"/>
              </a:spcAft>
              <a:buSzPts val="2800"/>
              <a:buFont typeface="Arial"/>
              <a:buNone/>
            </a:pPr>
            <a:endParaRPr sz="2000" i="0" u="none" strike="noStrike" cap="none">
              <a:solidFill>
                <a:srgbClr val="3F3F3F"/>
              </a:solidFill>
              <a:latin typeface="Arial"/>
              <a:ea typeface="Arial"/>
              <a:cs typeface="Arial"/>
              <a:sym typeface="Arial"/>
            </a:endParaRPr>
          </a:p>
          <a:p>
            <a:pPr marL="228600" lvl="0" indent="0" algn="l" rtl="0">
              <a:lnSpc>
                <a:spcPct val="100000"/>
              </a:lnSpc>
              <a:spcBef>
                <a:spcPts val="0"/>
              </a:spcBef>
              <a:spcAft>
                <a:spcPts val="0"/>
              </a:spcAft>
              <a:buSzPts val="2800"/>
              <a:buNone/>
            </a:pPr>
            <a:endParaRPr sz="2000" b="1"/>
          </a:p>
          <a:p>
            <a:pPr marL="571500" lvl="0" indent="-165100" algn="l" rtl="0">
              <a:lnSpc>
                <a:spcPct val="100000"/>
              </a:lnSpc>
              <a:spcBef>
                <a:spcPts val="0"/>
              </a:spcBef>
              <a:spcAft>
                <a:spcPts val="0"/>
              </a:spcAft>
              <a:buSzPts val="2800"/>
              <a:buFont typeface="Arial"/>
              <a:buNone/>
            </a:pPr>
            <a:endParaRPr sz="2000"/>
          </a:p>
          <a:p>
            <a:pPr marL="457200" marR="0" lvl="0" indent="-228600" algn="l" rtl="0">
              <a:lnSpc>
                <a:spcPct val="100000"/>
              </a:lnSpc>
              <a:spcBef>
                <a:spcPts val="0"/>
              </a:spcBef>
              <a:spcAft>
                <a:spcPts val="0"/>
              </a:spcAft>
              <a:buClr>
                <a:srgbClr val="000000"/>
              </a:buClr>
              <a:buSzPts val="2800"/>
              <a:buFont typeface="Merriweather Sans"/>
              <a:buNone/>
            </a:pPr>
            <a:endParaRPr sz="20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34"/>
          <p:cNvSpPr txBox="1">
            <a:spLocks noGrp="1"/>
          </p:cNvSpPr>
          <p:nvPr>
            <p:ph type="body" idx="1"/>
          </p:nvPr>
        </p:nvSpPr>
        <p:spPr>
          <a:xfrm>
            <a:off x="523739" y="1646803"/>
            <a:ext cx="8229600" cy="4526000"/>
          </a:xfrm>
          <a:prstGeom prst="rect">
            <a:avLst/>
          </a:prstGeom>
          <a:noFill/>
          <a:ln>
            <a:noFill/>
          </a:ln>
        </p:spPr>
        <p:txBody>
          <a:bodyPr spcFirstLastPara="1" wrap="square" lIns="62850" tIns="62850" rIns="62850" bIns="62850" anchor="t" anchorCtr="0">
            <a:noAutofit/>
          </a:bodyPr>
          <a:lstStyle/>
          <a:p>
            <a:pPr marL="317500" marR="0" lvl="0" indent="-165100" algn="l" rtl="0">
              <a:lnSpc>
                <a:spcPct val="100000"/>
              </a:lnSpc>
              <a:spcBef>
                <a:spcPts val="0"/>
              </a:spcBef>
              <a:spcAft>
                <a:spcPts val="0"/>
              </a:spcAft>
              <a:buClr>
                <a:srgbClr val="000000"/>
              </a:buClr>
              <a:buSzPts val="2800"/>
              <a:buFont typeface="Merriweather Sans"/>
              <a:buNone/>
            </a:pPr>
            <a:endParaRPr sz="1400" b="0" i="0" u="none" strike="noStrike" cap="none">
              <a:solidFill>
                <a:srgbClr val="6CB644"/>
              </a:solidFill>
              <a:latin typeface="Arial"/>
              <a:ea typeface="Arial"/>
              <a:cs typeface="Arial"/>
              <a:sym typeface="Arial"/>
            </a:endParaRPr>
          </a:p>
          <a:p>
            <a:pPr marL="317500" marR="0" lvl="0" indent="-165100" algn="l" rtl="0">
              <a:lnSpc>
                <a:spcPct val="100000"/>
              </a:lnSpc>
              <a:spcBef>
                <a:spcPts val="0"/>
              </a:spcBef>
              <a:spcAft>
                <a:spcPts val="0"/>
              </a:spcAft>
              <a:buClr>
                <a:srgbClr val="000000"/>
              </a:buClr>
              <a:buSzPts val="2800"/>
              <a:buFont typeface="Merriweather Sans"/>
              <a:buNone/>
            </a:pPr>
            <a:endParaRPr sz="1400" b="0" i="0" u="none" strike="noStrike" cap="none">
              <a:solidFill>
                <a:srgbClr val="6CB644"/>
              </a:solidFill>
              <a:latin typeface="Arial"/>
              <a:ea typeface="Arial"/>
              <a:cs typeface="Arial"/>
              <a:sym typeface="Arial"/>
            </a:endParaRPr>
          </a:p>
          <a:p>
            <a:pPr marL="317500" marR="0" lvl="0" indent="-165100" algn="l" rtl="0">
              <a:lnSpc>
                <a:spcPct val="100000"/>
              </a:lnSpc>
              <a:spcBef>
                <a:spcPts val="0"/>
              </a:spcBef>
              <a:spcAft>
                <a:spcPts val="0"/>
              </a:spcAft>
              <a:buClr>
                <a:srgbClr val="000000"/>
              </a:buClr>
              <a:buSzPts val="2800"/>
              <a:buFont typeface="Merriweather Sans"/>
              <a:buNone/>
            </a:pPr>
            <a:endParaRPr sz="1600" b="0" i="0" u="none" strike="noStrike" cap="none">
              <a:solidFill>
                <a:srgbClr val="4F5057"/>
              </a:solidFill>
              <a:latin typeface="Arial"/>
              <a:ea typeface="Arial"/>
              <a:cs typeface="Arial"/>
              <a:sym typeface="Arial"/>
            </a:endParaRPr>
          </a:p>
        </p:txBody>
      </p:sp>
      <p:graphicFrame>
        <p:nvGraphicFramePr>
          <p:cNvPr id="4" name="Google Shape;432;p34">
            <a:extLst>
              <a:ext uri="{FF2B5EF4-FFF2-40B4-BE49-F238E27FC236}">
                <a16:creationId xmlns:a16="http://schemas.microsoft.com/office/drawing/2014/main" xmlns="" id="{7FE1DC47-8650-47CC-B74A-46A8EB08AF15}"/>
              </a:ext>
            </a:extLst>
          </p:cNvPr>
          <p:cNvGraphicFramePr/>
          <p:nvPr>
            <p:extLst>
              <p:ext uri="{D42A27DB-BD31-4B8C-83A1-F6EECF244321}">
                <p14:modId xmlns:p14="http://schemas.microsoft.com/office/powerpoint/2010/main" val="3489403660"/>
              </p:ext>
            </p:extLst>
          </p:nvPr>
        </p:nvGraphicFramePr>
        <p:xfrm>
          <a:off x="5492750" y="4337050"/>
          <a:ext cx="3651250" cy="2520950"/>
        </p:xfrm>
        <a:graphic>
          <a:graphicData uri="http://schemas.openxmlformats.org/drawingml/2006/chart">
            <c:chart xmlns:c="http://schemas.openxmlformats.org/drawingml/2006/chart" xmlns:r="http://schemas.openxmlformats.org/officeDocument/2006/relationships" r:id="rId3"/>
          </a:graphicData>
        </a:graphic>
      </p:graphicFrame>
      <p:sp>
        <p:nvSpPr>
          <p:cNvPr id="6" name="Google Shape;425;p33"/>
          <p:cNvSpPr txBox="1">
            <a:spLocks noGrp="1"/>
          </p:cNvSpPr>
          <p:nvPr>
            <p:ph type="title"/>
          </p:nvPr>
        </p:nvSpPr>
        <p:spPr>
          <a:xfrm>
            <a:off x="827584" y="344597"/>
            <a:ext cx="8229600" cy="681200"/>
          </a:xfrm>
          <a:prstGeom prst="rect">
            <a:avLst/>
          </a:prstGeom>
          <a:noFill/>
          <a:ln>
            <a:noFill/>
          </a:ln>
        </p:spPr>
        <p:txBody>
          <a:bodyPr spcFirstLastPara="1" wrap="square" lIns="62850" tIns="62850" rIns="62850" bIns="62850" anchor="t" anchorCtr="0">
            <a:noAutofit/>
          </a:bodyPr>
          <a:lstStyle/>
          <a:p>
            <a:pPr marL="0" marR="0" lvl="0" indent="0" algn="l" rtl="0">
              <a:lnSpc>
                <a:spcPct val="100000"/>
              </a:lnSpc>
              <a:spcBef>
                <a:spcPts val="0"/>
              </a:spcBef>
              <a:spcAft>
                <a:spcPts val="0"/>
              </a:spcAft>
              <a:buClr>
                <a:srgbClr val="00799D"/>
              </a:buClr>
              <a:buSzPts val="1000"/>
              <a:buFont typeface="Arial"/>
              <a:buNone/>
            </a:pPr>
            <a:r>
              <a:rPr lang="nl-BE" dirty="0"/>
              <a:t>Voor apparatuur en kleding</a:t>
            </a:r>
          </a:p>
        </p:txBody>
      </p:sp>
      <p:graphicFrame>
        <p:nvGraphicFramePr>
          <p:cNvPr id="8" name="Graphique 7"/>
          <p:cNvGraphicFramePr>
            <a:graphicFrameLocks/>
          </p:cNvGraphicFramePr>
          <p:nvPr>
            <p:extLst>
              <p:ext uri="{D42A27DB-BD31-4B8C-83A1-F6EECF244321}">
                <p14:modId xmlns:p14="http://schemas.microsoft.com/office/powerpoint/2010/main" val="3047994726"/>
              </p:ext>
            </p:extLst>
          </p:nvPr>
        </p:nvGraphicFramePr>
        <p:xfrm>
          <a:off x="198934" y="901700"/>
          <a:ext cx="6405066" cy="518795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35"/>
          <p:cNvSpPr txBox="1">
            <a:spLocks noGrp="1"/>
          </p:cNvSpPr>
          <p:nvPr>
            <p:ph type="body" idx="1"/>
          </p:nvPr>
        </p:nvSpPr>
        <p:spPr>
          <a:xfrm>
            <a:off x="523739" y="1646803"/>
            <a:ext cx="8229600" cy="4526000"/>
          </a:xfrm>
          <a:prstGeom prst="rect">
            <a:avLst/>
          </a:prstGeom>
          <a:noFill/>
          <a:ln>
            <a:noFill/>
          </a:ln>
        </p:spPr>
        <p:txBody>
          <a:bodyPr spcFirstLastPara="1" wrap="square" lIns="62850" tIns="62850" rIns="62850" bIns="62850" anchor="t" anchorCtr="0">
            <a:noAutofit/>
          </a:bodyPr>
          <a:lstStyle/>
          <a:p>
            <a:pPr marL="317500" marR="0" lvl="0" indent="-165100" algn="l" rtl="0">
              <a:lnSpc>
                <a:spcPct val="100000"/>
              </a:lnSpc>
              <a:spcBef>
                <a:spcPts val="0"/>
              </a:spcBef>
              <a:spcAft>
                <a:spcPts val="0"/>
              </a:spcAft>
              <a:buClr>
                <a:srgbClr val="000000"/>
              </a:buClr>
              <a:buSzPts val="2800"/>
              <a:buFont typeface="Merriweather Sans"/>
              <a:buNone/>
            </a:pPr>
            <a:endParaRPr sz="1400" b="0" i="0" u="none" strike="noStrike" cap="none">
              <a:solidFill>
                <a:srgbClr val="6CB644"/>
              </a:solidFill>
              <a:latin typeface="Arial"/>
              <a:ea typeface="Arial"/>
              <a:cs typeface="Arial"/>
              <a:sym typeface="Arial"/>
            </a:endParaRPr>
          </a:p>
          <a:p>
            <a:pPr marL="317500" marR="0" lvl="0" indent="-165100" algn="l" rtl="0">
              <a:lnSpc>
                <a:spcPct val="100000"/>
              </a:lnSpc>
              <a:spcBef>
                <a:spcPts val="0"/>
              </a:spcBef>
              <a:spcAft>
                <a:spcPts val="0"/>
              </a:spcAft>
              <a:buClr>
                <a:srgbClr val="000000"/>
              </a:buClr>
              <a:buSzPts val="2800"/>
              <a:buFont typeface="Merriweather Sans"/>
              <a:buNone/>
            </a:pPr>
            <a:endParaRPr sz="1400" b="0" i="0" u="none" strike="noStrike" cap="none">
              <a:solidFill>
                <a:srgbClr val="6CB644"/>
              </a:solidFill>
              <a:latin typeface="Arial"/>
              <a:ea typeface="Arial"/>
              <a:cs typeface="Arial"/>
              <a:sym typeface="Arial"/>
            </a:endParaRPr>
          </a:p>
          <a:p>
            <a:pPr marL="317500" marR="0" lvl="0" indent="-165100" algn="l" rtl="0">
              <a:lnSpc>
                <a:spcPct val="100000"/>
              </a:lnSpc>
              <a:spcBef>
                <a:spcPts val="0"/>
              </a:spcBef>
              <a:spcAft>
                <a:spcPts val="0"/>
              </a:spcAft>
              <a:buClr>
                <a:srgbClr val="000000"/>
              </a:buClr>
              <a:buSzPts val="2800"/>
              <a:buFont typeface="Merriweather Sans"/>
              <a:buNone/>
            </a:pPr>
            <a:endParaRPr sz="1600" b="0" i="0" u="none" strike="noStrike" cap="none">
              <a:solidFill>
                <a:srgbClr val="4F5057"/>
              </a:solidFill>
              <a:latin typeface="Arial"/>
              <a:ea typeface="Arial"/>
              <a:cs typeface="Arial"/>
              <a:sym typeface="Arial"/>
            </a:endParaRPr>
          </a:p>
        </p:txBody>
      </p:sp>
      <p:sp>
        <p:nvSpPr>
          <p:cNvPr id="439" name="Google Shape;439;p35"/>
          <p:cNvSpPr txBox="1"/>
          <p:nvPr/>
        </p:nvSpPr>
        <p:spPr>
          <a:xfrm>
            <a:off x="390661" y="800707"/>
            <a:ext cx="8422859" cy="5256585"/>
          </a:xfrm>
          <a:prstGeom prst="rect">
            <a:avLst/>
          </a:prstGeom>
          <a:noFill/>
          <a:ln>
            <a:noFill/>
          </a:ln>
        </p:spPr>
        <p:txBody>
          <a:bodyPr spcFirstLastPara="1" wrap="square" lIns="62850" tIns="62850" rIns="62850" bIns="62850" anchor="t" anchorCtr="0">
            <a:noAutofit/>
          </a:bodyPr>
          <a:lstStyle/>
          <a:p>
            <a:pPr marL="0" marR="0" lvl="0" indent="0" algn="ctr" rtl="0">
              <a:lnSpc>
                <a:spcPct val="130000"/>
              </a:lnSpc>
              <a:spcBef>
                <a:spcPts val="0"/>
              </a:spcBef>
              <a:spcAft>
                <a:spcPts val="0"/>
              </a:spcAft>
              <a:buClr>
                <a:srgbClr val="3F3F3F"/>
              </a:buClr>
              <a:buSzPts val="2000"/>
              <a:buFont typeface="Arial"/>
              <a:buNone/>
            </a:pPr>
            <a:r>
              <a:rPr lang="nl-BE" sz="2000" b="0" i="0" u="none" strike="noStrike" cap="none" dirty="0">
                <a:solidFill>
                  <a:srgbClr val="3F3F3F"/>
                </a:solidFill>
                <a:latin typeface="Arial"/>
                <a:ea typeface="Arial"/>
                <a:cs typeface="Arial"/>
                <a:sym typeface="Arial"/>
              </a:rPr>
              <a:t>Organisch afval maakt een groot deel uit van de afvalbak.</a:t>
            </a:r>
          </a:p>
          <a:p>
            <a:pPr marL="0" marR="0" lvl="0" indent="0" algn="l" rtl="0">
              <a:lnSpc>
                <a:spcPct val="130000"/>
              </a:lnSpc>
              <a:spcBef>
                <a:spcPts val="0"/>
              </a:spcBef>
              <a:spcAft>
                <a:spcPts val="0"/>
              </a:spcAft>
              <a:buClr>
                <a:schemeClr val="dk1"/>
              </a:buClr>
              <a:buSzPts val="1600"/>
              <a:buFont typeface="Calibri"/>
              <a:buNone/>
            </a:pPr>
            <a:endParaRPr sz="1600" b="0" i="0" u="none" strike="noStrike" cap="none" dirty="0">
              <a:solidFill>
                <a:srgbClr val="000000"/>
              </a:solidFill>
              <a:latin typeface="Calibri"/>
              <a:ea typeface="Calibri"/>
              <a:cs typeface="Calibri"/>
              <a:sym typeface="Calibri"/>
            </a:endParaRPr>
          </a:p>
        </p:txBody>
      </p:sp>
      <p:sp>
        <p:nvSpPr>
          <p:cNvPr id="440" name="Google Shape;440;p35"/>
          <p:cNvSpPr txBox="1">
            <a:spLocks noGrp="1"/>
          </p:cNvSpPr>
          <p:nvPr>
            <p:ph type="title"/>
          </p:nvPr>
        </p:nvSpPr>
        <p:spPr>
          <a:xfrm>
            <a:off x="755576" y="290938"/>
            <a:ext cx="8229600" cy="1049829"/>
          </a:xfrm>
          <a:prstGeom prst="rect">
            <a:avLst/>
          </a:prstGeom>
          <a:noFill/>
          <a:ln>
            <a:noFill/>
          </a:ln>
        </p:spPr>
        <p:txBody>
          <a:bodyPr spcFirstLastPara="1" wrap="square" lIns="62850" tIns="62850" rIns="62850" bIns="62850" anchor="t" anchorCtr="0">
            <a:noAutofit/>
          </a:bodyPr>
          <a:lstStyle/>
          <a:p>
            <a:pPr marL="0" marR="0" lvl="0" indent="0" algn="just" rtl="0">
              <a:lnSpc>
                <a:spcPct val="100000"/>
              </a:lnSpc>
              <a:spcBef>
                <a:spcPts val="0"/>
              </a:spcBef>
              <a:spcAft>
                <a:spcPts val="0"/>
              </a:spcAft>
              <a:buClr>
                <a:srgbClr val="00799D"/>
              </a:buClr>
              <a:buSzPts val="1000"/>
              <a:buFont typeface="Arial"/>
              <a:buNone/>
            </a:pPr>
            <a:r>
              <a:rPr lang="nl-BE" sz="3300" b="1" i="0" u="none" strike="noStrike" cap="none">
                <a:latin typeface="Arial"/>
                <a:ea typeface="Arial"/>
                <a:cs typeface="Arial"/>
                <a:sym typeface="Arial"/>
              </a:rPr>
              <a:t>Wat met organisch afval?</a:t>
            </a:r>
          </a:p>
        </p:txBody>
      </p:sp>
      <p:sp>
        <p:nvSpPr>
          <p:cNvPr id="441" name="Google Shape;441;p35"/>
          <p:cNvSpPr txBox="1"/>
          <p:nvPr/>
        </p:nvSpPr>
        <p:spPr>
          <a:xfrm>
            <a:off x="-41946" y="6596098"/>
            <a:ext cx="9223102"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nl-BE" sz="1200" b="0" i="1" u="none" strike="noStrike" cap="none">
                <a:solidFill>
                  <a:srgbClr val="000000"/>
                </a:solidFill>
                <a:latin typeface="Arial"/>
                <a:ea typeface="Arial"/>
                <a:cs typeface="Arial"/>
                <a:sym typeface="Arial"/>
              </a:rPr>
              <a:t>Analyse van de samenstelling van bruto huishoudelijk afval en selectief ingezameld organisch afval in Brussel </a:t>
            </a:r>
          </a:p>
        </p:txBody>
      </p:sp>
      <p:pic>
        <p:nvPicPr>
          <p:cNvPr id="2" name="Image 1"/>
          <p:cNvPicPr>
            <a:picLocks noChangeAspect="1"/>
          </p:cNvPicPr>
          <p:nvPr/>
        </p:nvPicPr>
        <p:blipFill rotWithShape="1">
          <a:blip r:embed="rId3"/>
          <a:srcRect l="23419" t="22935" r="69730" b="56781"/>
          <a:stretch/>
        </p:blipFill>
        <p:spPr>
          <a:xfrm>
            <a:off x="1533776" y="1352641"/>
            <a:ext cx="5608034" cy="4974054"/>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36"/>
          <p:cNvSpPr txBox="1">
            <a:spLocks noGrp="1"/>
          </p:cNvSpPr>
          <p:nvPr>
            <p:ph type="body" idx="1"/>
          </p:nvPr>
        </p:nvSpPr>
        <p:spPr>
          <a:xfrm>
            <a:off x="523739" y="1646803"/>
            <a:ext cx="8229600" cy="4526000"/>
          </a:xfrm>
          <a:prstGeom prst="rect">
            <a:avLst/>
          </a:prstGeom>
          <a:noFill/>
          <a:ln>
            <a:noFill/>
          </a:ln>
        </p:spPr>
        <p:txBody>
          <a:bodyPr spcFirstLastPara="1" wrap="square" lIns="62850" tIns="62850" rIns="62850" bIns="62850" anchor="t" anchorCtr="0">
            <a:noAutofit/>
          </a:bodyPr>
          <a:lstStyle/>
          <a:p>
            <a:pPr marL="317500" marR="0" lvl="0" indent="-165100" algn="l" rtl="0">
              <a:lnSpc>
                <a:spcPct val="100000"/>
              </a:lnSpc>
              <a:spcBef>
                <a:spcPts val="0"/>
              </a:spcBef>
              <a:spcAft>
                <a:spcPts val="0"/>
              </a:spcAft>
              <a:buClr>
                <a:srgbClr val="000000"/>
              </a:buClr>
              <a:buSzPts val="2800"/>
              <a:buFont typeface="Merriweather Sans"/>
              <a:buNone/>
            </a:pPr>
            <a:endParaRPr sz="1400" b="0" i="0" u="none" strike="noStrike" cap="none">
              <a:solidFill>
                <a:srgbClr val="6CB644"/>
              </a:solidFill>
              <a:latin typeface="Arial"/>
              <a:ea typeface="Arial"/>
              <a:cs typeface="Arial"/>
              <a:sym typeface="Arial"/>
            </a:endParaRPr>
          </a:p>
          <a:p>
            <a:pPr marL="317500" marR="0" lvl="0" indent="-165100" algn="l" rtl="0">
              <a:lnSpc>
                <a:spcPct val="100000"/>
              </a:lnSpc>
              <a:spcBef>
                <a:spcPts val="0"/>
              </a:spcBef>
              <a:spcAft>
                <a:spcPts val="0"/>
              </a:spcAft>
              <a:buClr>
                <a:srgbClr val="000000"/>
              </a:buClr>
              <a:buSzPts val="2800"/>
              <a:buFont typeface="Merriweather Sans"/>
              <a:buNone/>
            </a:pPr>
            <a:endParaRPr sz="1400" b="0" i="0" u="none" strike="noStrike" cap="none">
              <a:solidFill>
                <a:srgbClr val="6CB644"/>
              </a:solidFill>
              <a:latin typeface="Arial"/>
              <a:ea typeface="Arial"/>
              <a:cs typeface="Arial"/>
              <a:sym typeface="Arial"/>
            </a:endParaRPr>
          </a:p>
          <a:p>
            <a:pPr marL="317500" marR="0" lvl="0" indent="-165100" algn="l" rtl="0">
              <a:lnSpc>
                <a:spcPct val="100000"/>
              </a:lnSpc>
              <a:spcBef>
                <a:spcPts val="0"/>
              </a:spcBef>
              <a:spcAft>
                <a:spcPts val="0"/>
              </a:spcAft>
              <a:buClr>
                <a:srgbClr val="000000"/>
              </a:buClr>
              <a:buSzPts val="2800"/>
              <a:buFont typeface="Merriweather Sans"/>
              <a:buNone/>
            </a:pPr>
            <a:endParaRPr sz="1600" b="0" i="0" u="none" strike="noStrike" cap="none">
              <a:solidFill>
                <a:srgbClr val="4F5057"/>
              </a:solidFill>
              <a:latin typeface="Arial"/>
              <a:ea typeface="Arial"/>
              <a:cs typeface="Arial"/>
              <a:sym typeface="Arial"/>
            </a:endParaRPr>
          </a:p>
        </p:txBody>
      </p:sp>
      <p:sp>
        <p:nvSpPr>
          <p:cNvPr id="449" name="Google Shape;449;p36"/>
          <p:cNvSpPr txBox="1">
            <a:spLocks noGrp="1"/>
          </p:cNvSpPr>
          <p:nvPr>
            <p:ph type="title"/>
          </p:nvPr>
        </p:nvSpPr>
        <p:spPr>
          <a:xfrm>
            <a:off x="755576" y="290938"/>
            <a:ext cx="8229600" cy="693843"/>
          </a:xfrm>
          <a:prstGeom prst="rect">
            <a:avLst/>
          </a:prstGeom>
          <a:noFill/>
          <a:ln>
            <a:noFill/>
          </a:ln>
        </p:spPr>
        <p:txBody>
          <a:bodyPr spcFirstLastPara="1" wrap="square" lIns="62850" tIns="62850" rIns="62850" bIns="62850" anchor="t" anchorCtr="0">
            <a:noAutofit/>
          </a:bodyPr>
          <a:lstStyle/>
          <a:p>
            <a:pPr marL="0" marR="0" lvl="0" indent="0" algn="just" rtl="0">
              <a:lnSpc>
                <a:spcPct val="100000"/>
              </a:lnSpc>
              <a:spcBef>
                <a:spcPts val="0"/>
              </a:spcBef>
              <a:spcAft>
                <a:spcPts val="0"/>
              </a:spcAft>
              <a:buClr>
                <a:srgbClr val="00799D"/>
              </a:buClr>
              <a:buSzPts val="1000"/>
              <a:buFont typeface="Arial"/>
              <a:buNone/>
            </a:pPr>
            <a:r>
              <a:rPr lang="nl-BE" sz="3300" b="1" i="0" u="none" strike="noStrike" cap="none">
                <a:latin typeface="Arial"/>
                <a:ea typeface="Arial"/>
                <a:cs typeface="Arial"/>
                <a:sym typeface="Arial"/>
              </a:rPr>
              <a:t>Sorteren van huishoudelijk afval </a:t>
            </a:r>
          </a:p>
        </p:txBody>
      </p:sp>
      <p:sp>
        <p:nvSpPr>
          <p:cNvPr id="452" name="Google Shape;452;p36"/>
          <p:cNvSpPr txBox="1"/>
          <p:nvPr/>
        </p:nvSpPr>
        <p:spPr>
          <a:xfrm>
            <a:off x="291901" y="4234734"/>
            <a:ext cx="8352928" cy="2160240"/>
          </a:xfrm>
          <a:prstGeom prst="rect">
            <a:avLst/>
          </a:prstGeom>
          <a:noFill/>
          <a:ln>
            <a:noFill/>
          </a:ln>
        </p:spPr>
        <p:txBody>
          <a:bodyPr spcFirstLastPara="1" wrap="square" lIns="62850" tIns="62850" rIns="62850" bIns="62850" anchor="t" anchorCtr="0">
            <a:noAutofit/>
          </a:bodyPr>
          <a:lstStyle/>
          <a:p>
            <a:pPr lvl="0">
              <a:lnSpc>
                <a:spcPct val="130000"/>
              </a:lnSpc>
              <a:buSzPts val="1800"/>
            </a:pPr>
            <a:r>
              <a:rPr lang="nl-BE" sz="1800">
                <a:solidFill>
                  <a:srgbClr val="3F3F3F"/>
                </a:solidFill>
                <a:latin typeface="Calibri"/>
                <a:ea typeface="Calibri"/>
                <a:cs typeface="Calibri"/>
                <a:sym typeface="Calibri"/>
              </a:rPr>
              <a:t>Bijna alle Challengers recupereren al hun afval. De witte zak wordt bijna niet meer gebruikt voor huishoudelijk afval.</a:t>
            </a:r>
            <a:r>
              <a:rPr lang="nl-BE" sz="1800" b="0" i="0" u="none" strike="noStrike" cap="none">
                <a:solidFill>
                  <a:srgbClr val="3F3F3F"/>
                </a:solidFill>
                <a:latin typeface="Calibri"/>
                <a:ea typeface="Calibri"/>
                <a:cs typeface="Calibri"/>
                <a:sym typeface="Calibri"/>
              </a:rPr>
              <a:t> </a:t>
            </a:r>
            <a:r>
              <a:rPr lang="nl-BE" sz="1800">
                <a:latin typeface="Calibri"/>
                <a:ea typeface="Calibri"/>
                <a:cs typeface="Calibri"/>
                <a:sym typeface="Calibri"/>
              </a:rPr>
              <a:t>Er wordt gebruik gemaakt van </a:t>
            </a:r>
            <a:r>
              <a:rPr lang="nl-BE" sz="1800" u="sng">
                <a:solidFill>
                  <a:srgbClr val="92D050"/>
                </a:solidFill>
                <a:latin typeface="Calibri"/>
                <a:ea typeface="Calibri"/>
                <a:cs typeface="Calibri"/>
                <a:sym typeface="Calibri"/>
              </a:rPr>
              <a:t>compostering</a:t>
            </a:r>
            <a:r>
              <a:rPr lang="nl-BE" sz="1800">
                <a:solidFill>
                  <a:srgbClr val="92D050"/>
                </a:solidFill>
                <a:latin typeface="Calibri"/>
                <a:ea typeface="Calibri"/>
                <a:cs typeface="Calibri"/>
                <a:sym typeface="Calibri"/>
              </a:rPr>
              <a:t> </a:t>
            </a:r>
            <a:r>
              <a:rPr lang="nl-BE" sz="1800">
                <a:solidFill>
                  <a:srgbClr val="3F3F3F"/>
                </a:solidFill>
                <a:latin typeface="Calibri"/>
                <a:ea typeface="Calibri"/>
                <a:cs typeface="Calibri"/>
                <a:sym typeface="Calibri"/>
              </a:rPr>
              <a:t>(</a:t>
            </a:r>
            <a:r>
              <a:rPr lang="nl-BE" sz="1800" b="1">
                <a:solidFill>
                  <a:srgbClr val="92D050"/>
                </a:solidFill>
                <a:latin typeface="Calibri"/>
                <a:ea typeface="Calibri"/>
                <a:cs typeface="Calibri"/>
                <a:sym typeface="Calibri"/>
              </a:rPr>
              <a:t>47%</a:t>
            </a:r>
            <a:r>
              <a:rPr lang="nl-BE" sz="1800">
                <a:solidFill>
                  <a:srgbClr val="92D050"/>
                </a:solidFill>
                <a:latin typeface="Calibri"/>
                <a:ea typeface="Calibri"/>
                <a:cs typeface="Calibri"/>
                <a:sym typeface="Calibri"/>
              </a:rPr>
              <a:t> </a:t>
            </a:r>
            <a:r>
              <a:rPr lang="nl-BE" sz="1800">
                <a:solidFill>
                  <a:srgbClr val="3F3F3F"/>
                </a:solidFill>
                <a:latin typeface="Calibri"/>
                <a:ea typeface="Calibri"/>
                <a:cs typeface="Calibri"/>
                <a:sym typeface="Calibri"/>
              </a:rPr>
              <a:t>thuis, bokashi of buurtcomposthoop) of </a:t>
            </a:r>
            <a:r>
              <a:rPr lang="nl-BE" sz="1800" b="0" i="0" u="sng" strike="noStrike" cap="none">
                <a:solidFill>
                  <a:srgbClr val="92D050"/>
                </a:solidFill>
                <a:latin typeface="Calibri"/>
                <a:ea typeface="Calibri"/>
                <a:cs typeface="Calibri"/>
                <a:sym typeface="Calibri"/>
              </a:rPr>
              <a:t>selectieve inzameling</a:t>
            </a:r>
            <a:r>
              <a:rPr lang="nl-BE" sz="1800" b="0" i="0" u="none" strike="noStrike" cap="none">
                <a:solidFill>
                  <a:srgbClr val="92D050"/>
                </a:solidFill>
                <a:latin typeface="Calibri"/>
                <a:ea typeface="Calibri"/>
                <a:cs typeface="Calibri"/>
                <a:sym typeface="Calibri"/>
              </a:rPr>
              <a:t> </a:t>
            </a:r>
            <a:r>
              <a:rPr lang="nl-BE" sz="1800" b="0" i="0" u="none" strike="noStrike" cap="none">
                <a:solidFill>
                  <a:srgbClr val="3F3F3F"/>
                </a:solidFill>
                <a:latin typeface="Calibri"/>
                <a:ea typeface="Calibri"/>
                <a:cs typeface="Calibri"/>
                <a:sym typeface="Calibri"/>
              </a:rPr>
              <a:t>(</a:t>
            </a:r>
            <a:r>
              <a:rPr lang="nl-BE" sz="1800">
                <a:solidFill>
                  <a:srgbClr val="92D050"/>
                </a:solidFill>
                <a:latin typeface="Calibri"/>
                <a:ea typeface="Calibri"/>
                <a:cs typeface="Calibri"/>
                <a:sym typeface="Calibri"/>
              </a:rPr>
              <a:t>46%</a:t>
            </a:r>
            <a:r>
              <a:rPr lang="nl-BE" sz="1800" b="0" i="0" u="none" strike="noStrike" cap="none">
                <a:solidFill>
                  <a:srgbClr val="3F3F3F"/>
                </a:solidFill>
                <a:latin typeface="Calibri"/>
                <a:ea typeface="Calibri"/>
                <a:cs typeface="Calibri"/>
                <a:sym typeface="Calibri"/>
              </a:rPr>
              <a:t>oranje zak). &lt;/557</a:t>
            </a:r>
          </a:p>
        </p:txBody>
      </p:sp>
      <p:graphicFrame>
        <p:nvGraphicFramePr>
          <p:cNvPr id="5" name="Google Shape;450;p36">
            <a:extLst>
              <a:ext uri="{FF2B5EF4-FFF2-40B4-BE49-F238E27FC236}">
                <a16:creationId xmlns:a16="http://schemas.microsoft.com/office/drawing/2014/main" xmlns="" id="{32C6F6B4-C2E9-4878-9C13-484A6844B46D}"/>
              </a:ext>
            </a:extLst>
          </p:cNvPr>
          <p:cNvGraphicFramePr/>
          <p:nvPr>
            <p:extLst>
              <p:ext uri="{D42A27DB-BD31-4B8C-83A1-F6EECF244321}">
                <p14:modId xmlns:p14="http://schemas.microsoft.com/office/powerpoint/2010/main" val="3384438653"/>
              </p:ext>
            </p:extLst>
          </p:nvPr>
        </p:nvGraphicFramePr>
        <p:xfrm>
          <a:off x="88901" y="1186530"/>
          <a:ext cx="5079866" cy="28464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oogle Shape;451;p36">
            <a:extLst>
              <a:ext uri="{FF2B5EF4-FFF2-40B4-BE49-F238E27FC236}">
                <a16:creationId xmlns:a16="http://schemas.microsoft.com/office/drawing/2014/main" xmlns="" id="{515762C2-879C-4B0E-B8DA-768F5B55358D}"/>
              </a:ext>
            </a:extLst>
          </p:cNvPr>
          <p:cNvGraphicFramePr/>
          <p:nvPr>
            <p:extLst>
              <p:ext uri="{D42A27DB-BD31-4B8C-83A1-F6EECF244321}">
                <p14:modId xmlns:p14="http://schemas.microsoft.com/office/powerpoint/2010/main" val="2073997926"/>
              </p:ext>
            </p:extLst>
          </p:nvPr>
        </p:nvGraphicFramePr>
        <p:xfrm>
          <a:off x="5168766" y="1301119"/>
          <a:ext cx="3667226" cy="2856995"/>
        </p:xfrm>
        <a:graphic>
          <a:graphicData uri="http://schemas.openxmlformats.org/drawingml/2006/chart">
            <c:chart xmlns:c="http://schemas.openxmlformats.org/drawingml/2006/chart" xmlns:r="http://schemas.openxmlformats.org/officeDocument/2006/relationships" r:id="rId4"/>
          </a:graphicData>
        </a:graphic>
      </p:graphicFrame>
      <p:sp>
        <p:nvSpPr>
          <p:cNvPr id="2" name="ZoneTexte 1"/>
          <p:cNvSpPr txBox="1"/>
          <p:nvPr/>
        </p:nvSpPr>
        <p:spPr>
          <a:xfrm>
            <a:off x="895454" y="2166787"/>
            <a:ext cx="1111250" cy="215444"/>
          </a:xfrm>
          <a:prstGeom prst="rect">
            <a:avLst/>
          </a:prstGeom>
          <a:noFill/>
        </p:spPr>
        <p:txBody>
          <a:bodyPr wrap="square" rtlCol="0">
            <a:spAutoFit/>
          </a:bodyPr>
          <a:lstStyle/>
          <a:p>
            <a:r>
              <a:rPr lang="fr-BE" sz="800" dirty="0" smtClean="0"/>
              <a:t>/  Witte </a:t>
            </a:r>
            <a:r>
              <a:rPr lang="fr-BE" sz="800" dirty="0" err="1" smtClean="0"/>
              <a:t>zak</a:t>
            </a:r>
            <a:endParaRPr lang="fr-BE" sz="800" dirty="0"/>
          </a:p>
        </p:txBody>
      </p:sp>
      <p:sp>
        <p:nvSpPr>
          <p:cNvPr id="8" name="ZoneTexte 7"/>
          <p:cNvSpPr txBox="1"/>
          <p:nvPr/>
        </p:nvSpPr>
        <p:spPr>
          <a:xfrm>
            <a:off x="854127" y="2365936"/>
            <a:ext cx="1111250" cy="215444"/>
          </a:xfrm>
          <a:prstGeom prst="rect">
            <a:avLst/>
          </a:prstGeom>
          <a:noFill/>
        </p:spPr>
        <p:txBody>
          <a:bodyPr wrap="square" rtlCol="0">
            <a:spAutoFit/>
          </a:bodyPr>
          <a:lstStyle/>
          <a:p>
            <a:r>
              <a:rPr lang="fr-BE" sz="800" dirty="0" smtClean="0"/>
              <a:t>/  </a:t>
            </a:r>
            <a:r>
              <a:rPr lang="fr-BE" sz="800" dirty="0" err="1" smtClean="0"/>
              <a:t>Oranje</a:t>
            </a:r>
            <a:r>
              <a:rPr lang="fr-BE" sz="800" dirty="0" smtClean="0"/>
              <a:t> </a:t>
            </a:r>
            <a:r>
              <a:rPr lang="fr-BE" sz="800" dirty="0" err="1" smtClean="0"/>
              <a:t>zak</a:t>
            </a:r>
            <a:endParaRPr lang="fr-BE" sz="800" dirty="0"/>
          </a:p>
        </p:txBody>
      </p:sp>
      <p:sp>
        <p:nvSpPr>
          <p:cNvPr id="9" name="ZoneTexte 8"/>
          <p:cNvSpPr txBox="1"/>
          <p:nvPr/>
        </p:nvSpPr>
        <p:spPr>
          <a:xfrm>
            <a:off x="1288965" y="2560595"/>
            <a:ext cx="1111250" cy="338554"/>
          </a:xfrm>
          <a:prstGeom prst="rect">
            <a:avLst/>
          </a:prstGeom>
          <a:noFill/>
        </p:spPr>
        <p:txBody>
          <a:bodyPr wrap="square" rtlCol="0">
            <a:spAutoFit/>
          </a:bodyPr>
          <a:lstStyle>
            <a:defPPr marR="0" lvl="0" algn="l" rtl="0">
              <a:lnSpc>
                <a:spcPct val="100000"/>
              </a:lnSpc>
              <a:spcBef>
                <a:spcPts val="0"/>
              </a:spcBef>
              <a:spcAft>
                <a:spcPts val="0"/>
              </a:spcAft>
              <a:defRPr/>
            </a:defPPr>
            <a:lvl1pPr>
              <a:defRPr sz="800"/>
            </a:lvl1pPr>
          </a:lstStyle>
          <a:p>
            <a:r>
              <a:rPr lang="fr-BE" dirty="0" smtClean="0"/>
              <a:t>/  </a:t>
            </a:r>
            <a:r>
              <a:rPr lang="fr-BE" dirty="0" err="1" smtClean="0"/>
              <a:t>Tuincomposteren</a:t>
            </a:r>
            <a:endParaRPr lang="fr-BE" dirty="0"/>
          </a:p>
          <a:p>
            <a:endParaRPr lang="fr-BE" dirty="0"/>
          </a:p>
        </p:txBody>
      </p:sp>
      <p:sp>
        <p:nvSpPr>
          <p:cNvPr id="10" name="ZoneTexte 9"/>
          <p:cNvSpPr txBox="1"/>
          <p:nvPr/>
        </p:nvSpPr>
        <p:spPr>
          <a:xfrm>
            <a:off x="1028569" y="3152824"/>
            <a:ext cx="1263622" cy="215444"/>
          </a:xfrm>
          <a:prstGeom prst="rect">
            <a:avLst/>
          </a:prstGeom>
          <a:noFill/>
        </p:spPr>
        <p:txBody>
          <a:bodyPr wrap="square" rtlCol="0">
            <a:spAutoFit/>
          </a:bodyPr>
          <a:lstStyle/>
          <a:p>
            <a:r>
              <a:rPr lang="fr-BE" sz="800" dirty="0" smtClean="0"/>
              <a:t>/  Niet van </a:t>
            </a:r>
            <a:r>
              <a:rPr lang="fr-BE" sz="800" dirty="0" err="1" smtClean="0"/>
              <a:t>toepassing</a:t>
            </a:r>
            <a:endParaRPr lang="fr-BE" sz="800" dirty="0"/>
          </a:p>
        </p:txBody>
      </p:sp>
      <p:sp>
        <p:nvSpPr>
          <p:cNvPr id="11" name="ZoneTexte 10"/>
          <p:cNvSpPr txBox="1"/>
          <p:nvPr/>
        </p:nvSpPr>
        <p:spPr>
          <a:xfrm>
            <a:off x="1288964" y="2755673"/>
            <a:ext cx="1222290" cy="215444"/>
          </a:xfrm>
          <a:prstGeom prst="rect">
            <a:avLst/>
          </a:prstGeom>
          <a:noFill/>
        </p:spPr>
        <p:txBody>
          <a:bodyPr wrap="square" rtlCol="0">
            <a:spAutoFit/>
          </a:bodyPr>
          <a:lstStyle>
            <a:defPPr marR="0" lvl="0" algn="l" rtl="0">
              <a:lnSpc>
                <a:spcPct val="100000"/>
              </a:lnSpc>
              <a:spcBef>
                <a:spcPts val="0"/>
              </a:spcBef>
              <a:spcAft>
                <a:spcPts val="0"/>
              </a:spcAft>
              <a:defRPr/>
            </a:defPPr>
            <a:lvl1pPr>
              <a:defRPr sz="800"/>
            </a:lvl1pPr>
          </a:lstStyle>
          <a:p>
            <a:r>
              <a:rPr lang="fr-BE" dirty="0" smtClean="0"/>
              <a:t>/  </a:t>
            </a:r>
            <a:r>
              <a:rPr lang="fr-BE" dirty="0" err="1" smtClean="0"/>
              <a:t>Buurtcompostering</a:t>
            </a:r>
            <a:endParaRPr lang="fr-BE" dirty="0"/>
          </a:p>
        </p:txBody>
      </p:sp>
      <p:sp>
        <p:nvSpPr>
          <p:cNvPr id="12" name="ZoneTexte 11"/>
          <p:cNvSpPr txBox="1"/>
          <p:nvPr/>
        </p:nvSpPr>
        <p:spPr>
          <a:xfrm>
            <a:off x="746103" y="2951075"/>
            <a:ext cx="1111250" cy="215444"/>
          </a:xfrm>
          <a:prstGeom prst="rect">
            <a:avLst/>
          </a:prstGeom>
          <a:noFill/>
        </p:spPr>
        <p:txBody>
          <a:bodyPr wrap="square" rtlCol="0">
            <a:spAutoFit/>
          </a:bodyPr>
          <a:lstStyle/>
          <a:p>
            <a:r>
              <a:rPr lang="fr-BE" sz="800" dirty="0" smtClean="0"/>
              <a:t>/  </a:t>
            </a:r>
            <a:r>
              <a:rPr lang="fr-BE" sz="800" dirty="0" err="1" smtClean="0"/>
              <a:t>containerparken</a:t>
            </a:r>
            <a:endParaRPr lang="fr-BE" sz="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38"/>
          <p:cNvSpPr txBox="1">
            <a:spLocks noGrp="1"/>
          </p:cNvSpPr>
          <p:nvPr>
            <p:ph type="title"/>
          </p:nvPr>
        </p:nvSpPr>
        <p:spPr>
          <a:xfrm>
            <a:off x="683568" y="103328"/>
            <a:ext cx="8573084" cy="1220784"/>
          </a:xfrm>
          <a:prstGeom prst="rect">
            <a:avLst/>
          </a:prstGeom>
          <a:noFill/>
          <a:ln>
            <a:noFill/>
          </a:ln>
        </p:spPr>
        <p:txBody>
          <a:bodyPr spcFirstLastPara="1" wrap="square" lIns="62850" tIns="62850" rIns="62850" bIns="62850" anchor="t" anchorCtr="0">
            <a:noAutofit/>
          </a:bodyPr>
          <a:lstStyle/>
          <a:p>
            <a:pPr marL="0" marR="0" lvl="0" indent="0" algn="l" rtl="0">
              <a:lnSpc>
                <a:spcPct val="100000"/>
              </a:lnSpc>
              <a:spcBef>
                <a:spcPts val="0"/>
              </a:spcBef>
              <a:spcAft>
                <a:spcPts val="0"/>
              </a:spcAft>
              <a:buClr>
                <a:srgbClr val="00799D"/>
              </a:buClr>
              <a:buSzPts val="1000"/>
              <a:buFont typeface="Arial"/>
              <a:buNone/>
            </a:pPr>
            <a:r>
              <a:rPr lang="nl-BE"/>
              <a:t>Sorteren van tuinafval </a:t>
            </a:r>
          </a:p>
        </p:txBody>
      </p:sp>
      <p:sp>
        <p:nvSpPr>
          <p:cNvPr id="458" name="Google Shape;458;p38"/>
          <p:cNvSpPr txBox="1"/>
          <p:nvPr/>
        </p:nvSpPr>
        <p:spPr>
          <a:xfrm>
            <a:off x="339002" y="5098258"/>
            <a:ext cx="8352928" cy="1295243"/>
          </a:xfrm>
          <a:prstGeom prst="rect">
            <a:avLst/>
          </a:prstGeom>
          <a:noFill/>
          <a:ln>
            <a:noFill/>
          </a:ln>
        </p:spPr>
        <p:txBody>
          <a:bodyPr spcFirstLastPara="1" wrap="square" lIns="62850" tIns="62850" rIns="62850" bIns="62850" anchor="t" anchorCtr="0">
            <a:noAutofit/>
          </a:bodyPr>
          <a:lstStyle/>
          <a:p>
            <a:pPr marL="0" marR="0" lvl="0" indent="0" algn="l" rtl="0">
              <a:lnSpc>
                <a:spcPct val="130000"/>
              </a:lnSpc>
              <a:spcBef>
                <a:spcPts val="0"/>
              </a:spcBef>
              <a:spcAft>
                <a:spcPts val="0"/>
              </a:spcAft>
              <a:buClr>
                <a:srgbClr val="000000"/>
              </a:buClr>
              <a:buSzPts val="2000"/>
              <a:buFont typeface="Arial"/>
              <a:buNone/>
            </a:pPr>
            <a:r>
              <a:rPr lang="nl-BE" sz="2000" b="0" i="0" u="none" strike="noStrike" cap="none">
                <a:solidFill>
                  <a:srgbClr val="3F3F3F"/>
                </a:solidFill>
                <a:latin typeface="Calibri"/>
                <a:ea typeface="Calibri"/>
                <a:cs typeface="Calibri"/>
                <a:sym typeface="Calibri"/>
              </a:rPr>
              <a:t>Alle challengers die een tuin hebben, recycleren al hun tuinafval. De witte zak wordt hier niet meer voor gebruikt. Ze doen meer aan thuiscompostering.</a:t>
            </a:r>
            <a:r>
              <a:rPr lang="nl-BE" sz="2000">
                <a:solidFill>
                  <a:srgbClr val="3F3F3F"/>
                </a:solidFill>
                <a:latin typeface="Calibri"/>
                <a:ea typeface="Calibri"/>
                <a:cs typeface="Calibri"/>
                <a:sym typeface="Calibri"/>
              </a:rPr>
              <a:t> Afval naar het containerpark brengen blijft heel beperkt. </a:t>
            </a:r>
          </a:p>
        </p:txBody>
      </p:sp>
      <p:graphicFrame>
        <p:nvGraphicFramePr>
          <p:cNvPr id="4" name="Google Shape;461;p38">
            <a:extLst>
              <a:ext uri="{FF2B5EF4-FFF2-40B4-BE49-F238E27FC236}">
                <a16:creationId xmlns:a16="http://schemas.microsoft.com/office/drawing/2014/main" xmlns="" id="{BE623CA6-2FA7-4EC1-AA51-AEC23845C83A}"/>
              </a:ext>
            </a:extLst>
          </p:cNvPr>
          <p:cNvGraphicFramePr/>
          <p:nvPr>
            <p:extLst>
              <p:ext uri="{D42A27DB-BD31-4B8C-83A1-F6EECF244321}">
                <p14:modId xmlns:p14="http://schemas.microsoft.com/office/powerpoint/2010/main" val="419493562"/>
              </p:ext>
            </p:extLst>
          </p:nvPr>
        </p:nvGraphicFramePr>
        <p:xfrm>
          <a:off x="-480060" y="1228222"/>
          <a:ext cx="5716203" cy="36803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oogle Shape;459;p38">
            <a:extLst>
              <a:ext uri="{FF2B5EF4-FFF2-40B4-BE49-F238E27FC236}">
                <a16:creationId xmlns:a16="http://schemas.microsoft.com/office/drawing/2014/main" xmlns="" id="{DAB83E26-E0A8-4805-90E0-195CC072701E}"/>
              </a:ext>
            </a:extLst>
          </p:cNvPr>
          <p:cNvGraphicFramePr/>
          <p:nvPr>
            <p:extLst>
              <p:ext uri="{D42A27DB-BD31-4B8C-83A1-F6EECF244321}">
                <p14:modId xmlns:p14="http://schemas.microsoft.com/office/powerpoint/2010/main" val="185219105"/>
              </p:ext>
            </p:extLst>
          </p:nvPr>
        </p:nvGraphicFramePr>
        <p:xfrm>
          <a:off x="5236143" y="1324111"/>
          <a:ext cx="3766414" cy="3488521"/>
        </p:xfrm>
        <a:graphic>
          <a:graphicData uri="http://schemas.openxmlformats.org/drawingml/2006/chart">
            <c:chart xmlns:c="http://schemas.openxmlformats.org/drawingml/2006/chart" xmlns:r="http://schemas.openxmlformats.org/officeDocument/2006/relationships" r:id="rId4"/>
          </a:graphicData>
        </a:graphic>
      </p:graphicFrame>
      <p:sp>
        <p:nvSpPr>
          <p:cNvPr id="2" name="ZoneTexte 1"/>
          <p:cNvSpPr txBox="1"/>
          <p:nvPr/>
        </p:nvSpPr>
        <p:spPr>
          <a:xfrm>
            <a:off x="3667741" y="2115813"/>
            <a:ext cx="1695450" cy="215444"/>
          </a:xfrm>
          <a:prstGeom prst="rect">
            <a:avLst/>
          </a:prstGeom>
          <a:noFill/>
        </p:spPr>
        <p:txBody>
          <a:bodyPr wrap="square" rtlCol="0">
            <a:spAutoFit/>
          </a:bodyPr>
          <a:lstStyle>
            <a:defPPr marR="0" lvl="0" algn="l" rtl="0">
              <a:lnSpc>
                <a:spcPct val="100000"/>
              </a:lnSpc>
              <a:spcBef>
                <a:spcPts val="0"/>
              </a:spcBef>
              <a:spcAft>
                <a:spcPts val="0"/>
              </a:spcAft>
            </a:defPPr>
            <a:lvl1pPr>
              <a:defRPr sz="800"/>
            </a:lvl1pPr>
          </a:lstStyle>
          <a:p>
            <a:r>
              <a:rPr lang="fr-BE" dirty="0" smtClean="0"/>
              <a:t>/  </a:t>
            </a:r>
            <a:r>
              <a:rPr lang="fr-BE" dirty="0" err="1" smtClean="0"/>
              <a:t>groene</a:t>
            </a:r>
            <a:r>
              <a:rPr lang="fr-BE" dirty="0" smtClean="0"/>
              <a:t> </a:t>
            </a:r>
            <a:r>
              <a:rPr lang="fr-BE" dirty="0" err="1"/>
              <a:t>zak</a:t>
            </a:r>
            <a:endParaRPr lang="fr-BE" dirty="0"/>
          </a:p>
        </p:txBody>
      </p:sp>
      <p:sp>
        <p:nvSpPr>
          <p:cNvPr id="13" name="ZoneTexte 12"/>
          <p:cNvSpPr txBox="1"/>
          <p:nvPr/>
        </p:nvSpPr>
        <p:spPr>
          <a:xfrm>
            <a:off x="3696316" y="1813264"/>
            <a:ext cx="1111250" cy="215444"/>
          </a:xfrm>
          <a:prstGeom prst="rect">
            <a:avLst/>
          </a:prstGeom>
          <a:noFill/>
        </p:spPr>
        <p:txBody>
          <a:bodyPr wrap="square" rtlCol="0">
            <a:spAutoFit/>
          </a:bodyPr>
          <a:lstStyle/>
          <a:p>
            <a:r>
              <a:rPr lang="fr-BE" sz="800" dirty="0" smtClean="0"/>
              <a:t>/  Witte </a:t>
            </a:r>
            <a:r>
              <a:rPr lang="fr-BE" sz="800" dirty="0" err="1" smtClean="0"/>
              <a:t>zak</a:t>
            </a:r>
            <a:endParaRPr lang="fr-BE" sz="800" dirty="0"/>
          </a:p>
        </p:txBody>
      </p:sp>
      <p:sp>
        <p:nvSpPr>
          <p:cNvPr id="14" name="ZoneTexte 13"/>
          <p:cNvSpPr txBox="1"/>
          <p:nvPr/>
        </p:nvSpPr>
        <p:spPr>
          <a:xfrm>
            <a:off x="3467694" y="4214715"/>
            <a:ext cx="1111250" cy="215444"/>
          </a:xfrm>
          <a:prstGeom prst="rect">
            <a:avLst/>
          </a:prstGeom>
          <a:noFill/>
        </p:spPr>
        <p:txBody>
          <a:bodyPr wrap="square" rtlCol="0">
            <a:spAutoFit/>
          </a:bodyPr>
          <a:lstStyle/>
          <a:p>
            <a:r>
              <a:rPr lang="fr-BE" sz="800" dirty="0" smtClean="0"/>
              <a:t>/ </a:t>
            </a:r>
            <a:r>
              <a:rPr lang="fr-BE" sz="800" dirty="0" err="1" smtClean="0"/>
              <a:t>andere</a:t>
            </a:r>
            <a:endParaRPr lang="fr-BE" sz="800" dirty="0"/>
          </a:p>
        </p:txBody>
      </p:sp>
      <p:sp>
        <p:nvSpPr>
          <p:cNvPr id="15" name="ZoneTexte 14"/>
          <p:cNvSpPr txBox="1"/>
          <p:nvPr/>
        </p:nvSpPr>
        <p:spPr>
          <a:xfrm>
            <a:off x="4356373" y="3179977"/>
            <a:ext cx="1111250" cy="338554"/>
          </a:xfrm>
          <a:prstGeom prst="rect">
            <a:avLst/>
          </a:prstGeom>
          <a:noFill/>
        </p:spPr>
        <p:txBody>
          <a:bodyPr wrap="square" rtlCol="0">
            <a:spAutoFit/>
          </a:bodyPr>
          <a:lstStyle>
            <a:defPPr marR="0" lvl="0" algn="l" rtl="0">
              <a:lnSpc>
                <a:spcPct val="100000"/>
              </a:lnSpc>
              <a:spcBef>
                <a:spcPts val="0"/>
              </a:spcBef>
              <a:spcAft>
                <a:spcPts val="0"/>
              </a:spcAft>
              <a:defRPr/>
            </a:defPPr>
            <a:lvl1pPr>
              <a:defRPr sz="800"/>
            </a:lvl1pPr>
          </a:lstStyle>
          <a:p>
            <a:r>
              <a:rPr lang="fr-BE" dirty="0" smtClean="0"/>
              <a:t>/  </a:t>
            </a:r>
            <a:r>
              <a:rPr lang="fr-BE" dirty="0" err="1" smtClean="0"/>
              <a:t>Tuincomposteren</a:t>
            </a:r>
            <a:endParaRPr lang="fr-BE" dirty="0"/>
          </a:p>
          <a:p>
            <a:endParaRPr lang="fr-BE" dirty="0"/>
          </a:p>
        </p:txBody>
      </p:sp>
      <p:sp>
        <p:nvSpPr>
          <p:cNvPr id="16" name="ZoneTexte 15"/>
          <p:cNvSpPr txBox="1"/>
          <p:nvPr/>
        </p:nvSpPr>
        <p:spPr>
          <a:xfrm>
            <a:off x="3883655" y="4574283"/>
            <a:ext cx="1263622" cy="215444"/>
          </a:xfrm>
          <a:prstGeom prst="rect">
            <a:avLst/>
          </a:prstGeom>
          <a:noFill/>
        </p:spPr>
        <p:txBody>
          <a:bodyPr wrap="square" rtlCol="0">
            <a:spAutoFit/>
          </a:bodyPr>
          <a:lstStyle/>
          <a:p>
            <a:r>
              <a:rPr lang="fr-BE" sz="800" dirty="0" smtClean="0"/>
              <a:t>/  Niet van </a:t>
            </a:r>
            <a:r>
              <a:rPr lang="fr-BE" sz="800" dirty="0" err="1" smtClean="0"/>
              <a:t>toepassing</a:t>
            </a:r>
            <a:endParaRPr lang="fr-BE" sz="800" dirty="0"/>
          </a:p>
        </p:txBody>
      </p:sp>
      <p:sp>
        <p:nvSpPr>
          <p:cNvPr id="17" name="ZoneTexte 16"/>
          <p:cNvSpPr txBox="1"/>
          <p:nvPr/>
        </p:nvSpPr>
        <p:spPr>
          <a:xfrm>
            <a:off x="4480396" y="3552863"/>
            <a:ext cx="1222290" cy="215444"/>
          </a:xfrm>
          <a:prstGeom prst="rect">
            <a:avLst/>
          </a:prstGeom>
          <a:noFill/>
        </p:spPr>
        <p:txBody>
          <a:bodyPr wrap="square" rtlCol="0">
            <a:spAutoFit/>
          </a:bodyPr>
          <a:lstStyle>
            <a:defPPr marR="0" lvl="0" algn="l" rtl="0">
              <a:lnSpc>
                <a:spcPct val="100000"/>
              </a:lnSpc>
              <a:spcBef>
                <a:spcPts val="0"/>
              </a:spcBef>
              <a:spcAft>
                <a:spcPts val="0"/>
              </a:spcAft>
              <a:defRPr/>
            </a:defPPr>
            <a:lvl1pPr>
              <a:defRPr sz="800"/>
            </a:lvl1pPr>
          </a:lstStyle>
          <a:p>
            <a:r>
              <a:rPr lang="fr-BE" dirty="0" smtClean="0"/>
              <a:t>/  </a:t>
            </a:r>
            <a:r>
              <a:rPr lang="fr-BE" dirty="0" err="1" smtClean="0"/>
              <a:t>Buurtcompostering</a:t>
            </a:r>
            <a:endParaRPr lang="fr-BE" dirty="0"/>
          </a:p>
        </p:txBody>
      </p:sp>
      <p:sp>
        <p:nvSpPr>
          <p:cNvPr id="18" name="ZoneTexte 17"/>
          <p:cNvSpPr txBox="1"/>
          <p:nvPr/>
        </p:nvSpPr>
        <p:spPr>
          <a:xfrm>
            <a:off x="3476603" y="2475381"/>
            <a:ext cx="1111250" cy="215444"/>
          </a:xfrm>
          <a:prstGeom prst="rect">
            <a:avLst/>
          </a:prstGeom>
          <a:noFill/>
        </p:spPr>
        <p:txBody>
          <a:bodyPr wrap="square" rtlCol="0">
            <a:spAutoFit/>
          </a:bodyPr>
          <a:lstStyle/>
          <a:p>
            <a:r>
              <a:rPr lang="fr-BE" sz="800" dirty="0" smtClean="0"/>
              <a:t>/  </a:t>
            </a:r>
            <a:r>
              <a:rPr lang="fr-BE" sz="800" dirty="0" err="1" smtClean="0"/>
              <a:t>containerparken</a:t>
            </a:r>
            <a:endParaRPr lang="fr-BE" sz="800" dirty="0"/>
          </a:p>
        </p:txBody>
      </p:sp>
      <p:sp>
        <p:nvSpPr>
          <p:cNvPr id="3" name="Rectangle 2"/>
          <p:cNvSpPr/>
          <p:nvPr/>
        </p:nvSpPr>
        <p:spPr>
          <a:xfrm>
            <a:off x="3633048" y="2960649"/>
            <a:ext cx="2031672" cy="338554"/>
          </a:xfrm>
          <a:prstGeom prst="rect">
            <a:avLst/>
          </a:prstGeom>
          <a:noFill/>
        </p:spPr>
        <p:txBody>
          <a:bodyPr wrap="square" rtlCol="0">
            <a:spAutoFit/>
          </a:bodyPr>
          <a:lstStyle/>
          <a:p>
            <a:r>
              <a:rPr lang="nl-BE" sz="800" dirty="0" smtClean="0"/>
              <a:t>/ Milieustraat / </a:t>
            </a:r>
            <a:r>
              <a:rPr lang="nl-BE" sz="800" i="1" dirty="0"/>
              <a:t>In een publieke vuilnisbak</a:t>
            </a:r>
            <a:endParaRPr lang="fr-BE" sz="800" dirty="0"/>
          </a:p>
          <a:p>
            <a:endParaRPr lang="fr-BE" sz="800" dirty="0"/>
          </a:p>
        </p:txBody>
      </p:sp>
      <p:sp>
        <p:nvSpPr>
          <p:cNvPr id="6" name="ZoneTexte 5"/>
          <p:cNvSpPr txBox="1"/>
          <p:nvPr/>
        </p:nvSpPr>
        <p:spPr>
          <a:xfrm>
            <a:off x="3901391" y="4056290"/>
            <a:ext cx="1991951" cy="215444"/>
          </a:xfrm>
          <a:prstGeom prst="rect">
            <a:avLst/>
          </a:prstGeom>
          <a:noFill/>
        </p:spPr>
        <p:txBody>
          <a:bodyPr wrap="square" rtlCol="0">
            <a:spAutoFit/>
          </a:bodyPr>
          <a:lstStyle>
            <a:defPPr marR="0" lvl="0" algn="l" rtl="0">
              <a:lnSpc>
                <a:spcPct val="100000"/>
              </a:lnSpc>
              <a:spcBef>
                <a:spcPts val="0"/>
              </a:spcBef>
              <a:spcAft>
                <a:spcPts val="0"/>
              </a:spcAft>
              <a:defRPr/>
            </a:defPPr>
            <a:lvl1pPr>
              <a:defRPr sz="800"/>
            </a:lvl1pPr>
          </a:lstStyle>
          <a:p>
            <a:r>
              <a:rPr lang="nl-BE" dirty="0" smtClean="0"/>
              <a:t>/ Verbranden </a:t>
            </a:r>
            <a:r>
              <a:rPr lang="nl-BE" dirty="0"/>
              <a:t>in de tuin, open </a:t>
            </a:r>
            <a:r>
              <a:rPr lang="nl-BE" dirty="0"/>
              <a:t>haard</a:t>
            </a:r>
            <a:endParaRPr lang="fr-B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54"/>
          <p:cNvSpPr txBox="1">
            <a:spLocks noGrp="1"/>
          </p:cNvSpPr>
          <p:nvPr>
            <p:ph type="title"/>
          </p:nvPr>
        </p:nvSpPr>
        <p:spPr>
          <a:xfrm>
            <a:off x="791580" y="219961"/>
            <a:ext cx="8229600" cy="681200"/>
          </a:xfrm>
          <a:prstGeom prst="rect">
            <a:avLst/>
          </a:prstGeom>
          <a:noFill/>
          <a:ln>
            <a:noFill/>
          </a:ln>
        </p:spPr>
        <p:txBody>
          <a:bodyPr spcFirstLastPara="1" wrap="square" lIns="62850" tIns="62850" rIns="62850" bIns="62850" anchor="t" anchorCtr="0">
            <a:noAutofit/>
          </a:bodyPr>
          <a:lstStyle/>
          <a:p>
            <a:pPr marL="0" marR="0" lvl="0" indent="0" algn="l" rtl="0">
              <a:lnSpc>
                <a:spcPct val="100000"/>
              </a:lnSpc>
              <a:spcBef>
                <a:spcPts val="0"/>
              </a:spcBef>
              <a:spcAft>
                <a:spcPts val="0"/>
              </a:spcAft>
              <a:buClr>
                <a:srgbClr val="00799D"/>
              </a:buClr>
              <a:buSzPts val="1000"/>
              <a:buFont typeface="Arial"/>
              <a:buNone/>
            </a:pPr>
            <a:r>
              <a:rPr lang="nl-BE" sz="3200" b="1">
                <a:latin typeface="Calibri"/>
                <a:ea typeface="Calibri"/>
                <a:cs typeface="Calibri"/>
                <a:sym typeface="Calibri"/>
              </a:rPr>
              <a:t>Activiteiten tijdens de Challenge</a:t>
            </a:r>
          </a:p>
        </p:txBody>
      </p:sp>
      <p:sp>
        <p:nvSpPr>
          <p:cNvPr id="99" name="Google Shape;99;p54"/>
          <p:cNvSpPr txBox="1">
            <a:spLocks noGrp="1"/>
          </p:cNvSpPr>
          <p:nvPr>
            <p:ph type="body" idx="1"/>
          </p:nvPr>
        </p:nvSpPr>
        <p:spPr>
          <a:xfrm>
            <a:off x="523739" y="1646803"/>
            <a:ext cx="8229600" cy="4526000"/>
          </a:xfrm>
          <a:prstGeom prst="rect">
            <a:avLst/>
          </a:prstGeom>
          <a:noFill/>
          <a:ln>
            <a:noFill/>
          </a:ln>
        </p:spPr>
        <p:txBody>
          <a:bodyPr spcFirstLastPara="1" wrap="square" lIns="62850" tIns="62850" rIns="62850" bIns="62850" anchor="t" anchorCtr="0">
            <a:noAutofit/>
          </a:bodyPr>
          <a:lstStyle/>
          <a:p>
            <a:pPr marL="317500" marR="0" lvl="0" indent="-165100" algn="l" rtl="0">
              <a:lnSpc>
                <a:spcPct val="100000"/>
              </a:lnSpc>
              <a:spcBef>
                <a:spcPts val="0"/>
              </a:spcBef>
              <a:spcAft>
                <a:spcPts val="0"/>
              </a:spcAft>
              <a:buClr>
                <a:srgbClr val="000000"/>
              </a:buClr>
              <a:buSzPts val="2800"/>
              <a:buFont typeface="Merriweather Sans"/>
              <a:buNone/>
            </a:pPr>
            <a:endParaRPr sz="1400" b="0" i="0" u="none" strike="noStrike" cap="none">
              <a:solidFill>
                <a:srgbClr val="6CB644"/>
              </a:solidFill>
              <a:latin typeface="Arial"/>
              <a:ea typeface="Arial"/>
              <a:cs typeface="Arial"/>
              <a:sym typeface="Arial"/>
            </a:endParaRPr>
          </a:p>
          <a:p>
            <a:pPr marL="317500" marR="0" lvl="0" indent="-165100" algn="l" rtl="0">
              <a:lnSpc>
                <a:spcPct val="100000"/>
              </a:lnSpc>
              <a:spcBef>
                <a:spcPts val="0"/>
              </a:spcBef>
              <a:spcAft>
                <a:spcPts val="0"/>
              </a:spcAft>
              <a:buClr>
                <a:srgbClr val="000000"/>
              </a:buClr>
              <a:buSzPts val="2800"/>
              <a:buFont typeface="Merriweather Sans"/>
              <a:buNone/>
            </a:pPr>
            <a:endParaRPr sz="1400" b="0" i="0" u="none" strike="noStrike" cap="none">
              <a:solidFill>
                <a:srgbClr val="6CB644"/>
              </a:solidFill>
              <a:latin typeface="Arial"/>
              <a:ea typeface="Arial"/>
              <a:cs typeface="Arial"/>
              <a:sym typeface="Arial"/>
            </a:endParaRPr>
          </a:p>
          <a:p>
            <a:pPr marL="317500" marR="0" lvl="0" indent="-165100" algn="l" rtl="0">
              <a:lnSpc>
                <a:spcPct val="100000"/>
              </a:lnSpc>
              <a:spcBef>
                <a:spcPts val="0"/>
              </a:spcBef>
              <a:spcAft>
                <a:spcPts val="0"/>
              </a:spcAft>
              <a:buClr>
                <a:srgbClr val="000000"/>
              </a:buClr>
              <a:buSzPts val="2800"/>
              <a:buFont typeface="Merriweather Sans"/>
              <a:buNone/>
            </a:pPr>
            <a:endParaRPr sz="1600" b="0" i="0" u="none" strike="noStrike" cap="none">
              <a:solidFill>
                <a:srgbClr val="4F5057"/>
              </a:solidFill>
              <a:latin typeface="Arial"/>
              <a:ea typeface="Arial"/>
              <a:cs typeface="Arial"/>
              <a:sym typeface="Arial"/>
            </a:endParaRPr>
          </a:p>
        </p:txBody>
      </p:sp>
      <p:sp>
        <p:nvSpPr>
          <p:cNvPr id="100" name="Google Shape;100;p54"/>
          <p:cNvSpPr txBox="1"/>
          <p:nvPr/>
        </p:nvSpPr>
        <p:spPr>
          <a:xfrm>
            <a:off x="291000" y="901161"/>
            <a:ext cx="8562000" cy="1995948"/>
          </a:xfrm>
          <a:prstGeom prst="rect">
            <a:avLst/>
          </a:prstGeom>
          <a:noFill/>
          <a:ln>
            <a:noFill/>
          </a:ln>
        </p:spPr>
        <p:txBody>
          <a:bodyPr spcFirstLastPara="1" wrap="square" lIns="62850" tIns="62850" rIns="62850" bIns="62850" anchor="t" anchorCtr="0">
            <a:noAutofit/>
          </a:bodyPr>
          <a:lstStyle/>
          <a:p>
            <a:pPr marL="342900" marR="0" lvl="0" indent="-342900" algn="l" rtl="0">
              <a:lnSpc>
                <a:spcPct val="100000"/>
              </a:lnSpc>
              <a:spcBef>
                <a:spcPts val="0"/>
              </a:spcBef>
              <a:spcAft>
                <a:spcPts val="0"/>
              </a:spcAft>
              <a:buClr>
                <a:schemeClr val="dk1"/>
              </a:buClr>
              <a:buSzPts val="2400"/>
              <a:buFont typeface="Noto Sans Symbols"/>
              <a:buChar char="∙"/>
            </a:pPr>
            <a:r>
              <a:rPr lang="nl-BE" sz="2400" b="0" i="0" u="none" strike="noStrike" cap="none">
                <a:solidFill>
                  <a:schemeClr val="dk1"/>
                </a:solidFill>
                <a:latin typeface="+mn-lt"/>
                <a:ea typeface="Calibri"/>
                <a:cs typeface="Calibri"/>
                <a:sym typeface="Calibri"/>
              </a:rPr>
              <a:t>Duur: 01/03/2021 tot 30/11/2021</a:t>
            </a:r>
          </a:p>
          <a:p>
            <a:pPr marL="342900" marR="0" lvl="0" indent="-342900" algn="l" rtl="0">
              <a:lnSpc>
                <a:spcPct val="100000"/>
              </a:lnSpc>
              <a:spcBef>
                <a:spcPts val="0"/>
              </a:spcBef>
              <a:spcAft>
                <a:spcPts val="0"/>
              </a:spcAft>
              <a:buClr>
                <a:schemeClr val="dk1"/>
              </a:buClr>
              <a:buSzPts val="2400"/>
              <a:buFont typeface="Noto Sans Symbols"/>
              <a:buChar char="∙"/>
            </a:pPr>
            <a:r>
              <a:rPr lang="nl-BE" sz="2400" b="1" i="0" u="none" strike="noStrike" cap="none">
                <a:solidFill>
                  <a:schemeClr val="dk1"/>
                </a:solidFill>
                <a:latin typeface="+mn-lt"/>
                <a:ea typeface="Calibri"/>
                <a:cs typeface="Calibri"/>
                <a:sym typeface="Calibri"/>
              </a:rPr>
              <a:t>8 uitdagingen </a:t>
            </a:r>
            <a:r>
              <a:rPr lang="nl-BE" sz="2400" b="0" i="0" u="none" strike="noStrike" cap="none">
                <a:solidFill>
                  <a:schemeClr val="dk1"/>
                </a:solidFill>
                <a:latin typeface="+mn-lt"/>
                <a:ea typeface="Calibri"/>
                <a:cs typeface="Calibri"/>
                <a:sym typeface="Calibri"/>
              </a:rPr>
              <a:t>ingezonden </a:t>
            </a:r>
          </a:p>
          <a:p>
            <a:pPr marL="342900" marR="0" lvl="0" indent="-342900" algn="l" rtl="0">
              <a:lnSpc>
                <a:spcPct val="100000"/>
              </a:lnSpc>
              <a:spcBef>
                <a:spcPts val="0"/>
              </a:spcBef>
              <a:spcAft>
                <a:spcPts val="0"/>
              </a:spcAft>
              <a:buClr>
                <a:schemeClr val="dk1"/>
              </a:buClr>
              <a:buSzPts val="2400"/>
              <a:buFont typeface="Noto Sans Symbols"/>
              <a:buChar char="∙"/>
            </a:pPr>
            <a:r>
              <a:rPr lang="nl-BE" sz="2400" b="1" i="0" u="none" strike="noStrike" cap="none">
                <a:solidFill>
                  <a:schemeClr val="dk1"/>
                </a:solidFill>
                <a:latin typeface="+mn-lt"/>
                <a:ea typeface="Calibri"/>
                <a:cs typeface="Calibri"/>
                <a:sym typeface="Calibri"/>
              </a:rPr>
              <a:t>3 ontmoetingen</a:t>
            </a:r>
            <a:r>
              <a:rPr lang="nl-BE" sz="2400" b="0" i="0" u="none" strike="noStrike" cap="none">
                <a:solidFill>
                  <a:schemeClr val="dk1"/>
                </a:solidFill>
                <a:latin typeface="+mn-lt"/>
                <a:ea typeface="Calibri"/>
                <a:cs typeface="Calibri"/>
                <a:sym typeface="Calibri"/>
              </a:rPr>
              <a:t>: bij de start, halfweg en bij de afsluiting </a:t>
            </a:r>
          </a:p>
          <a:p>
            <a:pPr marL="342900" marR="0" lvl="0" indent="-342900" algn="l" rtl="0">
              <a:lnSpc>
                <a:spcPct val="100000"/>
              </a:lnSpc>
              <a:spcBef>
                <a:spcPts val="0"/>
              </a:spcBef>
              <a:spcAft>
                <a:spcPts val="0"/>
              </a:spcAft>
              <a:buClr>
                <a:schemeClr val="dk1"/>
              </a:buClr>
              <a:buSzPts val="2400"/>
              <a:buFont typeface="Noto Sans Symbols"/>
              <a:buChar char="∙"/>
            </a:pPr>
            <a:r>
              <a:rPr lang="nl-BE" sz="2400" b="1" i="0" u="none" strike="noStrike" cap="none">
                <a:solidFill>
                  <a:schemeClr val="dk1"/>
                </a:solidFill>
                <a:latin typeface="+mn-lt"/>
                <a:ea typeface="Calibri"/>
                <a:cs typeface="Calibri"/>
                <a:sym typeface="Calibri"/>
              </a:rPr>
              <a:t>45 workshops </a:t>
            </a:r>
            <a:r>
              <a:rPr lang="nl-BE" sz="2400" b="0" i="0" u="none" strike="noStrike" cap="none">
                <a:solidFill>
                  <a:schemeClr val="dk1"/>
                </a:solidFill>
                <a:latin typeface="+mn-lt"/>
                <a:ea typeface="Calibri"/>
                <a:cs typeface="Calibri"/>
                <a:sym typeface="Calibri"/>
              </a:rPr>
              <a:t>(waarvan 24 online workshops) </a:t>
            </a:r>
            <a:r>
              <a:rPr lang="nl-BE" sz="2400" b="1" i="0" u="none" strike="noStrike" cap="none">
                <a:solidFill>
                  <a:schemeClr val="dk1"/>
                </a:solidFill>
                <a:latin typeface="+mn-lt"/>
                <a:ea typeface="Calibri"/>
                <a:cs typeface="Calibri"/>
                <a:sym typeface="Calibri"/>
              </a:rPr>
              <a:t>- 461 </a:t>
            </a:r>
            <a:r>
              <a:rPr lang="nl-BE" sz="2400" b="0" i="0" u="none" strike="noStrike" cap="none">
                <a:solidFill>
                  <a:schemeClr val="dk1"/>
                </a:solidFill>
                <a:latin typeface="+mn-lt"/>
                <a:ea typeface="Calibri"/>
                <a:cs typeface="Calibri"/>
                <a:sym typeface="Calibri"/>
              </a:rPr>
              <a:t>deelnemers aan de workshops, gemiddeld 10 personen/activiteit</a:t>
            </a:r>
          </a:p>
          <a:p>
            <a:pPr marL="342900" marR="0" lvl="0" indent="-342900" algn="l" rtl="0">
              <a:lnSpc>
                <a:spcPct val="100000"/>
              </a:lnSpc>
              <a:spcBef>
                <a:spcPts val="0"/>
              </a:spcBef>
              <a:spcAft>
                <a:spcPts val="0"/>
              </a:spcAft>
              <a:buClr>
                <a:schemeClr val="dk1"/>
              </a:buClr>
              <a:buSzPts val="2400"/>
              <a:buFont typeface="Noto Sans Symbols"/>
              <a:buChar char="∙"/>
            </a:pPr>
            <a:r>
              <a:rPr lang="nl-BE" sz="2400">
                <a:solidFill>
                  <a:schemeClr val="dk1"/>
                </a:solidFill>
                <a:latin typeface="+mn-lt"/>
                <a:ea typeface="Calibri"/>
                <a:cs typeface="Calibri"/>
                <a:sym typeface="Calibri"/>
              </a:rPr>
              <a:t>Weging aan het begin en het einde van de challenge</a:t>
            </a:r>
          </a:p>
          <a:p>
            <a:pPr marL="0" marR="0" lvl="0" indent="0" algn="l" rtl="0">
              <a:lnSpc>
                <a:spcPct val="130000"/>
              </a:lnSpc>
              <a:spcBef>
                <a:spcPts val="0"/>
              </a:spcBef>
              <a:spcAft>
                <a:spcPts val="0"/>
              </a:spcAft>
              <a:buClr>
                <a:srgbClr val="000000"/>
              </a:buClr>
              <a:buSzPts val="1200"/>
              <a:buFont typeface="Arial"/>
              <a:buNone/>
            </a:pPr>
            <a:endParaRPr lang="fr-BE" sz="1200" b="1" i="0" u="none" strike="noStrike" cap="none" dirty="0">
              <a:solidFill>
                <a:srgbClr val="007890"/>
              </a:solidFill>
              <a:latin typeface="+mn-lt"/>
              <a:ea typeface="Calibri"/>
              <a:cs typeface="Calibri"/>
              <a:sym typeface="Calibri"/>
            </a:endParaRPr>
          </a:p>
          <a:p>
            <a:pPr marL="0" marR="0" lvl="0" indent="0" algn="l" rtl="0">
              <a:lnSpc>
                <a:spcPct val="130000"/>
              </a:lnSpc>
              <a:spcBef>
                <a:spcPts val="0"/>
              </a:spcBef>
              <a:spcAft>
                <a:spcPts val="0"/>
              </a:spcAft>
              <a:buClr>
                <a:srgbClr val="000000"/>
              </a:buClr>
              <a:buSzPts val="1200"/>
              <a:buFont typeface="Arial"/>
              <a:buNone/>
            </a:pPr>
            <a:endParaRPr sz="1200" b="1" i="0" u="none" strike="noStrike" cap="none" dirty="0">
              <a:solidFill>
                <a:srgbClr val="007890"/>
              </a:solidFill>
              <a:latin typeface="+mn-lt"/>
              <a:ea typeface="Calibri"/>
              <a:cs typeface="Calibri"/>
              <a:sym typeface="Calibri"/>
            </a:endParaRPr>
          </a:p>
          <a:p>
            <a:pPr marL="0" marR="0" lvl="0" indent="0" algn="l" rtl="0">
              <a:lnSpc>
                <a:spcPct val="130000"/>
              </a:lnSpc>
              <a:spcBef>
                <a:spcPts val="0"/>
              </a:spcBef>
              <a:spcAft>
                <a:spcPts val="0"/>
              </a:spcAft>
              <a:buClr>
                <a:srgbClr val="000000"/>
              </a:buClr>
              <a:buSzPts val="1200"/>
              <a:buFont typeface="Arial"/>
              <a:buNone/>
            </a:pPr>
            <a:r>
              <a:rPr lang="nl-BE" sz="1200" b="1" i="0" u="none" strike="noStrike" cap="none">
                <a:solidFill>
                  <a:srgbClr val="007890"/>
                </a:solidFill>
                <a:latin typeface="+mn-lt"/>
                <a:ea typeface="Calibri"/>
                <a:cs typeface="Calibri"/>
                <a:sym typeface="Calibri"/>
              </a:rPr>
              <a:t> </a:t>
            </a:r>
          </a:p>
          <a:p>
            <a:pPr marL="0" marR="0" lvl="0" indent="0" algn="l" rtl="0">
              <a:lnSpc>
                <a:spcPct val="130000"/>
              </a:lnSpc>
              <a:spcBef>
                <a:spcPts val="0"/>
              </a:spcBef>
              <a:spcAft>
                <a:spcPts val="0"/>
              </a:spcAft>
              <a:buClr>
                <a:srgbClr val="000000"/>
              </a:buClr>
              <a:buSzPts val="1200"/>
              <a:buFont typeface="Arial"/>
              <a:buNone/>
            </a:pPr>
            <a:r>
              <a:rPr lang="nl-BE" sz="1200" b="1" i="0" u="none" strike="noStrike" cap="none">
                <a:solidFill>
                  <a:srgbClr val="6CB644"/>
                </a:solidFill>
                <a:latin typeface="+mn-lt"/>
                <a:ea typeface="Calibri"/>
                <a:cs typeface="Calibri"/>
                <a:sym typeface="Calibri"/>
              </a:rPr>
              <a:t> </a:t>
            </a:r>
          </a:p>
          <a:p>
            <a:pPr marL="0" marR="0" lvl="0" indent="0" algn="l" rtl="0">
              <a:lnSpc>
                <a:spcPct val="130000"/>
              </a:lnSpc>
              <a:spcBef>
                <a:spcPts val="0"/>
              </a:spcBef>
              <a:spcAft>
                <a:spcPts val="0"/>
              </a:spcAft>
              <a:buClr>
                <a:srgbClr val="000000"/>
              </a:buClr>
              <a:buSzPts val="1050"/>
              <a:buFont typeface="Arial"/>
              <a:buNone/>
            </a:pPr>
            <a:endParaRPr sz="1050" b="0" i="0" u="none" strike="noStrike" cap="none" dirty="0">
              <a:solidFill>
                <a:schemeClr val="dk1"/>
              </a:solidFill>
              <a:latin typeface="+mn-lt"/>
              <a:ea typeface="Calibri"/>
              <a:cs typeface="Calibri"/>
              <a:sym typeface="Calibri"/>
            </a:endParaRPr>
          </a:p>
          <a:p>
            <a:pPr marL="546100" marR="0" lvl="0" indent="-215900" algn="l" rtl="0">
              <a:lnSpc>
                <a:spcPct val="130000"/>
              </a:lnSpc>
              <a:spcBef>
                <a:spcPts val="0"/>
              </a:spcBef>
              <a:spcAft>
                <a:spcPts val="0"/>
              </a:spcAft>
              <a:buClr>
                <a:srgbClr val="000000"/>
              </a:buClr>
              <a:buSzPts val="2100"/>
              <a:buFont typeface="Arial"/>
              <a:buNone/>
            </a:pPr>
            <a:endParaRPr sz="1200" b="0" i="0" u="none" strike="noStrike" cap="none" dirty="0">
              <a:solidFill>
                <a:schemeClr val="dk1"/>
              </a:solidFill>
              <a:latin typeface="+mn-lt"/>
              <a:ea typeface="Calibri"/>
              <a:cs typeface="Calibri"/>
              <a:sym typeface="Calibri"/>
            </a:endParaRPr>
          </a:p>
          <a:p>
            <a:pPr marL="546100" marR="0" lvl="0" indent="-215900" algn="l" rtl="0">
              <a:lnSpc>
                <a:spcPct val="130000"/>
              </a:lnSpc>
              <a:spcBef>
                <a:spcPts val="0"/>
              </a:spcBef>
              <a:spcAft>
                <a:spcPts val="0"/>
              </a:spcAft>
              <a:buClr>
                <a:srgbClr val="000000"/>
              </a:buClr>
              <a:buSzPts val="2100"/>
              <a:buFont typeface="Arial"/>
              <a:buNone/>
            </a:pPr>
            <a:endParaRPr sz="1200" b="0" i="0" u="none" strike="noStrike" cap="none" dirty="0">
              <a:solidFill>
                <a:srgbClr val="000000"/>
              </a:solidFill>
              <a:latin typeface="+mn-lt"/>
              <a:sym typeface="Arial"/>
            </a:endParaRPr>
          </a:p>
          <a:p>
            <a:pPr marL="546100" marR="0" lvl="0" indent="0" algn="l" rtl="0">
              <a:lnSpc>
                <a:spcPct val="130000"/>
              </a:lnSpc>
              <a:spcBef>
                <a:spcPts val="0"/>
              </a:spcBef>
              <a:spcAft>
                <a:spcPts val="0"/>
              </a:spcAft>
              <a:buClr>
                <a:srgbClr val="000000"/>
              </a:buClr>
              <a:buSzPts val="2100"/>
              <a:buFont typeface="Arial"/>
              <a:buNone/>
            </a:pPr>
            <a:endParaRPr sz="1200" b="1" i="0" u="none" strike="noStrike" cap="none" dirty="0">
              <a:solidFill>
                <a:srgbClr val="6CB644"/>
              </a:solidFill>
              <a:latin typeface="+mn-lt"/>
              <a:ea typeface="Calibri"/>
              <a:cs typeface="Calibri"/>
              <a:sym typeface="Calibri"/>
            </a:endParaRPr>
          </a:p>
        </p:txBody>
      </p:sp>
      <p:graphicFrame>
        <p:nvGraphicFramePr>
          <p:cNvPr id="10" name="Google Shape;128;p3"/>
          <p:cNvGraphicFramePr/>
          <p:nvPr>
            <p:extLst>
              <p:ext uri="{D42A27DB-BD31-4B8C-83A1-F6EECF244321}">
                <p14:modId xmlns:p14="http://schemas.microsoft.com/office/powerpoint/2010/main" val="3019539100"/>
              </p:ext>
            </p:extLst>
          </p:nvPr>
        </p:nvGraphicFramePr>
        <p:xfrm>
          <a:off x="357539" y="3642751"/>
          <a:ext cx="8428921" cy="1513252"/>
        </p:xfrm>
        <a:graphic>
          <a:graphicData uri="http://schemas.openxmlformats.org/drawingml/2006/table">
            <a:tbl>
              <a:tblPr>
                <a:noFill/>
                <a:tableStyleId>{0C0EE245-2E5D-4EF6-A770-5C3558C50676}</a:tableStyleId>
              </a:tblPr>
              <a:tblGrid>
                <a:gridCol w="3829630">
                  <a:extLst>
                    <a:ext uri="{9D8B030D-6E8A-4147-A177-3AD203B41FA5}">
                      <a16:colId xmlns:a16="http://schemas.microsoft.com/office/drawing/2014/main" xmlns="" val="20000"/>
                    </a:ext>
                  </a:extLst>
                </a:gridCol>
                <a:gridCol w="2170124">
                  <a:extLst>
                    <a:ext uri="{9D8B030D-6E8A-4147-A177-3AD203B41FA5}">
                      <a16:colId xmlns:a16="http://schemas.microsoft.com/office/drawing/2014/main" xmlns="" val="20001"/>
                    </a:ext>
                  </a:extLst>
                </a:gridCol>
                <a:gridCol w="2429167">
                  <a:extLst>
                    <a:ext uri="{9D8B030D-6E8A-4147-A177-3AD203B41FA5}">
                      <a16:colId xmlns:a16="http://schemas.microsoft.com/office/drawing/2014/main" xmlns="" val="20002"/>
                    </a:ext>
                  </a:extLst>
                </a:gridCol>
              </a:tblGrid>
              <a:tr h="378313">
                <a:tc>
                  <a:txBody>
                    <a:bodyPr/>
                    <a:lstStyle/>
                    <a:p>
                      <a:pPr marL="0" marR="0" lvl="0" indent="0" algn="ctr" rtl="0">
                        <a:lnSpc>
                          <a:spcPct val="100000"/>
                        </a:lnSpc>
                        <a:spcBef>
                          <a:spcPts val="0"/>
                        </a:spcBef>
                        <a:spcAft>
                          <a:spcPts val="0"/>
                        </a:spcAft>
                        <a:buClr>
                          <a:srgbClr val="000000"/>
                        </a:buClr>
                        <a:buSzPts val="2000"/>
                        <a:buFont typeface="Arial"/>
                        <a:buNone/>
                      </a:pPr>
                      <a:r>
                        <a:rPr lang="nl-BE" sz="1800" b="1" u="none" strike="noStrike" cap="none">
                          <a:latin typeface="+mn-lt"/>
                          <a:ea typeface="Calibri"/>
                          <a:cs typeface="Calibri"/>
                          <a:sym typeface="Calibri"/>
                        </a:rPr>
                        <a:t> </a:t>
                      </a:r>
                    </a:p>
                  </a:txBody>
                  <a:tcPr marL="0" marR="0" marT="0" marB="0"/>
                </a:tc>
                <a:tc>
                  <a:txBody>
                    <a:bodyPr/>
                    <a:lstStyle/>
                    <a:p>
                      <a:pPr marL="0" marR="0" lvl="0" indent="0" algn="ctr" rtl="0">
                        <a:lnSpc>
                          <a:spcPct val="100000"/>
                        </a:lnSpc>
                        <a:spcBef>
                          <a:spcPts val="0"/>
                        </a:spcBef>
                        <a:spcAft>
                          <a:spcPts val="0"/>
                        </a:spcAft>
                        <a:buClr>
                          <a:srgbClr val="000000"/>
                        </a:buClr>
                        <a:buSzPts val="2000"/>
                        <a:buFont typeface="Arial"/>
                        <a:buNone/>
                      </a:pPr>
                      <a:r>
                        <a:rPr lang="nl-BE" sz="1800" b="1" u="none" strike="noStrike" cap="none">
                          <a:latin typeface="+mn-lt"/>
                          <a:ea typeface="Calibri"/>
                          <a:cs typeface="Calibri"/>
                          <a:sym typeface="Calibri"/>
                        </a:rPr>
                        <a:t>Maart 2021</a:t>
                      </a:r>
                    </a:p>
                  </a:txBody>
                  <a:tcPr marL="0" marR="0" marT="0" marB="0"/>
                </a:tc>
                <a:tc>
                  <a:txBody>
                    <a:bodyPr/>
                    <a:lstStyle/>
                    <a:p>
                      <a:pPr marL="0" marR="0" lvl="0" indent="0" algn="ctr" rtl="0">
                        <a:lnSpc>
                          <a:spcPct val="100000"/>
                        </a:lnSpc>
                        <a:spcBef>
                          <a:spcPts val="0"/>
                        </a:spcBef>
                        <a:spcAft>
                          <a:spcPts val="0"/>
                        </a:spcAft>
                        <a:buClr>
                          <a:srgbClr val="000000"/>
                        </a:buClr>
                        <a:buSzPts val="2000"/>
                        <a:buFont typeface="Arial"/>
                        <a:buNone/>
                      </a:pPr>
                      <a:r>
                        <a:rPr lang="nl-BE" sz="1800" b="1" u="none" strike="noStrike" cap="none">
                          <a:latin typeface="+mn-lt"/>
                          <a:ea typeface="Calibri"/>
                          <a:cs typeface="Calibri"/>
                          <a:sym typeface="Calibri"/>
                        </a:rPr>
                        <a:t>November 2021</a:t>
                      </a:r>
                    </a:p>
                  </a:txBody>
                  <a:tcPr marL="0" marR="0" marT="0" marB="0"/>
                </a:tc>
                <a:extLst>
                  <a:ext uri="{0D108BD9-81ED-4DB2-BD59-A6C34878D82A}">
                    <a16:rowId xmlns:a16="http://schemas.microsoft.com/office/drawing/2014/main" xmlns="" val="10000"/>
                  </a:ext>
                </a:extLst>
              </a:tr>
              <a:tr h="378313">
                <a:tc>
                  <a:txBody>
                    <a:bodyPr/>
                    <a:lstStyle/>
                    <a:p>
                      <a:pPr marL="0" marR="0" lvl="0" indent="0" algn="l" rtl="0">
                        <a:lnSpc>
                          <a:spcPct val="100000"/>
                        </a:lnSpc>
                        <a:spcBef>
                          <a:spcPts val="0"/>
                        </a:spcBef>
                        <a:spcAft>
                          <a:spcPts val="0"/>
                        </a:spcAft>
                        <a:buClr>
                          <a:srgbClr val="000000"/>
                        </a:buClr>
                        <a:buSzPts val="2000"/>
                        <a:buFont typeface="Arial"/>
                        <a:buNone/>
                      </a:pPr>
                      <a:r>
                        <a:rPr lang="nl-BE" sz="1800" u="none" strike="noStrike" cap="none">
                          <a:latin typeface="+mn-lt"/>
                          <a:ea typeface="Calibri"/>
                          <a:cs typeface="Calibri"/>
                          <a:sym typeface="Calibri"/>
                        </a:rPr>
                        <a:t>Aantal wegingen</a:t>
                      </a:r>
                    </a:p>
                  </a:txBody>
                  <a:tcPr marL="0" marR="0" marT="0" marB="0"/>
                </a:tc>
                <a:tc>
                  <a:txBody>
                    <a:bodyPr/>
                    <a:lstStyle/>
                    <a:p>
                      <a:pPr marL="0" marR="0" lvl="0" indent="0" algn="ctr" rtl="0">
                        <a:lnSpc>
                          <a:spcPct val="100000"/>
                        </a:lnSpc>
                        <a:spcBef>
                          <a:spcPts val="0"/>
                        </a:spcBef>
                        <a:spcAft>
                          <a:spcPts val="0"/>
                        </a:spcAft>
                        <a:buClr>
                          <a:srgbClr val="000000"/>
                        </a:buClr>
                        <a:buSzPts val="2000"/>
                        <a:buFont typeface="Arial"/>
                        <a:buNone/>
                      </a:pPr>
                      <a:r>
                        <a:rPr lang="nl-BE" sz="1800" b="0" i="0" u="none" strike="noStrike" cap="none">
                          <a:solidFill>
                            <a:srgbClr val="000000"/>
                          </a:solidFill>
                          <a:latin typeface="+mn-lt"/>
                          <a:ea typeface="Calibri"/>
                          <a:cs typeface="Calibri"/>
                          <a:sym typeface="Calibri"/>
                        </a:rPr>
                        <a:t>154</a:t>
                      </a:r>
                    </a:p>
                  </a:txBody>
                  <a:tcPr marL="0" marR="0" marT="0" marB="0"/>
                </a:tc>
                <a:tc>
                  <a:txBody>
                    <a:bodyPr/>
                    <a:lstStyle/>
                    <a:p>
                      <a:pPr marL="0" marR="0" lvl="0" indent="0" algn="ctr" rtl="0">
                        <a:lnSpc>
                          <a:spcPct val="100000"/>
                        </a:lnSpc>
                        <a:spcBef>
                          <a:spcPts val="0"/>
                        </a:spcBef>
                        <a:spcAft>
                          <a:spcPts val="0"/>
                        </a:spcAft>
                        <a:buClr>
                          <a:srgbClr val="000000"/>
                        </a:buClr>
                        <a:buSzPts val="2000"/>
                        <a:buFont typeface="Arial"/>
                        <a:buNone/>
                      </a:pPr>
                      <a:r>
                        <a:rPr lang="nl-BE" sz="1800" u="none" strike="noStrike" cap="none">
                          <a:latin typeface="+mn-lt"/>
                          <a:ea typeface="Calibri"/>
                          <a:cs typeface="Calibri"/>
                          <a:sym typeface="Calibri"/>
                        </a:rPr>
                        <a:t>62</a:t>
                      </a:r>
                    </a:p>
                  </a:txBody>
                  <a:tcPr marL="0" marR="0" marT="0" marB="0"/>
                </a:tc>
                <a:extLst>
                  <a:ext uri="{0D108BD9-81ED-4DB2-BD59-A6C34878D82A}">
                    <a16:rowId xmlns:a16="http://schemas.microsoft.com/office/drawing/2014/main" xmlns="" val="10001"/>
                  </a:ext>
                </a:extLst>
              </a:tr>
              <a:tr h="378313">
                <a:tc>
                  <a:txBody>
                    <a:bodyPr/>
                    <a:lstStyle/>
                    <a:p>
                      <a:pPr marL="0" marR="0" lvl="0" indent="0" algn="l" rtl="0">
                        <a:lnSpc>
                          <a:spcPct val="100000"/>
                        </a:lnSpc>
                        <a:spcBef>
                          <a:spcPts val="0"/>
                        </a:spcBef>
                        <a:spcAft>
                          <a:spcPts val="0"/>
                        </a:spcAft>
                        <a:buClr>
                          <a:srgbClr val="000000"/>
                        </a:buClr>
                        <a:buSzPts val="2000"/>
                        <a:buFont typeface="Arial"/>
                        <a:buNone/>
                      </a:pPr>
                      <a:r>
                        <a:rPr lang="nl-BE" sz="1800" u="none" strike="noStrike" cap="none">
                          <a:latin typeface="+mn-lt"/>
                          <a:ea typeface="Calibri"/>
                          <a:cs typeface="Calibri"/>
                          <a:sym typeface="Calibri"/>
                        </a:rPr>
                        <a:t>Totaal HV-PMD-PK wegingen (kg) *</a:t>
                      </a:r>
                    </a:p>
                  </a:txBody>
                  <a:tcPr marL="0" marR="0" marT="0" marB="0"/>
                </a:tc>
                <a:tc>
                  <a:txBody>
                    <a:bodyPr/>
                    <a:lstStyle/>
                    <a:p>
                      <a:pPr marL="0" marR="0" lvl="0" indent="0" algn="ctr" rtl="0">
                        <a:lnSpc>
                          <a:spcPct val="100000"/>
                        </a:lnSpc>
                        <a:spcBef>
                          <a:spcPts val="0"/>
                        </a:spcBef>
                        <a:spcAft>
                          <a:spcPts val="0"/>
                        </a:spcAft>
                        <a:buClr>
                          <a:srgbClr val="000000"/>
                        </a:buClr>
                        <a:buSzPts val="2000"/>
                        <a:buFont typeface="Arial"/>
                        <a:buNone/>
                      </a:pPr>
                      <a:r>
                        <a:rPr lang="nl-BE" sz="1800" b="0" i="0" u="none" strike="noStrike" cap="none">
                          <a:solidFill>
                            <a:srgbClr val="000000"/>
                          </a:solidFill>
                          <a:latin typeface="+mn-lt"/>
                          <a:ea typeface="Calibri"/>
                          <a:cs typeface="Calibri"/>
                          <a:sym typeface="Calibri"/>
                        </a:rPr>
                        <a:t>2282,47</a:t>
                      </a:r>
                    </a:p>
                  </a:txBody>
                  <a:tcPr marL="0" marR="0" marT="0" marB="0"/>
                </a:tc>
                <a:tc>
                  <a:txBody>
                    <a:bodyPr/>
                    <a:lstStyle/>
                    <a:p>
                      <a:pPr marL="0" marR="0" lvl="0" indent="0" algn="ctr" rtl="0">
                        <a:lnSpc>
                          <a:spcPct val="100000"/>
                        </a:lnSpc>
                        <a:spcBef>
                          <a:spcPts val="0"/>
                        </a:spcBef>
                        <a:spcAft>
                          <a:spcPts val="0"/>
                        </a:spcAft>
                        <a:buClr>
                          <a:srgbClr val="000000"/>
                        </a:buClr>
                        <a:buSzPts val="2000"/>
                        <a:buFont typeface="Arial"/>
                        <a:buNone/>
                      </a:pPr>
                      <a:r>
                        <a:rPr lang="nl-BE" sz="1800" b="0" i="0" u="none" strike="noStrike" cap="none">
                          <a:solidFill>
                            <a:srgbClr val="000000"/>
                          </a:solidFill>
                          <a:latin typeface="+mn-lt"/>
                          <a:ea typeface="Calibri"/>
                          <a:cs typeface="Calibri"/>
                          <a:sym typeface="Calibri"/>
                        </a:rPr>
                        <a:t>733,31</a:t>
                      </a:r>
                    </a:p>
                  </a:txBody>
                  <a:tcPr marL="0" marR="0" marT="0" marB="0"/>
                </a:tc>
                <a:extLst>
                  <a:ext uri="{0D108BD9-81ED-4DB2-BD59-A6C34878D82A}">
                    <a16:rowId xmlns:a16="http://schemas.microsoft.com/office/drawing/2014/main" xmlns="" val="10002"/>
                  </a:ext>
                </a:extLst>
              </a:tr>
              <a:tr h="378313">
                <a:tc>
                  <a:txBody>
                    <a:bodyPr/>
                    <a:lstStyle/>
                    <a:p>
                      <a:pPr marL="0" marR="0" lvl="0" indent="0" algn="l" rtl="0">
                        <a:lnSpc>
                          <a:spcPct val="100000"/>
                        </a:lnSpc>
                        <a:spcBef>
                          <a:spcPts val="0"/>
                        </a:spcBef>
                        <a:spcAft>
                          <a:spcPts val="0"/>
                        </a:spcAft>
                        <a:buClr>
                          <a:srgbClr val="000000"/>
                        </a:buClr>
                        <a:buSzPts val="2000"/>
                        <a:buFont typeface="Arial"/>
                        <a:buNone/>
                      </a:pPr>
                      <a:r>
                        <a:rPr lang="nl-BE" sz="1800" u="none" strike="noStrike" cap="none">
                          <a:latin typeface="+mn-lt"/>
                          <a:ea typeface="Calibri"/>
                          <a:cs typeface="Calibri"/>
                          <a:sym typeface="Calibri"/>
                        </a:rPr>
                        <a:t>Aantal betrokken personen</a:t>
                      </a:r>
                    </a:p>
                  </a:txBody>
                  <a:tcPr marL="0" marR="0" marT="0" marB="0"/>
                </a:tc>
                <a:tc>
                  <a:txBody>
                    <a:bodyPr/>
                    <a:lstStyle/>
                    <a:p>
                      <a:pPr marL="0" marR="0" lvl="0" indent="0" algn="ctr" rtl="0">
                        <a:lnSpc>
                          <a:spcPct val="100000"/>
                        </a:lnSpc>
                        <a:spcBef>
                          <a:spcPts val="0"/>
                        </a:spcBef>
                        <a:spcAft>
                          <a:spcPts val="0"/>
                        </a:spcAft>
                        <a:buClr>
                          <a:srgbClr val="000000"/>
                        </a:buClr>
                        <a:buSzPts val="2000"/>
                        <a:buFont typeface="Arial"/>
                        <a:buNone/>
                      </a:pPr>
                      <a:r>
                        <a:rPr lang="nl-BE" sz="1800" u="none" strike="noStrike" cap="none">
                          <a:latin typeface="+mn-lt"/>
                          <a:ea typeface="Calibri"/>
                          <a:cs typeface="Calibri"/>
                          <a:sym typeface="Calibri"/>
                        </a:rPr>
                        <a:t>366</a:t>
                      </a:r>
                    </a:p>
                  </a:txBody>
                  <a:tcPr marL="0" marR="0" marT="0" marB="0"/>
                </a:tc>
                <a:tc>
                  <a:txBody>
                    <a:bodyPr/>
                    <a:lstStyle/>
                    <a:p>
                      <a:pPr marL="0" marR="0" lvl="0" indent="0" algn="ctr" rtl="0">
                        <a:lnSpc>
                          <a:spcPct val="100000"/>
                        </a:lnSpc>
                        <a:spcBef>
                          <a:spcPts val="0"/>
                        </a:spcBef>
                        <a:spcAft>
                          <a:spcPts val="0"/>
                        </a:spcAft>
                        <a:buClr>
                          <a:srgbClr val="000000"/>
                        </a:buClr>
                        <a:buSzPts val="2000"/>
                        <a:buFont typeface="Arial"/>
                        <a:buNone/>
                      </a:pPr>
                      <a:r>
                        <a:rPr lang="nl-BE" sz="1800" u="none" strike="noStrike" cap="none">
                          <a:latin typeface="+mn-lt"/>
                          <a:ea typeface="Calibri"/>
                          <a:cs typeface="Calibri"/>
                          <a:sym typeface="Calibri"/>
                        </a:rPr>
                        <a:t>160</a:t>
                      </a:r>
                    </a:p>
                  </a:txBody>
                  <a:tcPr marL="0" marR="0" marT="0" marB="0"/>
                </a:tc>
                <a:extLst>
                  <a:ext uri="{0D108BD9-81ED-4DB2-BD59-A6C34878D82A}">
                    <a16:rowId xmlns:a16="http://schemas.microsoft.com/office/drawing/2014/main" xmlns="" val="10003"/>
                  </a:ext>
                </a:extLst>
              </a:tr>
            </a:tbl>
          </a:graphicData>
        </a:graphic>
      </p:graphicFrame>
      <p:sp>
        <p:nvSpPr>
          <p:cNvPr id="11" name="Google Shape;129;p3"/>
          <p:cNvSpPr txBox="1"/>
          <p:nvPr/>
        </p:nvSpPr>
        <p:spPr>
          <a:xfrm>
            <a:off x="256200" y="5368787"/>
            <a:ext cx="863160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l-BE" sz="1400" b="0" i="0" u="none" strike="noStrike" cap="none">
                <a:solidFill>
                  <a:srgbClr val="000000"/>
                </a:solidFill>
                <a:latin typeface="Arial"/>
                <a:ea typeface="Arial"/>
                <a:cs typeface="Arial"/>
                <a:sym typeface="Arial"/>
              </a:rPr>
              <a:t>* HV = huisvuil = witte zak - PMD = plastic verpakkingen, metalen verpakkingen en drankkartons = blauwe zak - PK = papier en karton = gele zak</a:t>
            </a:r>
          </a:p>
        </p:txBody>
      </p:sp>
    </p:spTree>
    <p:extLst>
      <p:ext uri="{BB962C8B-B14F-4D97-AF65-F5344CB8AC3E}">
        <p14:creationId xmlns:p14="http://schemas.microsoft.com/office/powerpoint/2010/main" val="2009113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3"/>
          <p:cNvSpPr txBox="1">
            <a:spLocks noGrp="1"/>
          </p:cNvSpPr>
          <p:nvPr>
            <p:ph type="title"/>
          </p:nvPr>
        </p:nvSpPr>
        <p:spPr>
          <a:xfrm>
            <a:off x="763300" y="134340"/>
            <a:ext cx="8229600" cy="681200"/>
          </a:xfrm>
          <a:prstGeom prst="rect">
            <a:avLst/>
          </a:prstGeom>
          <a:noFill/>
          <a:ln>
            <a:noFill/>
          </a:ln>
        </p:spPr>
        <p:txBody>
          <a:bodyPr spcFirstLastPara="1" wrap="square" lIns="62850" tIns="62850" rIns="62850" bIns="62850" anchor="t" anchorCtr="0">
            <a:noAutofit/>
          </a:bodyPr>
          <a:lstStyle/>
          <a:p>
            <a:pPr lvl="0">
              <a:lnSpc>
                <a:spcPct val="130000"/>
              </a:lnSpc>
              <a:buClr>
                <a:srgbClr val="000000"/>
              </a:buClr>
              <a:buSzPts val="1800"/>
            </a:pPr>
            <a:r>
              <a:rPr lang="nl-BE" sz="3200">
                <a:solidFill>
                  <a:srgbClr val="92D050"/>
                </a:solidFill>
                <a:latin typeface="Calibri"/>
                <a:ea typeface="Calibri"/>
                <a:cs typeface="Calibri"/>
                <a:sym typeface="Calibri"/>
              </a:rPr>
              <a:t>Effect op het restafval (witte zak)</a:t>
            </a:r>
            <a:r>
              <a:rPr lang="nl-BE" sz="2400" b="0">
                <a:solidFill>
                  <a:srgbClr val="000000"/>
                </a:solidFill>
              </a:rPr>
              <a:t/>
            </a:r>
            <a:br>
              <a:rPr lang="nl-BE" sz="2400" b="0">
                <a:solidFill>
                  <a:srgbClr val="000000"/>
                </a:solidFill>
              </a:rPr>
            </a:br>
            <a:r>
              <a:rPr lang="nl-BE" sz="3200" b="1" i="0" u="none" strike="noStrike" cap="none">
                <a:latin typeface="Arial"/>
                <a:ea typeface="Arial"/>
                <a:cs typeface="Arial"/>
                <a:sym typeface="Arial"/>
              </a:rPr>
              <a:t/>
            </a:r>
            <a:br>
              <a:rPr lang="nl-BE" sz="3200" b="1" i="0" u="none" strike="noStrike" cap="none">
                <a:latin typeface="Arial"/>
                <a:ea typeface="Arial"/>
                <a:cs typeface="Arial"/>
                <a:sym typeface="Arial"/>
              </a:rPr>
            </a:br>
            <a:endParaRPr lang="nl-BE" sz="3200" b="1" i="0" u="none" strike="noStrike" cap="none">
              <a:latin typeface="Arial"/>
              <a:ea typeface="Arial"/>
              <a:cs typeface="Arial"/>
              <a:sym typeface="Arial"/>
            </a:endParaRPr>
          </a:p>
        </p:txBody>
      </p:sp>
      <p:sp>
        <p:nvSpPr>
          <p:cNvPr id="125" name="Google Shape;125;p3"/>
          <p:cNvSpPr txBox="1">
            <a:spLocks noGrp="1"/>
          </p:cNvSpPr>
          <p:nvPr>
            <p:ph type="body" idx="1"/>
          </p:nvPr>
        </p:nvSpPr>
        <p:spPr>
          <a:xfrm>
            <a:off x="523739" y="1646803"/>
            <a:ext cx="8229600" cy="4526000"/>
          </a:xfrm>
          <a:prstGeom prst="rect">
            <a:avLst/>
          </a:prstGeom>
          <a:noFill/>
          <a:ln>
            <a:noFill/>
          </a:ln>
        </p:spPr>
        <p:txBody>
          <a:bodyPr spcFirstLastPara="1" wrap="square" lIns="62850" tIns="62850" rIns="62850" bIns="62850" anchor="t" anchorCtr="0">
            <a:noAutofit/>
          </a:bodyPr>
          <a:lstStyle/>
          <a:p>
            <a:pPr marL="317500" marR="0" lvl="0" indent="-165100" algn="l" rtl="0">
              <a:lnSpc>
                <a:spcPct val="100000"/>
              </a:lnSpc>
              <a:spcBef>
                <a:spcPts val="0"/>
              </a:spcBef>
              <a:spcAft>
                <a:spcPts val="0"/>
              </a:spcAft>
              <a:buClr>
                <a:srgbClr val="000000"/>
              </a:buClr>
              <a:buSzPts val="2800"/>
              <a:buFont typeface="Merriweather Sans"/>
              <a:buNone/>
            </a:pPr>
            <a:endParaRPr sz="1400" b="0" i="0" u="none" strike="noStrike" cap="none" dirty="0">
              <a:solidFill>
                <a:srgbClr val="6CB644"/>
              </a:solidFill>
              <a:latin typeface="Arial"/>
              <a:ea typeface="Arial"/>
              <a:cs typeface="Arial"/>
              <a:sym typeface="Arial"/>
            </a:endParaRPr>
          </a:p>
          <a:p>
            <a:pPr marL="317500" marR="0" lvl="0" indent="-165100" algn="l" rtl="0">
              <a:lnSpc>
                <a:spcPct val="100000"/>
              </a:lnSpc>
              <a:spcBef>
                <a:spcPts val="0"/>
              </a:spcBef>
              <a:spcAft>
                <a:spcPts val="0"/>
              </a:spcAft>
              <a:buClr>
                <a:srgbClr val="000000"/>
              </a:buClr>
              <a:buSzPts val="2800"/>
              <a:buFont typeface="Merriweather Sans"/>
              <a:buNone/>
            </a:pPr>
            <a:endParaRPr sz="1400" b="0" i="0" u="none" strike="noStrike" cap="none" dirty="0">
              <a:solidFill>
                <a:srgbClr val="6CB644"/>
              </a:solidFill>
              <a:latin typeface="Arial"/>
              <a:ea typeface="Arial"/>
              <a:cs typeface="Arial"/>
              <a:sym typeface="Arial"/>
            </a:endParaRPr>
          </a:p>
          <a:p>
            <a:pPr marL="317500" marR="0" lvl="0" indent="-165100" algn="l" rtl="0">
              <a:lnSpc>
                <a:spcPct val="100000"/>
              </a:lnSpc>
              <a:spcBef>
                <a:spcPts val="0"/>
              </a:spcBef>
              <a:spcAft>
                <a:spcPts val="0"/>
              </a:spcAft>
              <a:buClr>
                <a:srgbClr val="000000"/>
              </a:buClr>
              <a:buSzPts val="2800"/>
              <a:buFont typeface="Merriweather Sans"/>
              <a:buNone/>
            </a:pPr>
            <a:endParaRPr sz="1600" b="0" i="0" u="none" strike="noStrike" cap="none" dirty="0">
              <a:solidFill>
                <a:srgbClr val="4F5057"/>
              </a:solidFill>
              <a:latin typeface="Arial"/>
              <a:ea typeface="Arial"/>
              <a:cs typeface="Arial"/>
              <a:sym typeface="Arial"/>
            </a:endParaRPr>
          </a:p>
        </p:txBody>
      </p:sp>
      <p:sp>
        <p:nvSpPr>
          <p:cNvPr id="126" name="Google Shape;126;p3"/>
          <p:cNvSpPr txBox="1"/>
          <p:nvPr/>
        </p:nvSpPr>
        <p:spPr>
          <a:xfrm>
            <a:off x="255300" y="2493047"/>
            <a:ext cx="8399250" cy="887240"/>
          </a:xfrm>
          <a:prstGeom prst="rect">
            <a:avLst/>
          </a:prstGeom>
          <a:noFill/>
          <a:ln>
            <a:noFill/>
          </a:ln>
        </p:spPr>
        <p:txBody>
          <a:bodyPr spcFirstLastPara="1" wrap="square" lIns="62850" tIns="62850" rIns="62850" bIns="62850" anchor="t" anchorCtr="0">
            <a:noAutofit/>
          </a:bodyPr>
          <a:lstStyle/>
          <a:p>
            <a:pPr lvl="0" algn="ctr">
              <a:buSzPts val="2800"/>
            </a:pPr>
            <a:r>
              <a:rPr lang="nl-BE" sz="2400">
                <a:latin typeface="Calibri"/>
                <a:ea typeface="Calibri"/>
                <a:cs typeface="Calibri"/>
                <a:sym typeface="Calibri"/>
              </a:rPr>
              <a:t>Gemiddelde daling:  </a:t>
            </a:r>
            <a:r>
              <a:rPr lang="nl-BE" sz="2400" b="1">
                <a:solidFill>
                  <a:schemeClr val="accent6"/>
                </a:solidFill>
                <a:latin typeface="Calibri"/>
                <a:ea typeface="Calibri"/>
                <a:cs typeface="Calibri"/>
                <a:sym typeface="Calibri"/>
              </a:rPr>
              <a:t>- 27%</a:t>
            </a:r>
            <a:r>
              <a:rPr lang="nl-BE" sz="2400">
                <a:latin typeface="Calibri"/>
                <a:ea typeface="Calibri"/>
                <a:cs typeface="Calibri"/>
                <a:sym typeface="Calibri"/>
              </a:rPr>
              <a:t> (witte zak) in 9 maanden tijd</a:t>
            </a:r>
          </a:p>
          <a:p>
            <a:pPr lvl="0" algn="ctr">
              <a:buSzPts val="2800"/>
            </a:pPr>
            <a:endParaRPr lang="fr-BE" sz="2400" dirty="0">
              <a:solidFill>
                <a:srgbClr val="3F3F3F"/>
              </a:solidFill>
              <a:latin typeface="Calibri"/>
              <a:ea typeface="Calibri"/>
              <a:cs typeface="Calibri"/>
              <a:sym typeface="Calibri"/>
            </a:endParaRPr>
          </a:p>
          <a:p>
            <a:pPr lvl="0" algn="ctr">
              <a:buSzPts val="2800"/>
            </a:pPr>
            <a:r>
              <a:rPr lang="nl-BE" sz="2400" b="1">
                <a:solidFill>
                  <a:schemeClr val="accent6"/>
                </a:solidFill>
                <a:latin typeface="Calibri"/>
                <a:ea typeface="Calibri"/>
                <a:cs typeface="Calibri"/>
                <a:sym typeface="Calibri"/>
              </a:rPr>
              <a:t>5 X minder dan het gemiddelde niveau van de Brusselaars</a:t>
            </a:r>
          </a:p>
        </p:txBody>
      </p:sp>
      <p:graphicFrame>
        <p:nvGraphicFramePr>
          <p:cNvPr id="8" name="Google Shape;136;p4"/>
          <p:cNvGraphicFramePr/>
          <p:nvPr>
            <p:extLst>
              <p:ext uri="{D42A27DB-BD31-4B8C-83A1-F6EECF244321}">
                <p14:modId xmlns:p14="http://schemas.microsoft.com/office/powerpoint/2010/main" val="314691392"/>
              </p:ext>
            </p:extLst>
          </p:nvPr>
        </p:nvGraphicFramePr>
        <p:xfrm>
          <a:off x="255300" y="1006713"/>
          <a:ext cx="8399250" cy="1554500"/>
        </p:xfrm>
        <a:graphic>
          <a:graphicData uri="http://schemas.openxmlformats.org/drawingml/2006/table">
            <a:tbl>
              <a:tblPr firstRow="1" bandRow="1">
                <a:noFill/>
                <a:tableStyleId>{0C0EE245-2E5D-4EF6-A770-5C3558C50676}</a:tableStyleId>
              </a:tblPr>
              <a:tblGrid>
                <a:gridCol w="1679850">
                  <a:extLst>
                    <a:ext uri="{9D8B030D-6E8A-4147-A177-3AD203B41FA5}">
                      <a16:colId xmlns:a16="http://schemas.microsoft.com/office/drawing/2014/main" xmlns="" val="20000"/>
                    </a:ext>
                  </a:extLst>
                </a:gridCol>
                <a:gridCol w="1679850">
                  <a:extLst>
                    <a:ext uri="{9D8B030D-6E8A-4147-A177-3AD203B41FA5}">
                      <a16:colId xmlns:a16="http://schemas.microsoft.com/office/drawing/2014/main" xmlns="" val="20001"/>
                    </a:ext>
                  </a:extLst>
                </a:gridCol>
                <a:gridCol w="1679850">
                  <a:extLst>
                    <a:ext uri="{9D8B030D-6E8A-4147-A177-3AD203B41FA5}">
                      <a16:colId xmlns:a16="http://schemas.microsoft.com/office/drawing/2014/main" xmlns="" val="20002"/>
                    </a:ext>
                  </a:extLst>
                </a:gridCol>
                <a:gridCol w="1679850">
                  <a:extLst>
                    <a:ext uri="{9D8B030D-6E8A-4147-A177-3AD203B41FA5}">
                      <a16:colId xmlns:a16="http://schemas.microsoft.com/office/drawing/2014/main" xmlns="" val="20003"/>
                    </a:ext>
                  </a:extLst>
                </a:gridCol>
                <a:gridCol w="1679850">
                  <a:extLst>
                    <a:ext uri="{9D8B030D-6E8A-4147-A177-3AD203B41FA5}">
                      <a16:colId xmlns:a16="http://schemas.microsoft.com/office/drawing/2014/main" xmlns="" val="20004"/>
                    </a:ext>
                  </a:extLst>
                </a:gridCol>
              </a:tblGrid>
              <a:tr h="370850">
                <a:tc>
                  <a:txBody>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lang="nl-BE" sz="1800" u="none" strike="noStrike" cap="none"/>
                        <a:t>kg/pers./jaar</a:t>
                      </a: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nl-BE" sz="1800" u="none" strike="noStrike" cap="none"/>
                        <a:t>Begin Challenge 2021</a:t>
                      </a:r>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nl-BE" sz="1800" u="none" strike="noStrike" cap="none"/>
                        <a:t>Einde </a:t>
                      </a:r>
                    </a:p>
                    <a:p>
                      <a:pPr marL="0" marR="0" lvl="0" indent="0" algn="ctr" rtl="0">
                        <a:lnSpc>
                          <a:spcPct val="100000"/>
                        </a:lnSpc>
                        <a:spcBef>
                          <a:spcPts val="0"/>
                        </a:spcBef>
                        <a:spcAft>
                          <a:spcPts val="0"/>
                        </a:spcAft>
                        <a:buClr>
                          <a:srgbClr val="000000"/>
                        </a:buClr>
                        <a:buSzPts val="1800"/>
                        <a:buFont typeface="Arial"/>
                        <a:buNone/>
                      </a:pPr>
                      <a:r>
                        <a:rPr lang="nl-BE" sz="1800" u="none" strike="noStrike" cap="none"/>
                        <a:t>Challenge 2021</a:t>
                      </a:r>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nl-BE" sz="1800" u="none" strike="noStrike" cap="none"/>
                        <a:t>Brussels gemiddelde</a:t>
                      </a:r>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nl-BE" sz="1800" u="none" strike="noStrike" cap="none"/>
                        <a:t>Einde </a:t>
                      </a:r>
                    </a:p>
                    <a:p>
                      <a:pPr marL="0" marR="0" lvl="0" indent="0" algn="ctr" rtl="0">
                        <a:lnSpc>
                          <a:spcPct val="100000"/>
                        </a:lnSpc>
                        <a:spcBef>
                          <a:spcPts val="0"/>
                        </a:spcBef>
                        <a:spcAft>
                          <a:spcPts val="0"/>
                        </a:spcAft>
                        <a:buClr>
                          <a:srgbClr val="000000"/>
                        </a:buClr>
                        <a:buSzPts val="1800"/>
                        <a:buFont typeface="Arial"/>
                        <a:buNone/>
                      </a:pPr>
                      <a:r>
                        <a:rPr lang="nl-BE" sz="1800" u="none" strike="noStrike" cap="none"/>
                        <a:t>Challenge 2020</a:t>
                      </a:r>
                    </a:p>
                  </a:txBody>
                  <a:tcPr marL="91450" marR="91450" marT="45725" marB="45725"/>
                </a:tc>
                <a:extLst>
                  <a:ext uri="{0D108BD9-81ED-4DB2-BD59-A6C34878D82A}">
                    <a16:rowId xmlns:a16="http://schemas.microsoft.com/office/drawing/2014/main" xmlns="" val="10000"/>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nl-BE" sz="1800" u="none" strike="noStrike" cap="none"/>
                        <a:t>Gemiddeld gewicht van de witte zakken</a:t>
                      </a: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nl-BE" sz="1800" b="0" i="0" u="none" strike="noStrike" cap="none">
                          <a:solidFill>
                            <a:schemeClr val="dk1"/>
                          </a:solidFill>
                          <a:latin typeface="Calibri"/>
                          <a:ea typeface="Calibri"/>
                          <a:cs typeface="Calibri"/>
                          <a:sym typeface="Calibri"/>
                        </a:rPr>
                        <a:t>48,19</a:t>
                      </a: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nl-BE" sz="1800" b="0" i="0" u="none" strike="noStrike" cap="none">
                          <a:solidFill>
                            <a:schemeClr val="dk1"/>
                          </a:solidFill>
                          <a:latin typeface="Calibri"/>
                          <a:ea typeface="Calibri"/>
                          <a:cs typeface="Calibri"/>
                          <a:sym typeface="Calibri"/>
                        </a:rPr>
                        <a:t>35 </a:t>
                      </a: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nl-BE" sz="1800" u="none" strike="noStrike" cap="none"/>
                        <a:t>175</a:t>
                      </a: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nl-BE" sz="1800" u="none" strike="noStrike" cap="none">
                          <a:solidFill>
                            <a:srgbClr val="3F3F3F"/>
                          </a:solidFill>
                          <a:latin typeface="Calibri"/>
                          <a:ea typeface="Calibri"/>
                          <a:cs typeface="Calibri"/>
                          <a:sym typeface="Calibri"/>
                        </a:rPr>
                        <a:t>43</a:t>
                      </a:r>
                    </a:p>
                  </a:txBody>
                  <a:tcPr marL="91450" marR="91450" marT="45725" marB="45725" anchor="ctr"/>
                </a:tc>
                <a:extLst>
                  <a:ext uri="{0D108BD9-81ED-4DB2-BD59-A6C34878D82A}">
                    <a16:rowId xmlns:a16="http://schemas.microsoft.com/office/drawing/2014/main" xmlns="" val="10001"/>
                  </a:ext>
                </a:extLst>
              </a:tr>
            </a:tbl>
          </a:graphicData>
        </a:graphic>
      </p:graphicFrame>
      <p:sp>
        <p:nvSpPr>
          <p:cNvPr id="9" name="Google Shape;186;p58"/>
          <p:cNvSpPr txBox="1"/>
          <p:nvPr/>
        </p:nvSpPr>
        <p:spPr>
          <a:xfrm>
            <a:off x="253317" y="3832223"/>
            <a:ext cx="8401795" cy="3293169"/>
          </a:xfrm>
          <a:prstGeom prst="rect">
            <a:avLst/>
          </a:prstGeom>
          <a:noFill/>
          <a:ln>
            <a:noFill/>
          </a:ln>
        </p:spPr>
        <p:txBody>
          <a:bodyPr spcFirstLastPara="1" wrap="square" lIns="91425" tIns="45700" rIns="91425" bIns="4570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R="0" lvl="0" algn="l" rtl="0">
              <a:lnSpc>
                <a:spcPct val="100000"/>
              </a:lnSpc>
              <a:spcBef>
                <a:spcPts val="0"/>
              </a:spcBef>
              <a:spcAft>
                <a:spcPts val="0"/>
              </a:spcAft>
              <a:buClr>
                <a:schemeClr val="dk1"/>
              </a:buClr>
              <a:buSzPts val="1800"/>
            </a:pPr>
            <a:r>
              <a:rPr lang="nl-BE" sz="1800">
                <a:solidFill>
                  <a:schemeClr val="dk1"/>
                </a:solidFill>
                <a:latin typeface="Calibri"/>
                <a:ea typeface="Calibri"/>
                <a:cs typeface="Calibri"/>
                <a:sym typeface="Calibri"/>
              </a:rPr>
              <a:t>Van de </a:t>
            </a:r>
            <a:r>
              <a:rPr lang="nl-BE" sz="1800" b="0" i="0" u="none" strike="noStrike" cap="none">
                <a:solidFill>
                  <a:schemeClr val="dk1"/>
                </a:solidFill>
                <a:latin typeface="Calibri"/>
                <a:ea typeface="Calibri"/>
                <a:cs typeface="Calibri"/>
                <a:sym typeface="Calibri"/>
              </a:rPr>
              <a:t>62 respondenten</a:t>
            </a:r>
            <a:r>
              <a:rPr lang="nl-BE" sz="1800">
                <a:solidFill>
                  <a:schemeClr val="dk1"/>
                </a:solidFill>
                <a:latin typeface="Calibri"/>
                <a:ea typeface="Calibri"/>
                <a:cs typeface="Calibri"/>
                <a:sym typeface="Calibri"/>
              </a:rPr>
              <a:t>: </a:t>
            </a:r>
          </a:p>
          <a:p>
            <a:pPr marR="0" lvl="0" algn="l" rtl="0">
              <a:lnSpc>
                <a:spcPct val="100000"/>
              </a:lnSpc>
              <a:spcBef>
                <a:spcPts val="0"/>
              </a:spcBef>
              <a:spcAft>
                <a:spcPts val="0"/>
              </a:spcAft>
              <a:buClr>
                <a:schemeClr val="dk1"/>
              </a:buClr>
              <a:buSzPts val="1800"/>
            </a:pPr>
            <a:endParaRPr lang="fr-BE" sz="18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nl-BE" sz="1800">
                <a:solidFill>
                  <a:schemeClr val="dk1"/>
                </a:solidFill>
                <a:latin typeface="Calibri"/>
                <a:ea typeface="Calibri"/>
                <a:cs typeface="Calibri"/>
                <a:sym typeface="Calibri"/>
              </a:rPr>
              <a:t>hebben er 66% (41) hun hoeveelheid afval </a:t>
            </a:r>
            <a:r>
              <a:rPr lang="nl-BE" sz="1800" b="1">
                <a:solidFill>
                  <a:srgbClr val="92D050"/>
                </a:solidFill>
                <a:latin typeface="Calibri"/>
                <a:ea typeface="Calibri"/>
                <a:cs typeface="Calibri"/>
                <a:sym typeface="Calibri"/>
              </a:rPr>
              <a:t>verminderd</a:t>
            </a:r>
            <a:r>
              <a:rPr lang="nl-BE" sz="1800">
                <a:solidFill>
                  <a:schemeClr val="dk1"/>
                </a:solidFill>
                <a:latin typeface="Calibri"/>
                <a:ea typeface="Calibri"/>
                <a:cs typeface="Calibri"/>
                <a:sym typeface="Calibri"/>
              </a:rPr>
              <a:t> </a:t>
            </a:r>
          </a:p>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nl-BE" sz="1800">
                <a:solidFill>
                  <a:schemeClr val="dk1"/>
                </a:solidFill>
                <a:latin typeface="Calibri"/>
                <a:ea typeface="Calibri"/>
                <a:cs typeface="Calibri"/>
                <a:sym typeface="Calibri"/>
              </a:rPr>
              <a:t>hebben er 19% (12) hun hoeveelheid afval </a:t>
            </a:r>
            <a:r>
              <a:rPr lang="nl-BE" sz="1800" b="1">
                <a:solidFill>
                  <a:srgbClr val="92D050"/>
                </a:solidFill>
                <a:latin typeface="Calibri"/>
                <a:ea typeface="Calibri"/>
                <a:cs typeface="Calibri"/>
                <a:sym typeface="Calibri"/>
              </a:rPr>
              <a:t>met meer dan 50% verminderd </a:t>
            </a:r>
          </a:p>
          <a:p>
            <a:pPr marL="285750" marR="0" lvl="0" indent="-285750" algn="l" rtl="0">
              <a:lnSpc>
                <a:spcPct val="100000"/>
              </a:lnSpc>
              <a:spcBef>
                <a:spcPts val="0"/>
              </a:spcBef>
              <a:spcAft>
                <a:spcPts val="0"/>
              </a:spcAft>
              <a:buClr>
                <a:schemeClr val="dk1"/>
              </a:buClr>
              <a:buSzPts val="1800"/>
              <a:buFont typeface="Arial"/>
              <a:buChar char="•"/>
            </a:pPr>
            <a:r>
              <a:rPr lang="nl-BE" sz="1800">
                <a:solidFill>
                  <a:schemeClr val="dk1"/>
                </a:solidFill>
                <a:latin typeface="Calibri"/>
                <a:ea typeface="Calibri"/>
                <a:cs typeface="Calibri"/>
                <a:sym typeface="Calibri"/>
              </a:rPr>
              <a:t>hebben er 34% (21) </a:t>
            </a:r>
            <a:r>
              <a:rPr lang="nl-BE" sz="1800" b="0" i="0" u="none" strike="noStrike" cap="none">
                <a:solidFill>
                  <a:srgbClr val="FF0000"/>
                </a:solidFill>
                <a:latin typeface="Calibri"/>
                <a:ea typeface="Calibri"/>
                <a:cs typeface="Calibri"/>
                <a:sym typeface="Calibri"/>
              </a:rPr>
              <a:t>meer afval geproduceerd </a:t>
            </a:r>
            <a:r>
              <a:rPr lang="nl-BE" sz="1800" b="0" i="0" u="none" strike="noStrike" cap="none">
                <a:solidFill>
                  <a:schemeClr val="dk1"/>
                </a:solidFill>
                <a:latin typeface="Calibri"/>
                <a:ea typeface="Calibri"/>
                <a:cs typeface="Calibri"/>
                <a:sym typeface="Calibri"/>
              </a:rPr>
              <a:t>  </a:t>
            </a:r>
          </a:p>
          <a:p>
            <a:pPr lvl="1">
              <a:buClr>
                <a:schemeClr val="dk1"/>
              </a:buClr>
              <a:buSzPts val="1800"/>
            </a:pPr>
            <a:r>
              <a:rPr lang="nl-BE" sz="1800" b="0" i="0" u="none" strike="noStrike" cap="none">
                <a:solidFill>
                  <a:schemeClr val="dk1"/>
                </a:solidFill>
                <a:latin typeface="Calibri"/>
                <a:ea typeface="Calibri"/>
                <a:cs typeface="Calibri"/>
                <a:sym typeface="Calibri"/>
              </a:rPr>
              <a:t>Maar ¾ van hen blijft onder de 35 kg/inwoner/jaar</a:t>
            </a:r>
          </a:p>
          <a:p>
            <a:pPr marL="742950" lvl="1" indent="-285750">
              <a:buClr>
                <a:schemeClr val="dk1"/>
              </a:buClr>
              <a:buSzPts val="1800"/>
              <a:buFont typeface="Arial"/>
              <a:buChar char="•"/>
            </a:pPr>
            <a:endParaRPr lang="fr-BE" sz="1800" b="0" i="0" u="none" strike="noStrike" cap="none" dirty="0">
              <a:solidFill>
                <a:schemeClr val="dk1"/>
              </a:solidFill>
              <a:latin typeface="Calibri"/>
              <a:ea typeface="Calibri"/>
              <a:cs typeface="Calibri"/>
              <a:sym typeface="Calibri"/>
            </a:endParaRPr>
          </a:p>
          <a:p>
            <a:pPr lvl="1">
              <a:buClr>
                <a:schemeClr val="dk1"/>
              </a:buClr>
              <a:buSzPts val="1800"/>
            </a:pPr>
            <a:r>
              <a:rPr lang="nl-BE" sz="1800">
                <a:solidFill>
                  <a:schemeClr val="dk1"/>
                </a:solidFill>
                <a:latin typeface="Calibri"/>
                <a:ea typeface="Calibri"/>
                <a:cs typeface="Calibri"/>
                <a:sym typeface="Calibri"/>
              </a:rPr>
              <a:t>Oorzaken: </a:t>
            </a:r>
            <a:r>
              <a:rPr lang="nl-BE" sz="1800" b="0" i="0" u="none" strike="noStrike" cap="none">
                <a:solidFill>
                  <a:schemeClr val="dk1"/>
                </a:solidFill>
                <a:latin typeface="Calibri"/>
                <a:ea typeface="Calibri"/>
                <a:cs typeface="Calibri"/>
                <a:sym typeface="Calibri"/>
              </a:rPr>
              <a:t>opruimen, een kat in huis genomen, komst van een baby, test met ‘wasbare luiers’ overtuigde niet, delen van een flat, enz. en</a:t>
            </a:r>
            <a:r>
              <a:rPr lang="nl-BE" sz="1800">
                <a:solidFill>
                  <a:schemeClr val="dk1"/>
                </a:solidFill>
                <a:latin typeface="Calibri"/>
                <a:ea typeface="Calibri"/>
                <a:cs typeface="Calibri"/>
                <a:sym typeface="Calibri"/>
              </a:rPr>
              <a:t> extreem lage afvalhoeveelheden bij het begin van de Challenge.</a:t>
            </a:r>
          </a:p>
          <a:p>
            <a:pPr lvl="0" algn="just">
              <a:buClr>
                <a:schemeClr val="dk1"/>
              </a:buClr>
              <a:buSzPts val="1800"/>
            </a:pPr>
            <a:endParaRPr sz="1400" b="0" i="0" u="none" strike="noStrike" cap="none" dirty="0">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chemeClr val="dk1"/>
              </a:buClr>
              <a:buSzPts val="1400"/>
              <a:buFont typeface="Arial"/>
              <a:buNone/>
            </a:pPr>
            <a:endParaRPr sz="1400" b="0" i="0" u="none" strike="noStrike" cap="none" dirty="0">
              <a:solidFill>
                <a:schemeClr val="dk1"/>
              </a:solidFill>
              <a:latin typeface="Calibri"/>
              <a:ea typeface="Calibri"/>
              <a:cs typeface="Calibri"/>
              <a:sym typeface="Calibri"/>
            </a:endParaRPr>
          </a:p>
        </p:txBody>
      </p:sp>
      <p:sp>
        <p:nvSpPr>
          <p:cNvPr id="2" name="Flèche vers le bas 1"/>
          <p:cNvSpPr/>
          <p:nvPr/>
        </p:nvSpPr>
        <p:spPr>
          <a:xfrm>
            <a:off x="4267347" y="2995663"/>
            <a:ext cx="371192" cy="307817"/>
          </a:xfrm>
          <a:prstGeom prst="downArrow">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59"/>
          <p:cNvSpPr txBox="1">
            <a:spLocks noGrp="1"/>
          </p:cNvSpPr>
          <p:nvPr>
            <p:ph type="title"/>
          </p:nvPr>
        </p:nvSpPr>
        <p:spPr>
          <a:xfrm>
            <a:off x="763300" y="219961"/>
            <a:ext cx="8229600" cy="681200"/>
          </a:xfrm>
          <a:prstGeom prst="rect">
            <a:avLst/>
          </a:prstGeom>
          <a:noFill/>
          <a:ln>
            <a:noFill/>
          </a:ln>
        </p:spPr>
        <p:txBody>
          <a:bodyPr spcFirstLastPara="1" wrap="square" lIns="62850" tIns="62850" rIns="62850" bIns="62850" anchor="t" anchorCtr="0">
            <a:noAutofit/>
          </a:bodyPr>
          <a:lstStyle/>
          <a:p>
            <a:pPr marL="0" marR="0" lvl="0" indent="0" algn="l" rtl="0">
              <a:lnSpc>
                <a:spcPct val="100000"/>
              </a:lnSpc>
              <a:spcBef>
                <a:spcPts val="0"/>
              </a:spcBef>
              <a:spcAft>
                <a:spcPts val="0"/>
              </a:spcAft>
              <a:buClr>
                <a:srgbClr val="00799D"/>
              </a:buClr>
              <a:buSzPts val="1000"/>
              <a:buFont typeface="Arial"/>
              <a:buNone/>
            </a:pPr>
            <a:r>
              <a:rPr lang="nl-BE" sz="3200" b="1">
                <a:latin typeface="Calibri"/>
                <a:ea typeface="Calibri"/>
                <a:cs typeface="Calibri"/>
                <a:sym typeface="Calibri"/>
              </a:rPr>
              <a:t>Ontwikkelingsprofielen voor restafval</a:t>
            </a:r>
          </a:p>
        </p:txBody>
      </p:sp>
      <p:sp>
        <p:nvSpPr>
          <p:cNvPr id="193" name="Google Shape;193;p59"/>
          <p:cNvSpPr txBox="1"/>
          <p:nvPr/>
        </p:nvSpPr>
        <p:spPr>
          <a:xfrm>
            <a:off x="224461" y="748069"/>
            <a:ext cx="8562000" cy="5481200"/>
          </a:xfrm>
          <a:prstGeom prst="rect">
            <a:avLst/>
          </a:prstGeom>
          <a:noFill/>
          <a:ln>
            <a:noFill/>
          </a:ln>
        </p:spPr>
        <p:txBody>
          <a:bodyPr spcFirstLastPara="1" wrap="square" lIns="62850" tIns="62850" rIns="62850" bIns="62850" anchor="t" anchorCtr="0">
            <a:noAutofit/>
          </a:bodyPr>
          <a:lstStyle/>
          <a:p>
            <a:pPr marL="0" marR="0" lvl="0" indent="0" algn="l" rtl="0">
              <a:lnSpc>
                <a:spcPct val="130000"/>
              </a:lnSpc>
              <a:spcBef>
                <a:spcPts val="0"/>
              </a:spcBef>
              <a:spcAft>
                <a:spcPts val="0"/>
              </a:spcAft>
              <a:buClr>
                <a:srgbClr val="000000"/>
              </a:buClr>
              <a:buSzPts val="1200"/>
              <a:buFont typeface="Arial"/>
              <a:buNone/>
            </a:pPr>
            <a:endParaRPr sz="1200" b="1" i="0" u="none" strike="noStrike" cap="none">
              <a:solidFill>
                <a:srgbClr val="007890"/>
              </a:solidFill>
              <a:latin typeface="Calibri"/>
              <a:ea typeface="Calibri"/>
              <a:cs typeface="Calibri"/>
              <a:sym typeface="Calibri"/>
            </a:endParaRPr>
          </a:p>
          <a:p>
            <a:pPr marL="0" marR="0" lvl="0" indent="0" algn="l" rtl="0">
              <a:lnSpc>
                <a:spcPct val="130000"/>
              </a:lnSpc>
              <a:spcBef>
                <a:spcPts val="0"/>
              </a:spcBef>
              <a:spcAft>
                <a:spcPts val="0"/>
              </a:spcAft>
              <a:buClr>
                <a:srgbClr val="000000"/>
              </a:buClr>
              <a:buSzPts val="1200"/>
              <a:buFont typeface="Arial"/>
              <a:buNone/>
            </a:pPr>
            <a:r>
              <a:rPr lang="nl-BE" sz="1200" b="1" i="0" u="none" strike="noStrike" cap="none">
                <a:solidFill>
                  <a:srgbClr val="007890"/>
                </a:solidFill>
                <a:latin typeface="Calibri"/>
                <a:ea typeface="Calibri"/>
                <a:cs typeface="Calibri"/>
                <a:sym typeface="Calibri"/>
              </a:rPr>
              <a:t> </a:t>
            </a:r>
          </a:p>
          <a:p>
            <a:pPr marL="0" marR="0" lvl="0" indent="0" algn="l" rtl="0">
              <a:lnSpc>
                <a:spcPct val="130000"/>
              </a:lnSpc>
              <a:spcBef>
                <a:spcPts val="0"/>
              </a:spcBef>
              <a:spcAft>
                <a:spcPts val="0"/>
              </a:spcAft>
              <a:buClr>
                <a:srgbClr val="000000"/>
              </a:buClr>
              <a:buSzPts val="1200"/>
              <a:buFont typeface="Arial"/>
              <a:buNone/>
            </a:pPr>
            <a:r>
              <a:rPr lang="nl-BE" sz="1200" b="1" i="0" u="none" strike="noStrike" cap="none">
                <a:solidFill>
                  <a:srgbClr val="6CB644"/>
                </a:solidFill>
                <a:latin typeface="Calibri"/>
                <a:ea typeface="Calibri"/>
                <a:cs typeface="Calibri"/>
                <a:sym typeface="Calibri"/>
              </a:rPr>
              <a:t> </a:t>
            </a:r>
          </a:p>
          <a:p>
            <a:pPr marL="0" marR="0" lvl="0" indent="0" algn="l" rtl="0">
              <a:lnSpc>
                <a:spcPct val="130000"/>
              </a:lnSpc>
              <a:spcBef>
                <a:spcPts val="0"/>
              </a:spcBef>
              <a:spcAft>
                <a:spcPts val="0"/>
              </a:spcAft>
              <a:buClr>
                <a:srgbClr val="000000"/>
              </a:buClr>
              <a:buSzPts val="1050"/>
              <a:buFont typeface="Arial"/>
              <a:buNone/>
            </a:pPr>
            <a:endParaRPr sz="1050" b="0" i="0" u="none" strike="noStrike" cap="none">
              <a:solidFill>
                <a:schemeClr val="dk1"/>
              </a:solidFill>
              <a:latin typeface="Calibri"/>
              <a:ea typeface="Calibri"/>
              <a:cs typeface="Calibri"/>
              <a:sym typeface="Calibri"/>
            </a:endParaRPr>
          </a:p>
          <a:p>
            <a:pPr marL="546100" marR="0" lvl="0" indent="-215900" algn="l" rtl="0">
              <a:lnSpc>
                <a:spcPct val="130000"/>
              </a:lnSpc>
              <a:spcBef>
                <a:spcPts val="0"/>
              </a:spcBef>
              <a:spcAft>
                <a:spcPts val="0"/>
              </a:spcAft>
              <a:buClr>
                <a:srgbClr val="000000"/>
              </a:buClr>
              <a:buSzPts val="2100"/>
              <a:buFont typeface="Arial"/>
              <a:buNone/>
            </a:pPr>
            <a:endParaRPr sz="1200" b="0" i="0" u="none" strike="noStrike" cap="none">
              <a:solidFill>
                <a:schemeClr val="dk1"/>
              </a:solidFill>
              <a:latin typeface="Calibri"/>
              <a:ea typeface="Calibri"/>
              <a:cs typeface="Calibri"/>
              <a:sym typeface="Calibri"/>
            </a:endParaRPr>
          </a:p>
          <a:p>
            <a:pPr marL="546100" marR="0" lvl="0" indent="-215900" algn="l" rtl="0">
              <a:lnSpc>
                <a:spcPct val="130000"/>
              </a:lnSpc>
              <a:spcBef>
                <a:spcPts val="0"/>
              </a:spcBef>
              <a:spcAft>
                <a:spcPts val="0"/>
              </a:spcAft>
              <a:buClr>
                <a:srgbClr val="000000"/>
              </a:buClr>
              <a:buSzPts val="2100"/>
              <a:buFont typeface="Arial"/>
              <a:buNone/>
            </a:pPr>
            <a:endParaRPr sz="1200" b="0" i="0" u="none" strike="noStrike" cap="none">
              <a:solidFill>
                <a:srgbClr val="000000"/>
              </a:solidFill>
              <a:latin typeface="Arial"/>
              <a:ea typeface="Arial"/>
              <a:cs typeface="Arial"/>
              <a:sym typeface="Arial"/>
            </a:endParaRPr>
          </a:p>
          <a:p>
            <a:pPr marL="546100" marR="0" lvl="0" indent="0" algn="l" rtl="0">
              <a:lnSpc>
                <a:spcPct val="130000"/>
              </a:lnSpc>
              <a:spcBef>
                <a:spcPts val="0"/>
              </a:spcBef>
              <a:spcAft>
                <a:spcPts val="0"/>
              </a:spcAft>
              <a:buClr>
                <a:srgbClr val="000000"/>
              </a:buClr>
              <a:buSzPts val="2100"/>
              <a:buFont typeface="Arial"/>
              <a:buNone/>
            </a:pPr>
            <a:endParaRPr sz="1200" b="1" i="0" u="none" strike="noStrike" cap="none">
              <a:solidFill>
                <a:srgbClr val="6CB644"/>
              </a:solidFill>
              <a:latin typeface="Calibri"/>
              <a:ea typeface="Calibri"/>
              <a:cs typeface="Calibri"/>
              <a:sym typeface="Calibri"/>
            </a:endParaRPr>
          </a:p>
        </p:txBody>
      </p:sp>
      <p:graphicFrame>
        <p:nvGraphicFramePr>
          <p:cNvPr id="194" name="Google Shape;194;p59"/>
          <p:cNvGraphicFramePr/>
          <p:nvPr>
            <p:extLst>
              <p:ext uri="{D42A27DB-BD31-4B8C-83A1-F6EECF244321}">
                <p14:modId xmlns:p14="http://schemas.microsoft.com/office/powerpoint/2010/main" val="1681584394"/>
              </p:ext>
            </p:extLst>
          </p:nvPr>
        </p:nvGraphicFramePr>
        <p:xfrm>
          <a:off x="18022" y="901161"/>
          <a:ext cx="8645059" cy="5481200"/>
        </p:xfrm>
        <a:graphic>
          <a:graphicData uri="http://schemas.openxmlformats.org/drawingml/2006/chart">
            <c:chart xmlns:c="http://schemas.openxmlformats.org/drawingml/2006/chart" xmlns:r="http://schemas.openxmlformats.org/officeDocument/2006/relationships" r:id="rId3"/>
          </a:graphicData>
        </a:graphic>
      </p:graphicFrame>
      <p:sp>
        <p:nvSpPr>
          <p:cNvPr id="2" name="ZoneTexte 1"/>
          <p:cNvSpPr txBox="1"/>
          <p:nvPr/>
        </p:nvSpPr>
        <p:spPr>
          <a:xfrm>
            <a:off x="7860953" y="1443458"/>
            <a:ext cx="905347" cy="307777"/>
          </a:xfrm>
          <a:prstGeom prst="rect">
            <a:avLst/>
          </a:prstGeom>
          <a:noFill/>
        </p:spPr>
        <p:txBody>
          <a:bodyPr wrap="square" rtlCol="0">
            <a:spAutoFit/>
          </a:bodyPr>
          <a:lstStyle/>
          <a:p>
            <a:r>
              <a:rPr lang="nl-BE">
                <a:solidFill>
                  <a:srgbClr val="FF0000"/>
                </a:solidFill>
              </a:rPr>
              <a:t>PIEK?!</a:t>
            </a:r>
          </a:p>
        </p:txBody>
      </p:sp>
      <p:sp>
        <p:nvSpPr>
          <p:cNvPr id="3" name="Flèche droite 2"/>
          <p:cNvSpPr/>
          <p:nvPr/>
        </p:nvSpPr>
        <p:spPr>
          <a:xfrm>
            <a:off x="7297093" y="1429269"/>
            <a:ext cx="353085" cy="33615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BE"/>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61"/>
          <p:cNvSpPr txBox="1">
            <a:spLocks noGrp="1"/>
          </p:cNvSpPr>
          <p:nvPr>
            <p:ph type="title"/>
          </p:nvPr>
        </p:nvSpPr>
        <p:spPr>
          <a:xfrm>
            <a:off x="763300" y="219961"/>
            <a:ext cx="8229600" cy="681200"/>
          </a:xfrm>
          <a:prstGeom prst="rect">
            <a:avLst/>
          </a:prstGeom>
          <a:noFill/>
          <a:ln>
            <a:noFill/>
          </a:ln>
        </p:spPr>
        <p:txBody>
          <a:bodyPr spcFirstLastPara="1" wrap="square" lIns="62850" tIns="62850" rIns="62850" bIns="62850" anchor="t" anchorCtr="0">
            <a:noAutofit/>
          </a:bodyPr>
          <a:lstStyle/>
          <a:p>
            <a:pPr lvl="0"/>
            <a:r>
              <a:rPr lang="nl-BE" sz="3200">
                <a:latin typeface="Calibri"/>
                <a:ea typeface="Calibri"/>
                <a:cs typeface="Calibri"/>
                <a:sym typeface="Calibri"/>
              </a:rPr>
              <a:t>Grote stijgingen</a:t>
            </a:r>
          </a:p>
        </p:txBody>
      </p:sp>
      <p:sp>
        <p:nvSpPr>
          <p:cNvPr id="210" name="Google Shape;210;p61"/>
          <p:cNvSpPr txBox="1">
            <a:spLocks noGrp="1"/>
          </p:cNvSpPr>
          <p:nvPr>
            <p:ph type="body" idx="1"/>
          </p:nvPr>
        </p:nvSpPr>
        <p:spPr>
          <a:xfrm>
            <a:off x="523739" y="1646803"/>
            <a:ext cx="8229600" cy="4526000"/>
          </a:xfrm>
          <a:prstGeom prst="rect">
            <a:avLst/>
          </a:prstGeom>
          <a:noFill/>
          <a:ln>
            <a:noFill/>
          </a:ln>
        </p:spPr>
        <p:txBody>
          <a:bodyPr spcFirstLastPara="1" wrap="square" lIns="62850" tIns="62850" rIns="62850" bIns="62850" anchor="t" anchorCtr="0">
            <a:noAutofit/>
          </a:bodyPr>
          <a:lstStyle/>
          <a:p>
            <a:pPr marL="317500" marR="0" lvl="0" indent="-165100" algn="l" rtl="0">
              <a:lnSpc>
                <a:spcPct val="100000"/>
              </a:lnSpc>
              <a:spcBef>
                <a:spcPts val="0"/>
              </a:spcBef>
              <a:spcAft>
                <a:spcPts val="0"/>
              </a:spcAft>
              <a:buClr>
                <a:srgbClr val="000000"/>
              </a:buClr>
              <a:buSzPts val="2800"/>
              <a:buFont typeface="Merriweather Sans"/>
              <a:buNone/>
            </a:pPr>
            <a:endParaRPr sz="1400" b="0" i="0" u="none" strike="noStrike" cap="none">
              <a:solidFill>
                <a:srgbClr val="6CB644"/>
              </a:solidFill>
              <a:latin typeface="Arial"/>
              <a:ea typeface="Arial"/>
              <a:cs typeface="Arial"/>
              <a:sym typeface="Arial"/>
            </a:endParaRPr>
          </a:p>
          <a:p>
            <a:pPr marL="317500" marR="0" lvl="0" indent="-165100" algn="l" rtl="0">
              <a:lnSpc>
                <a:spcPct val="100000"/>
              </a:lnSpc>
              <a:spcBef>
                <a:spcPts val="0"/>
              </a:spcBef>
              <a:spcAft>
                <a:spcPts val="0"/>
              </a:spcAft>
              <a:buClr>
                <a:srgbClr val="000000"/>
              </a:buClr>
              <a:buSzPts val="2800"/>
              <a:buFont typeface="Merriweather Sans"/>
              <a:buNone/>
            </a:pPr>
            <a:endParaRPr sz="1400" b="0" i="0" u="none" strike="noStrike" cap="none">
              <a:solidFill>
                <a:srgbClr val="6CB644"/>
              </a:solidFill>
              <a:latin typeface="Arial"/>
              <a:ea typeface="Arial"/>
              <a:cs typeface="Arial"/>
              <a:sym typeface="Arial"/>
            </a:endParaRPr>
          </a:p>
          <a:p>
            <a:pPr marL="317500" marR="0" lvl="0" indent="-165100" algn="l" rtl="0">
              <a:lnSpc>
                <a:spcPct val="100000"/>
              </a:lnSpc>
              <a:spcBef>
                <a:spcPts val="0"/>
              </a:spcBef>
              <a:spcAft>
                <a:spcPts val="0"/>
              </a:spcAft>
              <a:buClr>
                <a:srgbClr val="000000"/>
              </a:buClr>
              <a:buSzPts val="2800"/>
              <a:buFont typeface="Merriweather Sans"/>
              <a:buNone/>
            </a:pPr>
            <a:endParaRPr sz="1600" b="0" i="0" u="none" strike="noStrike" cap="none">
              <a:solidFill>
                <a:srgbClr val="4F5057"/>
              </a:solidFill>
              <a:latin typeface="Arial"/>
              <a:ea typeface="Arial"/>
              <a:cs typeface="Arial"/>
              <a:sym typeface="Arial"/>
            </a:endParaRPr>
          </a:p>
        </p:txBody>
      </p:sp>
      <p:sp>
        <p:nvSpPr>
          <p:cNvPr id="212" name="Google Shape;212;p61"/>
          <p:cNvSpPr txBox="1"/>
          <p:nvPr/>
        </p:nvSpPr>
        <p:spPr>
          <a:xfrm>
            <a:off x="357539" y="988864"/>
            <a:ext cx="8395800" cy="553957"/>
          </a:xfrm>
          <a:prstGeom prst="rect">
            <a:avLst/>
          </a:prstGeom>
          <a:noFill/>
          <a:ln>
            <a:noFill/>
          </a:ln>
        </p:spPr>
        <p:txBody>
          <a:bodyPr spcFirstLastPara="1" wrap="square" lIns="91425" tIns="45700" rIns="91425" bIns="45700" anchor="t" anchorCtr="0">
            <a:spAutoFit/>
          </a:bodyPr>
          <a:lstStyle/>
          <a:p>
            <a:pPr marL="0" marR="0" lvl="4"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Calibri"/>
              <a:ea typeface="Calibri"/>
              <a:cs typeface="Calibri"/>
              <a:sym typeface="Calibri"/>
            </a:endParaRPr>
          </a:p>
          <a:p>
            <a:pPr marL="285750" marR="0" lvl="0" indent="-196850" algn="l" rtl="0">
              <a:lnSpc>
                <a:spcPct val="100000"/>
              </a:lnSpc>
              <a:spcBef>
                <a:spcPts val="0"/>
              </a:spcBef>
              <a:spcAft>
                <a:spcPts val="0"/>
              </a:spcAft>
              <a:buClr>
                <a:schemeClr val="dk1"/>
              </a:buClr>
              <a:buSzPts val="1400"/>
              <a:buFont typeface="Arial"/>
              <a:buNone/>
            </a:pPr>
            <a:endParaRPr sz="1400" b="0" i="0" u="none" strike="noStrike" cap="none" dirty="0">
              <a:solidFill>
                <a:schemeClr val="dk1"/>
              </a:solidFill>
              <a:latin typeface="Calibri"/>
              <a:ea typeface="Calibri"/>
              <a:cs typeface="Calibri"/>
              <a:sym typeface="Calibri"/>
            </a:endParaRPr>
          </a:p>
        </p:txBody>
      </p:sp>
      <p:sp>
        <p:nvSpPr>
          <p:cNvPr id="6" name="Google Shape;204;p60"/>
          <p:cNvSpPr txBox="1"/>
          <p:nvPr/>
        </p:nvSpPr>
        <p:spPr>
          <a:xfrm>
            <a:off x="597100" y="901161"/>
            <a:ext cx="8395800" cy="6340157"/>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chemeClr val="dk1"/>
              </a:buClr>
              <a:buSzPts val="1800"/>
            </a:pPr>
            <a:r>
              <a:rPr lang="nl-BE" sz="1800" b="0" i="0" u="none" strike="noStrike" cap="none">
                <a:solidFill>
                  <a:srgbClr val="00B050"/>
                </a:solidFill>
                <a:latin typeface="Calibri"/>
                <a:ea typeface="Calibri"/>
                <a:cs typeface="Calibri"/>
                <a:sym typeface="Calibri"/>
              </a:rPr>
              <a:t>Piek nr. 1: +967% </a:t>
            </a:r>
          </a:p>
          <a:p>
            <a:pPr marR="0" lvl="0" algn="l" rtl="0">
              <a:lnSpc>
                <a:spcPct val="100000"/>
              </a:lnSpc>
              <a:spcBef>
                <a:spcPts val="0"/>
              </a:spcBef>
              <a:spcAft>
                <a:spcPts val="0"/>
              </a:spcAft>
              <a:buClr>
                <a:schemeClr val="dk1"/>
              </a:buClr>
              <a:buSzPts val="1800"/>
            </a:pPr>
            <a:endParaRPr sz="1400" b="0" i="0" u="none" strike="noStrike" cap="none" dirty="0">
              <a:solidFill>
                <a:srgbClr val="000000"/>
              </a:solidFill>
              <a:latin typeface="Arial"/>
              <a:ea typeface="Arial"/>
              <a:cs typeface="Arial"/>
              <a:sym typeface="Arial"/>
            </a:endParaRPr>
          </a:p>
          <a:p>
            <a:pPr marL="285750" lvl="5" indent="-285750">
              <a:buSzPts val="1800"/>
              <a:buFont typeface="Arial" panose="020B0604020202020204" pitchFamily="34" charset="0"/>
              <a:buChar char="•"/>
            </a:pPr>
            <a:r>
              <a:rPr lang="nl-BE" sz="1600" b="0" i="0" u="none" strike="noStrike" cap="none">
                <a:solidFill>
                  <a:schemeClr val="dk1"/>
                </a:solidFill>
                <a:latin typeface="Calibri"/>
                <a:ea typeface="Calibri"/>
                <a:cs typeface="Calibri"/>
                <a:sym typeface="Calibri"/>
              </a:rPr>
              <a:t>Afvalproductie in maart onder het gemiddelde van de challengers voor restafval: 3 kg/pers./jaar</a:t>
            </a:r>
          </a:p>
          <a:p>
            <a:pPr marL="285750" lvl="5" indent="-285750">
              <a:buSzPts val="1800"/>
              <a:buFont typeface="Arial" panose="020B0604020202020204" pitchFamily="34" charset="0"/>
              <a:buChar char="•"/>
            </a:pPr>
            <a:r>
              <a:rPr lang="nl-BE" sz="1600">
                <a:solidFill>
                  <a:schemeClr val="dk1"/>
                </a:solidFill>
                <a:latin typeface="Calibri"/>
                <a:ea typeface="Calibri"/>
                <a:cs typeface="Calibri"/>
                <a:sym typeface="Calibri"/>
              </a:rPr>
              <a:t>De productie na de challenge bedraagt 32 kg/pers./jaar, wat nog steeds minder is dan het gemiddelde van de uitdaging (35 kg/pers./jaar)</a:t>
            </a:r>
          </a:p>
          <a:p>
            <a:pPr marL="285750" lvl="5" indent="-285750">
              <a:buSzPts val="1800"/>
              <a:buFont typeface="Arial" panose="020B0604020202020204" pitchFamily="34" charset="0"/>
              <a:buChar char="•"/>
            </a:pPr>
            <a:r>
              <a:rPr lang="nl-BE" sz="1600">
                <a:solidFill>
                  <a:schemeClr val="dk1"/>
                </a:solidFill>
                <a:latin typeface="Calibri"/>
                <a:ea typeface="Calibri"/>
                <a:cs typeface="Calibri"/>
                <a:sym typeface="Calibri"/>
              </a:rPr>
              <a:t> MAAR komst van een baby in september -&gt; gebruik van wegwerpluiers in afwachting van wasbare luiers </a:t>
            </a:r>
          </a:p>
          <a:p>
            <a:pPr>
              <a:buClr>
                <a:schemeClr val="dk1"/>
              </a:buClr>
              <a:buSzPts val="1800"/>
            </a:pPr>
            <a:endParaRPr lang="fr-BE" sz="1800" dirty="0">
              <a:solidFill>
                <a:srgbClr val="00B050"/>
              </a:solidFill>
              <a:latin typeface="Calibri"/>
              <a:ea typeface="Calibri"/>
              <a:cs typeface="Calibri"/>
              <a:sym typeface="Calibri"/>
            </a:endParaRPr>
          </a:p>
          <a:p>
            <a:pPr>
              <a:buClr>
                <a:schemeClr val="dk1"/>
              </a:buClr>
              <a:buSzPts val="1800"/>
            </a:pPr>
            <a:r>
              <a:rPr lang="nl-BE" sz="1800">
                <a:solidFill>
                  <a:srgbClr val="00B050"/>
                </a:solidFill>
                <a:latin typeface="Calibri"/>
                <a:ea typeface="Calibri"/>
                <a:cs typeface="Calibri"/>
                <a:sym typeface="Calibri"/>
              </a:rPr>
              <a:t>Piek nr. 2: +846%</a:t>
            </a:r>
          </a:p>
          <a:p>
            <a:pPr marL="285750" lvl="5" indent="-285750">
              <a:buSzPts val="1800"/>
              <a:buFont typeface="Arial" panose="020B0604020202020204" pitchFamily="34" charset="0"/>
              <a:buChar char="•"/>
            </a:pPr>
            <a:r>
              <a:rPr lang="nl-BE" sz="1600">
                <a:solidFill>
                  <a:schemeClr val="dk1"/>
                </a:solidFill>
                <a:latin typeface="Calibri"/>
                <a:ea typeface="Calibri"/>
                <a:cs typeface="Calibri"/>
                <a:sym typeface="Calibri"/>
              </a:rPr>
              <a:t>Afvalproductie in maart onder het gemiddelde van de challengers voor restafval: 16,8 kg/pers./jaar</a:t>
            </a:r>
          </a:p>
          <a:p>
            <a:pPr marL="285750" lvl="5" indent="-285750">
              <a:buSzPts val="1800"/>
              <a:buFont typeface="Arial" panose="020B0604020202020204" pitchFamily="34" charset="0"/>
              <a:buChar char="•"/>
            </a:pPr>
            <a:r>
              <a:rPr lang="nl-BE" sz="1600">
                <a:solidFill>
                  <a:schemeClr val="dk1"/>
                </a:solidFill>
                <a:latin typeface="Calibri"/>
                <a:ea typeface="Calibri"/>
                <a:cs typeface="Calibri"/>
                <a:sym typeface="Calibri"/>
              </a:rPr>
              <a:t>Afwezig gedurende 18 dagen in november -&gt; regel van 3 toegepast om de hoeveelheid afval per jaar en per inwoner te bepalen, d.w.z. 159 kg/pers./jaar MAAR dit stemt niet overeen met de realiteit van dit gezin -&gt; gegevens niet relevant. </a:t>
            </a:r>
          </a:p>
          <a:p>
            <a:pPr marL="285750" lvl="5" indent="-285750">
              <a:buSzPts val="1800"/>
              <a:buFont typeface="Arial" panose="020B0604020202020204" pitchFamily="34" charset="0"/>
              <a:buChar char="•"/>
            </a:pPr>
            <a:r>
              <a:rPr lang="nl-BE" sz="1600">
                <a:solidFill>
                  <a:schemeClr val="dk1"/>
                </a:solidFill>
                <a:latin typeface="Calibri"/>
                <a:ea typeface="Calibri"/>
                <a:cs typeface="Calibri"/>
                <a:sym typeface="Calibri"/>
              </a:rPr>
              <a:t>Huishoudelijke situatie is veranderd: verhuisd, opgeruimd, enz., tussen maart en november</a:t>
            </a:r>
          </a:p>
          <a:p>
            <a:pPr lvl="5">
              <a:buClr>
                <a:schemeClr val="dk1"/>
              </a:buClr>
              <a:buSzPts val="1800"/>
            </a:pPr>
            <a:endParaRPr lang="fr-BE" sz="1800" dirty="0">
              <a:solidFill>
                <a:srgbClr val="00B050"/>
              </a:solidFill>
              <a:latin typeface="Calibri"/>
              <a:ea typeface="Calibri"/>
              <a:cs typeface="Calibri"/>
              <a:sym typeface="Calibri"/>
            </a:endParaRPr>
          </a:p>
          <a:p>
            <a:pPr lvl="5">
              <a:buClr>
                <a:schemeClr val="dk1"/>
              </a:buClr>
              <a:buSzPts val="1800"/>
            </a:pPr>
            <a:r>
              <a:rPr lang="nl-BE" sz="1800">
                <a:solidFill>
                  <a:srgbClr val="00B050"/>
                </a:solidFill>
                <a:latin typeface="Calibri"/>
                <a:ea typeface="Calibri"/>
                <a:cs typeface="Calibri"/>
                <a:sym typeface="Calibri"/>
              </a:rPr>
              <a:t>Piek nr. 3: +757% </a:t>
            </a:r>
          </a:p>
          <a:p>
            <a:pPr marL="285750" lvl="5" indent="-285750">
              <a:buSzPts val="1800"/>
              <a:buFont typeface="Arial" panose="020B0604020202020204" pitchFamily="34" charset="0"/>
              <a:buChar char="•"/>
            </a:pPr>
            <a:r>
              <a:rPr lang="nl-BE" sz="1600">
                <a:solidFill>
                  <a:schemeClr val="dk1"/>
                </a:solidFill>
                <a:latin typeface="Calibri"/>
                <a:ea typeface="Calibri"/>
                <a:cs typeface="Calibri"/>
                <a:sym typeface="Calibri"/>
              </a:rPr>
              <a:t>De afvalproductie lag in maart voor restafval ver onder het gemiddelde van de challengers: 0,84 kg/pers./jaar </a:t>
            </a:r>
          </a:p>
          <a:p>
            <a:pPr marL="285750" lvl="5" indent="-285750">
              <a:buSzPts val="1800"/>
              <a:buFont typeface="Arial" panose="020B0604020202020204" pitchFamily="34" charset="0"/>
              <a:buChar char="•"/>
            </a:pPr>
            <a:r>
              <a:rPr lang="nl-BE" sz="1600">
                <a:solidFill>
                  <a:schemeClr val="dk1"/>
                </a:solidFill>
                <a:latin typeface="Calibri"/>
                <a:ea typeface="Calibri"/>
                <a:cs typeface="Calibri"/>
                <a:sym typeface="Calibri"/>
              </a:rPr>
              <a:t>De productie na de challenge bedraagt 7,2 kg/pers./jaar, wat nog steeds relatief lager is dan het gemiddelde van de challenge (35 kg/pers./jaar) </a:t>
            </a:r>
          </a:p>
          <a:p>
            <a:pPr lvl="5">
              <a:buSzPts val="1800"/>
            </a:pPr>
            <a:endParaRPr sz="1600" dirty="0">
              <a:solidFill>
                <a:schemeClr val="dk1"/>
              </a:solidFill>
              <a:latin typeface="Calibri"/>
              <a:ea typeface="Calibri"/>
              <a:cs typeface="Calibri"/>
            </a:endParaRPr>
          </a:p>
          <a:p>
            <a:pPr marL="285750" marR="0" lvl="0" indent="-196850" algn="l" rtl="0">
              <a:lnSpc>
                <a:spcPct val="100000"/>
              </a:lnSpc>
              <a:spcBef>
                <a:spcPts val="0"/>
              </a:spcBef>
              <a:spcAft>
                <a:spcPts val="0"/>
              </a:spcAft>
              <a:buClr>
                <a:schemeClr val="dk1"/>
              </a:buClr>
              <a:buSzPts val="1400"/>
              <a:buFont typeface="Arial"/>
              <a:buNone/>
            </a:pPr>
            <a:endParaRPr sz="14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8" name="Google Shape;168;p6"/>
          <p:cNvSpPr txBox="1">
            <a:spLocks noGrp="1"/>
          </p:cNvSpPr>
          <p:nvPr>
            <p:ph type="body" idx="1"/>
          </p:nvPr>
        </p:nvSpPr>
        <p:spPr>
          <a:xfrm>
            <a:off x="523739" y="1646803"/>
            <a:ext cx="8229600" cy="4526000"/>
          </a:xfrm>
          <a:prstGeom prst="rect">
            <a:avLst/>
          </a:prstGeom>
          <a:noFill/>
          <a:ln>
            <a:noFill/>
          </a:ln>
        </p:spPr>
        <p:txBody>
          <a:bodyPr spcFirstLastPara="1" wrap="square" lIns="62850" tIns="62850" rIns="62850" bIns="62850" anchor="t" anchorCtr="0">
            <a:noAutofit/>
          </a:bodyPr>
          <a:lstStyle/>
          <a:p>
            <a:pPr marL="317500" marR="0" lvl="0" indent="-165100" algn="l" rtl="0">
              <a:lnSpc>
                <a:spcPct val="100000"/>
              </a:lnSpc>
              <a:spcBef>
                <a:spcPts val="0"/>
              </a:spcBef>
              <a:spcAft>
                <a:spcPts val="0"/>
              </a:spcAft>
              <a:buClr>
                <a:srgbClr val="000000"/>
              </a:buClr>
              <a:buSzPts val="2800"/>
              <a:buFont typeface="Merriweather Sans"/>
              <a:buNone/>
            </a:pPr>
            <a:endParaRPr sz="1400" b="0" i="0" u="none" strike="noStrike" cap="none">
              <a:solidFill>
                <a:srgbClr val="6CB644"/>
              </a:solidFill>
              <a:latin typeface="Arial"/>
              <a:ea typeface="Arial"/>
              <a:cs typeface="Arial"/>
              <a:sym typeface="Arial"/>
            </a:endParaRPr>
          </a:p>
          <a:p>
            <a:pPr marL="317500" marR="0" lvl="0" indent="-165100" algn="l" rtl="0">
              <a:lnSpc>
                <a:spcPct val="100000"/>
              </a:lnSpc>
              <a:spcBef>
                <a:spcPts val="0"/>
              </a:spcBef>
              <a:spcAft>
                <a:spcPts val="0"/>
              </a:spcAft>
              <a:buClr>
                <a:srgbClr val="000000"/>
              </a:buClr>
              <a:buSzPts val="2800"/>
              <a:buFont typeface="Merriweather Sans"/>
              <a:buNone/>
            </a:pPr>
            <a:endParaRPr sz="1400" b="0" i="0" u="none" strike="noStrike" cap="none">
              <a:solidFill>
                <a:srgbClr val="6CB644"/>
              </a:solidFill>
              <a:latin typeface="Arial"/>
              <a:ea typeface="Arial"/>
              <a:cs typeface="Arial"/>
              <a:sym typeface="Arial"/>
            </a:endParaRPr>
          </a:p>
          <a:p>
            <a:pPr marL="317500" marR="0" lvl="0" indent="-165100" algn="l" rtl="0">
              <a:lnSpc>
                <a:spcPct val="100000"/>
              </a:lnSpc>
              <a:spcBef>
                <a:spcPts val="0"/>
              </a:spcBef>
              <a:spcAft>
                <a:spcPts val="0"/>
              </a:spcAft>
              <a:buClr>
                <a:srgbClr val="000000"/>
              </a:buClr>
              <a:buSzPts val="2800"/>
              <a:buFont typeface="Merriweather Sans"/>
              <a:buNone/>
            </a:pPr>
            <a:endParaRPr sz="1600" b="0" i="0" u="none" strike="noStrike" cap="none">
              <a:solidFill>
                <a:srgbClr val="4F5057"/>
              </a:solidFill>
              <a:latin typeface="Arial"/>
              <a:ea typeface="Arial"/>
              <a:cs typeface="Arial"/>
              <a:sym typeface="Arial"/>
            </a:endParaRPr>
          </a:p>
        </p:txBody>
      </p:sp>
      <p:sp>
        <p:nvSpPr>
          <p:cNvPr id="169" name="Google Shape;169;p6"/>
          <p:cNvSpPr txBox="1"/>
          <p:nvPr/>
        </p:nvSpPr>
        <p:spPr>
          <a:xfrm>
            <a:off x="430900" y="3749943"/>
            <a:ext cx="8562000" cy="1269239"/>
          </a:xfrm>
          <a:prstGeom prst="rect">
            <a:avLst/>
          </a:prstGeom>
          <a:noFill/>
          <a:ln>
            <a:noFill/>
          </a:ln>
        </p:spPr>
        <p:txBody>
          <a:bodyPr spcFirstLastPara="1" wrap="square" lIns="62850" tIns="62850" rIns="62850" bIns="62850" anchor="t" anchorCtr="0">
            <a:noAutofit/>
          </a:bodyPr>
          <a:lstStyle/>
          <a:p>
            <a:pPr marL="342900" marR="0" lvl="0" indent="-342900" algn="l" rtl="0">
              <a:lnSpc>
                <a:spcPct val="130000"/>
              </a:lnSpc>
              <a:spcBef>
                <a:spcPts val="0"/>
              </a:spcBef>
              <a:spcAft>
                <a:spcPts val="0"/>
              </a:spcAft>
              <a:buClr>
                <a:srgbClr val="000000"/>
              </a:buClr>
              <a:buSzPts val="2400"/>
              <a:buFont typeface="Noto Sans Symbols"/>
              <a:buChar char="⇒"/>
            </a:pPr>
            <a:r>
              <a:rPr lang="nl-BE" sz="2400" b="0" i="0" u="none" strike="noStrike" cap="none">
                <a:solidFill>
                  <a:srgbClr val="000000"/>
                </a:solidFill>
                <a:latin typeface="Calibri"/>
                <a:ea typeface="Calibri"/>
                <a:cs typeface="Calibri"/>
                <a:sym typeface="Calibri"/>
              </a:rPr>
              <a:t>  Gemiddelde daling:  </a:t>
            </a:r>
            <a:r>
              <a:rPr lang="nl-BE" sz="2400" b="1" i="0" u="none" strike="noStrike" cap="none">
                <a:solidFill>
                  <a:schemeClr val="accent6"/>
                </a:solidFill>
                <a:latin typeface="Calibri"/>
                <a:ea typeface="Calibri"/>
                <a:cs typeface="Calibri"/>
                <a:sym typeface="Calibri"/>
              </a:rPr>
              <a:t>14% - &lt;/18</a:t>
            </a:r>
            <a:r>
              <a:rPr lang="nl-BE" sz="2400" b="0" i="0" u="none" strike="noStrike" cap="none">
                <a:solidFill>
                  <a:srgbClr val="000000"/>
                </a:solidFill>
                <a:latin typeface="Calibri"/>
                <a:ea typeface="Calibri"/>
                <a:cs typeface="Calibri"/>
                <a:sym typeface="Calibri"/>
              </a:rPr>
              <a:t>(blauwe zak) in 9 maanden tijd</a:t>
            </a:r>
          </a:p>
          <a:p>
            <a:pPr marL="342900" marR="0" lvl="0" indent="-342900" algn="l" rtl="0">
              <a:lnSpc>
                <a:spcPct val="130000"/>
              </a:lnSpc>
              <a:spcBef>
                <a:spcPts val="0"/>
              </a:spcBef>
              <a:spcAft>
                <a:spcPts val="0"/>
              </a:spcAft>
              <a:buClr>
                <a:srgbClr val="000000"/>
              </a:buClr>
              <a:buSzPts val="2400"/>
              <a:buFont typeface="Noto Sans Symbols"/>
              <a:buChar char="⇒"/>
            </a:pPr>
            <a:r>
              <a:rPr lang="nl-BE" sz="2400" b="0" i="0" u="none" strike="noStrike" cap="none">
                <a:solidFill>
                  <a:srgbClr val="000000"/>
                </a:solidFill>
                <a:latin typeface="Calibri"/>
                <a:ea typeface="Calibri"/>
                <a:cs typeface="Calibri"/>
                <a:sym typeface="Calibri"/>
              </a:rPr>
              <a:t>  Als je aan ZA doet, ga je ook het volume van je PMD-zakken verminderen! </a:t>
            </a:r>
          </a:p>
          <a:p>
            <a:pPr marL="342900" marR="0" lvl="0" indent="-342900" algn="l" rtl="0">
              <a:lnSpc>
                <a:spcPct val="130000"/>
              </a:lnSpc>
              <a:spcBef>
                <a:spcPts val="0"/>
              </a:spcBef>
              <a:spcAft>
                <a:spcPts val="0"/>
              </a:spcAft>
              <a:buClr>
                <a:srgbClr val="000000"/>
              </a:buClr>
              <a:buSzPts val="2400"/>
              <a:buFont typeface="Noto Sans Symbols"/>
              <a:buChar char="⇒"/>
            </a:pPr>
            <a:endParaRPr lang="fr-BE" sz="2400" dirty="0">
              <a:latin typeface="Calibri"/>
              <a:cs typeface="Calibri"/>
              <a:sym typeface="Calibri"/>
            </a:endParaRPr>
          </a:p>
          <a:p>
            <a:pPr marL="342900" marR="0" lvl="0" indent="-342900" algn="l" rtl="0">
              <a:lnSpc>
                <a:spcPct val="130000"/>
              </a:lnSpc>
              <a:spcBef>
                <a:spcPts val="0"/>
              </a:spcBef>
              <a:spcAft>
                <a:spcPts val="0"/>
              </a:spcAft>
              <a:buClr>
                <a:srgbClr val="000000"/>
              </a:buClr>
              <a:buSzPts val="2400"/>
              <a:buFont typeface="Noto Sans Symbols"/>
              <a:buChar char="⇒"/>
            </a:pPr>
            <a:r>
              <a:rPr lang="nl-BE" sz="2400" b="0" i="0" u="none" strike="noStrike" cap="none">
                <a:solidFill>
                  <a:srgbClr val="000000"/>
                </a:solidFill>
                <a:latin typeface="Calibri"/>
                <a:ea typeface="Arial"/>
                <a:cs typeface="Calibri"/>
                <a:sym typeface="Calibri"/>
              </a:rPr>
              <a:t>Dit ondanks de invoering van de nieuwe blauwe zak in januari 2021</a:t>
            </a:r>
          </a:p>
          <a:p>
            <a:pPr marL="0" marR="0" lvl="0" indent="0" algn="l" rtl="0">
              <a:lnSpc>
                <a:spcPct val="130000"/>
              </a:lnSpc>
              <a:spcBef>
                <a:spcPts val="0"/>
              </a:spcBef>
              <a:spcAft>
                <a:spcPts val="0"/>
              </a:spcAft>
              <a:buClr>
                <a:srgbClr val="000000"/>
              </a:buClr>
              <a:buSzPts val="2000"/>
              <a:buFont typeface="Arial"/>
              <a:buNone/>
            </a:pPr>
            <a:endParaRPr sz="2000" b="0" i="0" u="none" strike="noStrike" cap="none" dirty="0">
              <a:solidFill>
                <a:srgbClr val="FF0000"/>
              </a:solidFill>
              <a:latin typeface="Calibri"/>
              <a:ea typeface="Calibri"/>
              <a:cs typeface="Calibri"/>
              <a:sym typeface="Calibri"/>
            </a:endParaRPr>
          </a:p>
          <a:p>
            <a:pPr marL="0" marR="0" lvl="0" indent="0" algn="l" rtl="0">
              <a:lnSpc>
                <a:spcPct val="130000"/>
              </a:lnSpc>
              <a:spcBef>
                <a:spcPts val="0"/>
              </a:spcBef>
              <a:spcAft>
                <a:spcPts val="0"/>
              </a:spcAft>
              <a:buClr>
                <a:srgbClr val="000000"/>
              </a:buClr>
              <a:buSzPts val="2000"/>
              <a:buFont typeface="Arial"/>
              <a:buNone/>
            </a:pPr>
            <a:endParaRPr sz="2000" b="0" i="0" u="none" strike="noStrike" cap="none" dirty="0">
              <a:solidFill>
                <a:srgbClr val="FF0000"/>
              </a:solidFill>
              <a:latin typeface="Calibri"/>
              <a:ea typeface="Calibri"/>
              <a:cs typeface="Calibri"/>
              <a:sym typeface="Calibri"/>
            </a:endParaRPr>
          </a:p>
          <a:p>
            <a:pPr marL="0" marR="0" lvl="0" indent="0" algn="l" rtl="0">
              <a:lnSpc>
                <a:spcPct val="130000"/>
              </a:lnSpc>
              <a:spcBef>
                <a:spcPts val="0"/>
              </a:spcBef>
              <a:spcAft>
                <a:spcPts val="0"/>
              </a:spcAft>
              <a:buClr>
                <a:srgbClr val="000000"/>
              </a:buClr>
              <a:buSzPts val="2000"/>
              <a:buFont typeface="Arial"/>
              <a:buNone/>
            </a:pPr>
            <a:endParaRPr sz="2000" b="0" i="0" u="none" strike="noStrike" cap="none" dirty="0">
              <a:solidFill>
                <a:srgbClr val="FF0000"/>
              </a:solidFill>
              <a:latin typeface="Calibri"/>
              <a:ea typeface="Calibri"/>
              <a:cs typeface="Calibri"/>
              <a:sym typeface="Calibri"/>
            </a:endParaRPr>
          </a:p>
          <a:p>
            <a:pPr marL="0" marR="0" lvl="0" indent="0" algn="l" rtl="0">
              <a:lnSpc>
                <a:spcPct val="130000"/>
              </a:lnSpc>
              <a:spcBef>
                <a:spcPts val="0"/>
              </a:spcBef>
              <a:spcAft>
                <a:spcPts val="0"/>
              </a:spcAft>
              <a:buClr>
                <a:srgbClr val="000000"/>
              </a:buClr>
              <a:buSzPts val="2000"/>
              <a:buFont typeface="Arial"/>
              <a:buNone/>
            </a:pPr>
            <a:endParaRPr sz="2000" b="0" i="0" u="none" strike="noStrike" cap="none" dirty="0">
              <a:solidFill>
                <a:srgbClr val="FF0000"/>
              </a:solidFill>
              <a:latin typeface="Calibri"/>
              <a:ea typeface="Calibri"/>
              <a:cs typeface="Calibri"/>
              <a:sym typeface="Calibri"/>
            </a:endParaRPr>
          </a:p>
          <a:p>
            <a:pPr marL="0" marR="0" lvl="0" indent="0" algn="l" rtl="0">
              <a:lnSpc>
                <a:spcPct val="130000"/>
              </a:lnSpc>
              <a:spcBef>
                <a:spcPts val="0"/>
              </a:spcBef>
              <a:spcAft>
                <a:spcPts val="0"/>
              </a:spcAft>
              <a:buClr>
                <a:srgbClr val="000000"/>
              </a:buClr>
              <a:buSzPts val="2000"/>
              <a:buFont typeface="Arial"/>
              <a:buNone/>
            </a:pPr>
            <a:endParaRPr sz="2000" b="0" i="0" u="none" strike="noStrike" cap="none" dirty="0">
              <a:solidFill>
                <a:srgbClr val="FF0000"/>
              </a:solidFill>
              <a:latin typeface="Calibri"/>
              <a:ea typeface="Calibri"/>
              <a:cs typeface="Calibri"/>
              <a:sym typeface="Calibri"/>
            </a:endParaRPr>
          </a:p>
          <a:p>
            <a:pPr marL="0" marR="0" lvl="0" indent="0" algn="l" rtl="0">
              <a:lnSpc>
                <a:spcPct val="130000"/>
              </a:lnSpc>
              <a:spcBef>
                <a:spcPts val="0"/>
              </a:spcBef>
              <a:spcAft>
                <a:spcPts val="0"/>
              </a:spcAft>
              <a:buClr>
                <a:srgbClr val="000000"/>
              </a:buClr>
              <a:buSzPts val="2000"/>
              <a:buFont typeface="Arial"/>
              <a:buNone/>
            </a:pPr>
            <a:endParaRPr sz="2000" b="0" i="0" u="none" strike="noStrike" cap="none" dirty="0">
              <a:solidFill>
                <a:srgbClr val="FF0000"/>
              </a:solidFill>
              <a:latin typeface="Calibri"/>
              <a:ea typeface="Calibri"/>
              <a:cs typeface="Calibri"/>
              <a:sym typeface="Calibri"/>
            </a:endParaRPr>
          </a:p>
          <a:p>
            <a:pPr marL="0" marR="0" lvl="0" indent="0" algn="l" rtl="0">
              <a:lnSpc>
                <a:spcPct val="130000"/>
              </a:lnSpc>
              <a:spcBef>
                <a:spcPts val="0"/>
              </a:spcBef>
              <a:spcAft>
                <a:spcPts val="0"/>
              </a:spcAft>
              <a:buClr>
                <a:srgbClr val="000000"/>
              </a:buClr>
              <a:buSzPts val="2000"/>
              <a:buFont typeface="Arial"/>
              <a:buNone/>
            </a:pPr>
            <a:endParaRPr sz="2000" b="0" i="0" u="none" strike="noStrike" cap="none" dirty="0">
              <a:solidFill>
                <a:srgbClr val="007890"/>
              </a:solidFill>
              <a:latin typeface="Calibri"/>
              <a:ea typeface="Calibri"/>
              <a:cs typeface="Calibri"/>
              <a:sym typeface="Calibri"/>
            </a:endParaRPr>
          </a:p>
          <a:p>
            <a:pPr marL="0" marR="0" lvl="0" indent="0" algn="l" rtl="0">
              <a:lnSpc>
                <a:spcPct val="130000"/>
              </a:lnSpc>
              <a:spcBef>
                <a:spcPts val="0"/>
              </a:spcBef>
              <a:spcAft>
                <a:spcPts val="0"/>
              </a:spcAft>
              <a:buClr>
                <a:srgbClr val="000000"/>
              </a:buClr>
              <a:buSzPts val="2000"/>
              <a:buFont typeface="Arial"/>
              <a:buNone/>
            </a:pPr>
            <a:endParaRPr sz="2000" b="0" i="0" u="none" strike="noStrike" cap="none" dirty="0">
              <a:solidFill>
                <a:srgbClr val="007890"/>
              </a:solidFill>
              <a:latin typeface="Calibri"/>
              <a:ea typeface="Calibri"/>
              <a:cs typeface="Calibri"/>
              <a:sym typeface="Calibri"/>
            </a:endParaRPr>
          </a:p>
          <a:p>
            <a:pPr marL="0" marR="0" lvl="0" indent="0" algn="l" rtl="0">
              <a:lnSpc>
                <a:spcPct val="130000"/>
              </a:lnSpc>
              <a:spcBef>
                <a:spcPts val="0"/>
              </a:spcBef>
              <a:spcAft>
                <a:spcPts val="0"/>
              </a:spcAft>
              <a:buClr>
                <a:srgbClr val="000000"/>
              </a:buClr>
              <a:buSzPts val="2000"/>
              <a:buFont typeface="Arial"/>
              <a:buNone/>
            </a:pPr>
            <a:r>
              <a:rPr lang="nl-BE" sz="2000" b="0" i="0" u="none" strike="noStrike" cap="none">
                <a:solidFill>
                  <a:srgbClr val="007890"/>
                </a:solidFill>
                <a:latin typeface="Calibri"/>
                <a:ea typeface="Calibri"/>
                <a:cs typeface="Calibri"/>
                <a:sym typeface="Calibri"/>
              </a:rPr>
              <a:t>	</a:t>
            </a:r>
          </a:p>
          <a:p>
            <a:pPr marL="0" marR="0" lvl="0" indent="0" algn="l" rtl="0">
              <a:lnSpc>
                <a:spcPct val="130000"/>
              </a:lnSpc>
              <a:spcBef>
                <a:spcPts val="0"/>
              </a:spcBef>
              <a:spcAft>
                <a:spcPts val="0"/>
              </a:spcAft>
              <a:buClr>
                <a:srgbClr val="000000"/>
              </a:buClr>
              <a:buSzPts val="1200"/>
              <a:buFont typeface="Arial"/>
              <a:buNone/>
            </a:pPr>
            <a:r>
              <a:rPr lang="nl-BE" sz="1200" b="1" i="0" u="none" strike="noStrike" cap="none">
                <a:solidFill>
                  <a:srgbClr val="6CB644"/>
                </a:solidFill>
                <a:latin typeface="Calibri"/>
                <a:ea typeface="Calibri"/>
                <a:cs typeface="Calibri"/>
                <a:sym typeface="Calibri"/>
              </a:rPr>
              <a:t> </a:t>
            </a:r>
          </a:p>
          <a:p>
            <a:pPr marL="0" marR="0" lvl="0" indent="0" algn="l" rtl="0">
              <a:lnSpc>
                <a:spcPct val="130000"/>
              </a:lnSpc>
              <a:spcBef>
                <a:spcPts val="0"/>
              </a:spcBef>
              <a:spcAft>
                <a:spcPts val="0"/>
              </a:spcAft>
              <a:buClr>
                <a:srgbClr val="000000"/>
              </a:buClr>
              <a:buSzPts val="1050"/>
              <a:buFont typeface="Arial"/>
              <a:buNone/>
            </a:pPr>
            <a:endParaRPr sz="1050" b="0" i="0" u="none" strike="noStrike" cap="none" dirty="0">
              <a:solidFill>
                <a:schemeClr val="dk1"/>
              </a:solidFill>
              <a:latin typeface="Calibri"/>
              <a:ea typeface="Calibri"/>
              <a:cs typeface="Calibri"/>
              <a:sym typeface="Calibri"/>
            </a:endParaRPr>
          </a:p>
          <a:p>
            <a:pPr marL="546100" marR="0" lvl="0" indent="-215900" algn="l" rtl="0">
              <a:lnSpc>
                <a:spcPct val="130000"/>
              </a:lnSpc>
              <a:spcBef>
                <a:spcPts val="0"/>
              </a:spcBef>
              <a:spcAft>
                <a:spcPts val="0"/>
              </a:spcAft>
              <a:buClr>
                <a:srgbClr val="000000"/>
              </a:buClr>
              <a:buSzPts val="2100"/>
              <a:buFont typeface="Arial"/>
              <a:buNone/>
            </a:pPr>
            <a:endParaRPr sz="1200" b="0" i="0" u="none" strike="noStrike" cap="none" dirty="0">
              <a:solidFill>
                <a:schemeClr val="dk1"/>
              </a:solidFill>
              <a:latin typeface="Calibri"/>
              <a:ea typeface="Calibri"/>
              <a:cs typeface="Calibri"/>
              <a:sym typeface="Calibri"/>
            </a:endParaRPr>
          </a:p>
          <a:p>
            <a:pPr marL="546100" marR="0" lvl="0" indent="-215900" algn="l" rtl="0">
              <a:lnSpc>
                <a:spcPct val="130000"/>
              </a:lnSpc>
              <a:spcBef>
                <a:spcPts val="0"/>
              </a:spcBef>
              <a:spcAft>
                <a:spcPts val="0"/>
              </a:spcAft>
              <a:buClr>
                <a:srgbClr val="000000"/>
              </a:buClr>
              <a:buSzPts val="2100"/>
              <a:buFont typeface="Arial"/>
              <a:buNone/>
            </a:pPr>
            <a:endParaRPr sz="1200" b="0" i="0" u="none" strike="noStrike" cap="none" dirty="0">
              <a:solidFill>
                <a:srgbClr val="000000"/>
              </a:solidFill>
              <a:latin typeface="Arial"/>
              <a:ea typeface="Arial"/>
              <a:cs typeface="Arial"/>
              <a:sym typeface="Arial"/>
            </a:endParaRPr>
          </a:p>
          <a:p>
            <a:pPr marL="546100" marR="0" lvl="0" indent="0" algn="l" rtl="0">
              <a:lnSpc>
                <a:spcPct val="130000"/>
              </a:lnSpc>
              <a:spcBef>
                <a:spcPts val="0"/>
              </a:spcBef>
              <a:spcAft>
                <a:spcPts val="0"/>
              </a:spcAft>
              <a:buClr>
                <a:srgbClr val="000000"/>
              </a:buClr>
              <a:buSzPts val="2100"/>
              <a:buFont typeface="Arial"/>
              <a:buNone/>
            </a:pPr>
            <a:endParaRPr sz="1200" b="1" i="0" u="none" strike="noStrike" cap="none" dirty="0">
              <a:solidFill>
                <a:srgbClr val="6CB644"/>
              </a:solidFill>
              <a:latin typeface="Calibri"/>
              <a:ea typeface="Calibri"/>
              <a:cs typeface="Calibri"/>
              <a:sym typeface="Calibri"/>
            </a:endParaRPr>
          </a:p>
        </p:txBody>
      </p:sp>
      <p:graphicFrame>
        <p:nvGraphicFramePr>
          <p:cNvPr id="170" name="Google Shape;170;p6"/>
          <p:cNvGraphicFramePr/>
          <p:nvPr>
            <p:extLst>
              <p:ext uri="{D42A27DB-BD31-4B8C-83A1-F6EECF244321}">
                <p14:modId xmlns:p14="http://schemas.microsoft.com/office/powerpoint/2010/main" val="1541060957"/>
              </p:ext>
            </p:extLst>
          </p:nvPr>
        </p:nvGraphicFramePr>
        <p:xfrm>
          <a:off x="430900" y="1409070"/>
          <a:ext cx="8399250" cy="2103140"/>
        </p:xfrm>
        <a:graphic>
          <a:graphicData uri="http://schemas.openxmlformats.org/drawingml/2006/table">
            <a:tbl>
              <a:tblPr firstRow="1" bandRow="1">
                <a:noFill/>
                <a:tableStyleId>{0C0EE245-2E5D-4EF6-A770-5C3558C50676}</a:tableStyleId>
              </a:tblPr>
              <a:tblGrid>
                <a:gridCol w="1679850">
                  <a:extLst>
                    <a:ext uri="{9D8B030D-6E8A-4147-A177-3AD203B41FA5}">
                      <a16:colId xmlns:a16="http://schemas.microsoft.com/office/drawing/2014/main" xmlns="" val="20000"/>
                    </a:ext>
                  </a:extLst>
                </a:gridCol>
                <a:gridCol w="1679850">
                  <a:extLst>
                    <a:ext uri="{9D8B030D-6E8A-4147-A177-3AD203B41FA5}">
                      <a16:colId xmlns:a16="http://schemas.microsoft.com/office/drawing/2014/main" xmlns="" val="20001"/>
                    </a:ext>
                  </a:extLst>
                </a:gridCol>
                <a:gridCol w="1679850">
                  <a:extLst>
                    <a:ext uri="{9D8B030D-6E8A-4147-A177-3AD203B41FA5}">
                      <a16:colId xmlns:a16="http://schemas.microsoft.com/office/drawing/2014/main" xmlns="" val="20002"/>
                    </a:ext>
                  </a:extLst>
                </a:gridCol>
                <a:gridCol w="1679850">
                  <a:extLst>
                    <a:ext uri="{9D8B030D-6E8A-4147-A177-3AD203B41FA5}">
                      <a16:colId xmlns:a16="http://schemas.microsoft.com/office/drawing/2014/main" xmlns="" val="20003"/>
                    </a:ext>
                  </a:extLst>
                </a:gridCol>
                <a:gridCol w="1679850">
                  <a:extLst>
                    <a:ext uri="{9D8B030D-6E8A-4147-A177-3AD203B41FA5}">
                      <a16:colId xmlns:a16="http://schemas.microsoft.com/office/drawing/2014/main" xmlns="" val="20004"/>
                    </a:ext>
                  </a:extLst>
                </a:gridCol>
              </a:tblGrid>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nl-BE" sz="1800" u="none" strike="noStrike" cap="none"/>
                        <a:t>Start challenge 2021 </a:t>
                      </a:r>
                      <a:r>
                        <a:rPr lang="nl-BE" sz="1800" u="none" strike="noStrike" cap="none">
                          <a:latin typeface="Calibri"/>
                          <a:ea typeface="Calibri"/>
                          <a:cs typeface="Calibri"/>
                          <a:sym typeface="Calibri"/>
                        </a:rPr>
                        <a:t>(154 gezinnen – 366 personen)</a:t>
                      </a: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nl-BE" sz="1800" u="none" strike="noStrike" cap="none"/>
                        <a:t>Einde challenge 2021 </a:t>
                      </a:r>
                      <a:r>
                        <a:rPr lang="nl-BE" sz="1800" u="none" strike="noStrike" cap="none">
                          <a:latin typeface="Calibri"/>
                          <a:ea typeface="Calibri"/>
                          <a:cs typeface="Calibri"/>
                          <a:sym typeface="Calibri"/>
                        </a:rPr>
                        <a:t>(62 gezinnen – 160 personen)</a:t>
                      </a: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nl-BE" sz="1800" u="none" strike="noStrike" cap="none"/>
                        <a:t>Brussels gemiddelde</a:t>
                      </a:r>
                    </a:p>
                    <a:p>
                      <a:pPr marL="0" marR="0" lvl="0" indent="0" algn="l" rtl="0">
                        <a:lnSpc>
                          <a:spcPct val="100000"/>
                        </a:lnSpc>
                        <a:spcBef>
                          <a:spcPts val="0"/>
                        </a:spcBef>
                        <a:spcAft>
                          <a:spcPts val="0"/>
                        </a:spcAft>
                        <a:buClr>
                          <a:srgbClr val="000000"/>
                        </a:buClr>
                        <a:buSzPts val="1800"/>
                        <a:buFont typeface="Arial"/>
                        <a:buNone/>
                      </a:pPr>
                      <a:r>
                        <a:rPr lang="nl-BE" sz="1800" u="none" strike="noStrike" cap="none"/>
                        <a:t>(2021)</a:t>
                      </a: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nl-BE" sz="1800" u="none" strike="noStrike" cap="none"/>
                        <a:t>Einde challenge 2020</a:t>
                      </a:r>
                    </a:p>
                  </a:txBody>
                  <a:tcPr marL="91450" marR="91450" marT="45725" marB="45725"/>
                </a:tc>
                <a:extLst>
                  <a:ext uri="{0D108BD9-81ED-4DB2-BD59-A6C34878D82A}">
                    <a16:rowId xmlns:a16="http://schemas.microsoft.com/office/drawing/2014/main" xmlns="" val="10000"/>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nl-BE" sz="1800" u="none" strike="noStrike" cap="none"/>
                        <a:t>Gemiddeld gewicht van blauwe zakken</a:t>
                      </a:r>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nl-BE" sz="1800" b="1" u="none" strike="noStrike" cap="none">
                          <a:solidFill>
                            <a:schemeClr val="accent6"/>
                          </a:solidFill>
                          <a:latin typeface="Calibri"/>
                          <a:ea typeface="Calibri"/>
                          <a:cs typeface="Calibri"/>
                          <a:sym typeface="Calibri"/>
                        </a:rPr>
                        <a:t>14    </a:t>
                      </a:r>
                    </a:p>
                    <a:p>
                      <a:pPr marL="0" marR="0" lvl="0" indent="0" algn="ctr" rtl="0">
                        <a:lnSpc>
                          <a:spcPct val="100000"/>
                        </a:lnSpc>
                        <a:spcBef>
                          <a:spcPts val="0"/>
                        </a:spcBef>
                        <a:spcAft>
                          <a:spcPts val="0"/>
                        </a:spcAft>
                        <a:buClr>
                          <a:srgbClr val="000000"/>
                        </a:buClr>
                        <a:buSzPts val="1800"/>
                        <a:buFont typeface="Arial"/>
                        <a:buNone/>
                      </a:pPr>
                      <a:r>
                        <a:rPr lang="nl-BE" sz="1800" u="none" strike="noStrike" cap="none"/>
                        <a:t>kg/pers./jaar</a:t>
                      </a:r>
                    </a:p>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nl-BE" sz="1800" b="1" u="none" strike="noStrike" cap="none">
                          <a:solidFill>
                            <a:schemeClr val="accent6"/>
                          </a:solidFill>
                          <a:latin typeface="Calibri"/>
                          <a:ea typeface="Calibri"/>
                          <a:cs typeface="Calibri"/>
                          <a:sym typeface="Calibri"/>
                        </a:rPr>
                        <a:t>12</a:t>
                      </a:r>
                    </a:p>
                    <a:p>
                      <a:pPr marL="0" marR="0" lvl="0" indent="0" algn="ctr" rtl="0">
                        <a:lnSpc>
                          <a:spcPct val="100000"/>
                        </a:lnSpc>
                        <a:spcBef>
                          <a:spcPts val="0"/>
                        </a:spcBef>
                        <a:spcAft>
                          <a:spcPts val="0"/>
                        </a:spcAft>
                        <a:buClr>
                          <a:srgbClr val="000000"/>
                        </a:buClr>
                        <a:buSzPts val="1800"/>
                        <a:buFont typeface="Arial"/>
                        <a:buNone/>
                      </a:pPr>
                      <a:r>
                        <a:rPr lang="nl-BE" sz="1800" u="none" strike="noStrike" cap="none"/>
                        <a:t>kg/pers./jaar</a:t>
                      </a:r>
                    </a:p>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nl-BE" sz="1800" u="none" strike="noStrike" cap="none"/>
                        <a:t>16,5</a:t>
                      </a:r>
                    </a:p>
                    <a:p>
                      <a:pPr marL="0" marR="0" lvl="0" indent="0" algn="ctr" rtl="0">
                        <a:lnSpc>
                          <a:spcPct val="100000"/>
                        </a:lnSpc>
                        <a:spcBef>
                          <a:spcPts val="0"/>
                        </a:spcBef>
                        <a:spcAft>
                          <a:spcPts val="0"/>
                        </a:spcAft>
                        <a:buClr>
                          <a:srgbClr val="000000"/>
                        </a:buClr>
                        <a:buSzPts val="1800"/>
                        <a:buFont typeface="Arial"/>
                        <a:buNone/>
                      </a:pPr>
                      <a:r>
                        <a:rPr lang="nl-BE" sz="1800" u="none" strike="noStrike" cap="none"/>
                        <a:t>kg/pers./jaar</a:t>
                      </a:r>
                    </a:p>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nl-BE" sz="1800" u="none" strike="noStrike" cap="none">
                          <a:solidFill>
                            <a:srgbClr val="3F3F3F"/>
                          </a:solidFill>
                          <a:latin typeface="Calibri"/>
                          <a:ea typeface="Calibri"/>
                          <a:cs typeface="Calibri"/>
                          <a:sym typeface="Calibri"/>
                        </a:rPr>
                        <a:t>/</a:t>
                      </a:r>
                    </a:p>
                    <a:p>
                      <a:pPr marL="0" marR="0" lvl="0" indent="0" algn="ctr" rtl="0">
                        <a:lnSpc>
                          <a:spcPct val="100000"/>
                        </a:lnSpc>
                        <a:spcBef>
                          <a:spcPts val="0"/>
                        </a:spcBef>
                        <a:spcAft>
                          <a:spcPts val="0"/>
                        </a:spcAft>
                        <a:buClr>
                          <a:srgbClr val="000000"/>
                        </a:buClr>
                        <a:buSzPts val="1800"/>
                        <a:buFont typeface="Arial"/>
                        <a:buNone/>
                      </a:pPr>
                      <a:r>
                        <a:rPr lang="nl-BE" sz="1800" u="none" strike="noStrike" cap="none"/>
                        <a:t>kg/pers./jaar</a:t>
                      </a:r>
                    </a:p>
                    <a:p>
                      <a:pPr marL="0" marR="0" lvl="0" indent="0" algn="l" rtl="0">
                        <a:lnSpc>
                          <a:spcPct val="100000"/>
                        </a:lnSpc>
                        <a:spcBef>
                          <a:spcPts val="0"/>
                        </a:spcBef>
                        <a:spcAft>
                          <a:spcPts val="0"/>
                        </a:spcAft>
                        <a:buClr>
                          <a:srgbClr val="000000"/>
                        </a:buClr>
                        <a:buSzPts val="1800"/>
                        <a:buFont typeface="Arial"/>
                        <a:buNone/>
                      </a:pPr>
                      <a:endParaRPr sz="1800" u="none" strike="noStrike" cap="none" dirty="0"/>
                    </a:p>
                  </a:txBody>
                  <a:tcPr marL="91450" marR="91450" marT="45725" marB="45725"/>
                </a:tc>
                <a:extLst>
                  <a:ext uri="{0D108BD9-81ED-4DB2-BD59-A6C34878D82A}">
                    <a16:rowId xmlns:a16="http://schemas.microsoft.com/office/drawing/2014/main" xmlns="" val="10001"/>
                  </a:ext>
                </a:extLst>
              </a:tr>
            </a:tbl>
          </a:graphicData>
        </a:graphic>
      </p:graphicFrame>
      <p:sp>
        <p:nvSpPr>
          <p:cNvPr id="8" name="Google Shape;124;p3"/>
          <p:cNvSpPr txBox="1">
            <a:spLocks/>
          </p:cNvSpPr>
          <p:nvPr/>
        </p:nvSpPr>
        <p:spPr>
          <a:xfrm>
            <a:off x="763300" y="134340"/>
            <a:ext cx="8229600" cy="681200"/>
          </a:xfrm>
          <a:prstGeom prst="rect">
            <a:avLst/>
          </a:prstGeom>
          <a:noFill/>
          <a:ln>
            <a:noFill/>
          </a:ln>
        </p:spPr>
        <p:txBody>
          <a:bodyPr spcFirstLastPara="1" wrap="square" lIns="62850" tIns="62850" rIns="62850" bIns="6285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799D"/>
              </a:buClr>
              <a:buSzPts val="1000"/>
              <a:buFont typeface="Arial"/>
              <a:buNone/>
              <a:defRPr sz="3300" b="1" i="0" u="none" strike="noStrike" cap="none">
                <a:solidFill>
                  <a:srgbClr val="00799D"/>
                </a:solidFill>
                <a:latin typeface="Arial"/>
                <a:ea typeface="Arial"/>
                <a:cs typeface="Arial"/>
                <a:sym typeface="Arial"/>
              </a:defRPr>
            </a:lvl1pPr>
            <a:lvl2pPr marR="0" lvl="1"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2pPr>
            <a:lvl3pPr marR="0" lvl="2"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3pPr>
            <a:lvl4pPr marR="0" lvl="3"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4pPr>
            <a:lvl5pPr marR="0" lvl="4"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5pPr>
            <a:lvl6pPr marR="0" lvl="5"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6pPr>
            <a:lvl7pPr marR="0" lvl="6"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7pPr>
            <a:lvl8pPr marR="0" lvl="7"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8pPr>
            <a:lvl9pPr marR="0" lvl="8"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9pPr>
          </a:lstStyle>
          <a:p>
            <a:pPr>
              <a:lnSpc>
                <a:spcPct val="130000"/>
              </a:lnSpc>
              <a:buClr>
                <a:srgbClr val="000000"/>
              </a:buClr>
              <a:buSzPts val="1800"/>
            </a:pPr>
            <a:r>
              <a:rPr lang="nl-BE" sz="3200">
                <a:solidFill>
                  <a:srgbClr val="92D050"/>
                </a:solidFill>
                <a:latin typeface="Calibri"/>
                <a:ea typeface="Calibri"/>
                <a:cs typeface="Calibri"/>
                <a:sym typeface="Calibri"/>
              </a:rPr>
              <a:t>Effect op verpakkingsafval (blauwe zak)</a:t>
            </a:r>
            <a:r>
              <a:rPr lang="nl-BE" sz="2400" b="0">
                <a:solidFill>
                  <a:srgbClr val="000000"/>
                </a:solidFill>
              </a:rPr>
              <a:t/>
            </a:r>
            <a:br>
              <a:rPr lang="nl-BE" sz="2400" b="0">
                <a:solidFill>
                  <a:srgbClr val="000000"/>
                </a:solidFill>
              </a:rPr>
            </a:br>
            <a:endParaRPr lang="nl-BE" sz="2400" b="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6" name="Google Shape;176;p57"/>
          <p:cNvSpPr txBox="1">
            <a:spLocks noGrp="1"/>
          </p:cNvSpPr>
          <p:nvPr>
            <p:ph type="body" idx="1"/>
          </p:nvPr>
        </p:nvSpPr>
        <p:spPr>
          <a:xfrm>
            <a:off x="523739" y="1646803"/>
            <a:ext cx="8229600" cy="4526000"/>
          </a:xfrm>
          <a:prstGeom prst="rect">
            <a:avLst/>
          </a:prstGeom>
          <a:noFill/>
          <a:ln>
            <a:noFill/>
          </a:ln>
        </p:spPr>
        <p:txBody>
          <a:bodyPr spcFirstLastPara="1" wrap="square" lIns="62850" tIns="62850" rIns="62850" bIns="62850" anchor="t" anchorCtr="0">
            <a:noAutofit/>
          </a:bodyPr>
          <a:lstStyle/>
          <a:p>
            <a:pPr marL="317500" marR="0" lvl="0" indent="-165100" algn="l" rtl="0">
              <a:lnSpc>
                <a:spcPct val="100000"/>
              </a:lnSpc>
              <a:spcBef>
                <a:spcPts val="0"/>
              </a:spcBef>
              <a:spcAft>
                <a:spcPts val="0"/>
              </a:spcAft>
              <a:buClr>
                <a:srgbClr val="000000"/>
              </a:buClr>
              <a:buSzPts val="2800"/>
              <a:buFont typeface="Merriweather Sans"/>
              <a:buNone/>
            </a:pPr>
            <a:endParaRPr sz="1400" b="0" i="0" u="none" strike="noStrike" cap="none">
              <a:solidFill>
                <a:srgbClr val="6CB644"/>
              </a:solidFill>
              <a:latin typeface="Arial"/>
              <a:ea typeface="Arial"/>
              <a:cs typeface="Arial"/>
              <a:sym typeface="Arial"/>
            </a:endParaRPr>
          </a:p>
          <a:p>
            <a:pPr marL="317500" marR="0" lvl="0" indent="-165100" algn="l" rtl="0">
              <a:lnSpc>
                <a:spcPct val="100000"/>
              </a:lnSpc>
              <a:spcBef>
                <a:spcPts val="0"/>
              </a:spcBef>
              <a:spcAft>
                <a:spcPts val="0"/>
              </a:spcAft>
              <a:buClr>
                <a:srgbClr val="000000"/>
              </a:buClr>
              <a:buSzPts val="2800"/>
              <a:buFont typeface="Merriweather Sans"/>
              <a:buNone/>
            </a:pPr>
            <a:endParaRPr sz="1400" b="0" i="0" u="none" strike="noStrike" cap="none">
              <a:solidFill>
                <a:srgbClr val="6CB644"/>
              </a:solidFill>
              <a:latin typeface="Arial"/>
              <a:ea typeface="Arial"/>
              <a:cs typeface="Arial"/>
              <a:sym typeface="Arial"/>
            </a:endParaRPr>
          </a:p>
          <a:p>
            <a:pPr marL="317500" marR="0" lvl="0" indent="-165100" algn="l" rtl="0">
              <a:lnSpc>
                <a:spcPct val="100000"/>
              </a:lnSpc>
              <a:spcBef>
                <a:spcPts val="0"/>
              </a:spcBef>
              <a:spcAft>
                <a:spcPts val="0"/>
              </a:spcAft>
              <a:buClr>
                <a:srgbClr val="000000"/>
              </a:buClr>
              <a:buSzPts val="2800"/>
              <a:buFont typeface="Merriweather Sans"/>
              <a:buNone/>
            </a:pPr>
            <a:endParaRPr sz="1600" b="0" i="0" u="none" strike="noStrike" cap="none">
              <a:solidFill>
                <a:srgbClr val="4F5057"/>
              </a:solidFill>
              <a:latin typeface="Arial"/>
              <a:ea typeface="Arial"/>
              <a:cs typeface="Arial"/>
              <a:sym typeface="Arial"/>
            </a:endParaRPr>
          </a:p>
        </p:txBody>
      </p:sp>
      <p:sp>
        <p:nvSpPr>
          <p:cNvPr id="177" name="Google Shape;177;p57"/>
          <p:cNvSpPr txBox="1"/>
          <p:nvPr/>
        </p:nvSpPr>
        <p:spPr>
          <a:xfrm>
            <a:off x="357539" y="4014460"/>
            <a:ext cx="8562000" cy="2540733"/>
          </a:xfrm>
          <a:prstGeom prst="rect">
            <a:avLst/>
          </a:prstGeom>
          <a:noFill/>
          <a:ln>
            <a:noFill/>
          </a:ln>
        </p:spPr>
        <p:txBody>
          <a:bodyPr spcFirstLastPara="1" wrap="square" lIns="62850" tIns="62850" rIns="62850" bIns="62850" anchor="t" anchorCtr="0">
            <a:noAutofit/>
          </a:bodyPr>
          <a:lstStyle/>
          <a:p>
            <a:pPr marL="0" marR="0" lvl="0" indent="0" algn="l" rtl="0">
              <a:lnSpc>
                <a:spcPct val="130000"/>
              </a:lnSpc>
              <a:spcBef>
                <a:spcPts val="0"/>
              </a:spcBef>
              <a:spcAft>
                <a:spcPts val="0"/>
              </a:spcAft>
              <a:buClr>
                <a:srgbClr val="000000"/>
              </a:buClr>
              <a:buSzPts val="2000"/>
              <a:buFont typeface="Arial"/>
              <a:buNone/>
            </a:pPr>
            <a:endParaRPr sz="2000" b="0" i="0" u="none" strike="noStrike" cap="none" dirty="0">
              <a:solidFill>
                <a:srgbClr val="000000"/>
              </a:solidFill>
              <a:latin typeface="Calibri"/>
              <a:ea typeface="Calibri"/>
              <a:cs typeface="Calibri"/>
              <a:sym typeface="Calibri"/>
            </a:endParaRPr>
          </a:p>
          <a:p>
            <a:pPr marL="342900" marR="0" lvl="0" indent="-342900" algn="l" rtl="0">
              <a:lnSpc>
                <a:spcPct val="130000"/>
              </a:lnSpc>
              <a:spcBef>
                <a:spcPts val="0"/>
              </a:spcBef>
              <a:spcAft>
                <a:spcPts val="0"/>
              </a:spcAft>
              <a:buClr>
                <a:srgbClr val="000000"/>
              </a:buClr>
              <a:buSzPts val="2000"/>
              <a:buFont typeface="Noto Sans Symbols"/>
              <a:buChar char="⇒"/>
            </a:pPr>
            <a:r>
              <a:rPr lang="nl-BE" sz="2000" b="0" i="0" u="none" strike="noStrike" cap="none">
                <a:solidFill>
                  <a:srgbClr val="000000"/>
                </a:solidFill>
                <a:latin typeface="Calibri"/>
                <a:ea typeface="Calibri"/>
                <a:cs typeface="Calibri"/>
                <a:sym typeface="Calibri"/>
              </a:rPr>
              <a:t>Gemiddelde daling:  </a:t>
            </a:r>
            <a:r>
              <a:rPr lang="nl-BE" sz="2000" b="1" i="0" u="none" strike="noStrike" cap="none">
                <a:solidFill>
                  <a:schemeClr val="accent6"/>
                </a:solidFill>
                <a:latin typeface="Calibri"/>
                <a:ea typeface="Calibri"/>
                <a:cs typeface="Calibri"/>
                <a:sym typeface="Calibri"/>
              </a:rPr>
              <a:t>- 28%</a:t>
            </a:r>
            <a:r>
              <a:rPr lang="nl-BE" sz="2000" i="0" u="none" strike="noStrike" cap="none">
                <a:latin typeface="Calibri"/>
                <a:ea typeface="Calibri"/>
                <a:cs typeface="Calibri"/>
                <a:sym typeface="Calibri"/>
              </a:rPr>
              <a:t> (gele zak) in 9 maanden tijd</a:t>
            </a:r>
          </a:p>
          <a:p>
            <a:pPr marL="0" marR="0" lvl="0" indent="0" algn="l" rtl="0">
              <a:lnSpc>
                <a:spcPct val="130000"/>
              </a:lnSpc>
              <a:spcBef>
                <a:spcPts val="0"/>
              </a:spcBef>
              <a:spcAft>
                <a:spcPts val="0"/>
              </a:spcAft>
              <a:buClr>
                <a:srgbClr val="000000"/>
              </a:buClr>
              <a:buSzPts val="12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1050"/>
              <a:buFont typeface="Arial"/>
              <a:buNone/>
            </a:pPr>
            <a:endParaRPr sz="1050" b="0" i="0" u="none" strike="noStrike" cap="none" dirty="0">
              <a:solidFill>
                <a:schemeClr val="dk1"/>
              </a:solidFill>
              <a:latin typeface="Calibri"/>
              <a:ea typeface="Calibri"/>
              <a:cs typeface="Calibri"/>
              <a:sym typeface="Calibri"/>
            </a:endParaRPr>
          </a:p>
          <a:p>
            <a:pPr marL="546100" marR="0" lvl="0" indent="-215900" algn="l" rtl="0">
              <a:lnSpc>
                <a:spcPct val="130000"/>
              </a:lnSpc>
              <a:spcBef>
                <a:spcPts val="0"/>
              </a:spcBef>
              <a:spcAft>
                <a:spcPts val="0"/>
              </a:spcAft>
              <a:buClr>
                <a:srgbClr val="000000"/>
              </a:buClr>
              <a:buSzPts val="2100"/>
              <a:buFont typeface="Arial"/>
              <a:buNone/>
            </a:pPr>
            <a:endParaRPr sz="1200" b="0" i="0" u="none" strike="noStrike" cap="none" dirty="0">
              <a:solidFill>
                <a:schemeClr val="dk1"/>
              </a:solidFill>
              <a:latin typeface="Calibri"/>
              <a:ea typeface="Calibri"/>
              <a:cs typeface="Calibri"/>
              <a:sym typeface="Calibri"/>
            </a:endParaRPr>
          </a:p>
          <a:p>
            <a:pPr marL="546100" marR="0" lvl="0" indent="-215900" algn="l" rtl="0">
              <a:lnSpc>
                <a:spcPct val="130000"/>
              </a:lnSpc>
              <a:spcBef>
                <a:spcPts val="0"/>
              </a:spcBef>
              <a:spcAft>
                <a:spcPts val="0"/>
              </a:spcAft>
              <a:buClr>
                <a:srgbClr val="000000"/>
              </a:buClr>
              <a:buSzPts val="2100"/>
              <a:buFont typeface="Arial"/>
              <a:buNone/>
            </a:pPr>
            <a:endParaRPr sz="1200" b="0" i="0" u="none" strike="noStrike" cap="none" dirty="0">
              <a:solidFill>
                <a:srgbClr val="000000"/>
              </a:solidFill>
              <a:latin typeface="Arial"/>
              <a:ea typeface="Arial"/>
              <a:cs typeface="Arial"/>
              <a:sym typeface="Arial"/>
            </a:endParaRPr>
          </a:p>
          <a:p>
            <a:pPr marL="546100" marR="0" lvl="0" indent="0" algn="l" rtl="0">
              <a:lnSpc>
                <a:spcPct val="130000"/>
              </a:lnSpc>
              <a:spcBef>
                <a:spcPts val="0"/>
              </a:spcBef>
              <a:spcAft>
                <a:spcPts val="0"/>
              </a:spcAft>
              <a:buClr>
                <a:srgbClr val="000000"/>
              </a:buClr>
              <a:buSzPts val="2100"/>
              <a:buFont typeface="Arial"/>
              <a:buNone/>
            </a:pPr>
            <a:endParaRPr sz="1200" b="1" i="0" u="none" strike="noStrike" cap="none" dirty="0">
              <a:solidFill>
                <a:srgbClr val="6CB644"/>
              </a:solidFill>
              <a:latin typeface="Calibri"/>
              <a:ea typeface="Calibri"/>
              <a:cs typeface="Calibri"/>
              <a:sym typeface="Calibri"/>
            </a:endParaRPr>
          </a:p>
        </p:txBody>
      </p:sp>
      <p:graphicFrame>
        <p:nvGraphicFramePr>
          <p:cNvPr id="178" name="Google Shape;178;p57"/>
          <p:cNvGraphicFramePr/>
          <p:nvPr/>
        </p:nvGraphicFramePr>
        <p:xfrm>
          <a:off x="390661" y="1911321"/>
          <a:ext cx="8399250" cy="2377460"/>
        </p:xfrm>
        <a:graphic>
          <a:graphicData uri="http://schemas.openxmlformats.org/drawingml/2006/table">
            <a:tbl>
              <a:tblPr firstRow="1" bandRow="1">
                <a:noFill/>
                <a:tableStyleId>{0C0EE245-2E5D-4EF6-A770-5C3558C50676}</a:tableStyleId>
              </a:tblPr>
              <a:tblGrid>
                <a:gridCol w="1679850">
                  <a:extLst>
                    <a:ext uri="{9D8B030D-6E8A-4147-A177-3AD203B41FA5}">
                      <a16:colId xmlns:a16="http://schemas.microsoft.com/office/drawing/2014/main" xmlns="" val="20000"/>
                    </a:ext>
                  </a:extLst>
                </a:gridCol>
                <a:gridCol w="1679850">
                  <a:extLst>
                    <a:ext uri="{9D8B030D-6E8A-4147-A177-3AD203B41FA5}">
                      <a16:colId xmlns:a16="http://schemas.microsoft.com/office/drawing/2014/main" xmlns="" val="20001"/>
                    </a:ext>
                  </a:extLst>
                </a:gridCol>
                <a:gridCol w="1679850">
                  <a:extLst>
                    <a:ext uri="{9D8B030D-6E8A-4147-A177-3AD203B41FA5}">
                      <a16:colId xmlns:a16="http://schemas.microsoft.com/office/drawing/2014/main" xmlns="" val="20002"/>
                    </a:ext>
                  </a:extLst>
                </a:gridCol>
                <a:gridCol w="1679850">
                  <a:extLst>
                    <a:ext uri="{9D8B030D-6E8A-4147-A177-3AD203B41FA5}">
                      <a16:colId xmlns:a16="http://schemas.microsoft.com/office/drawing/2014/main" xmlns="" val="20003"/>
                    </a:ext>
                  </a:extLst>
                </a:gridCol>
                <a:gridCol w="1679850">
                  <a:extLst>
                    <a:ext uri="{9D8B030D-6E8A-4147-A177-3AD203B41FA5}">
                      <a16:colId xmlns:a16="http://schemas.microsoft.com/office/drawing/2014/main" xmlns="" val="20004"/>
                    </a:ext>
                  </a:extLst>
                </a:gridCol>
              </a:tblGrid>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nl-BE" sz="1800" u="none" strike="noStrike" cap="none"/>
                        <a:t>Begin challenge 2021 </a:t>
                      </a:r>
                      <a:r>
                        <a:rPr lang="nl-BE" sz="1800" u="none" strike="noStrike" cap="none">
                          <a:latin typeface="Calibri"/>
                          <a:ea typeface="Calibri"/>
                          <a:cs typeface="Calibri"/>
                          <a:sym typeface="Calibri"/>
                        </a:rPr>
                        <a:t>(209 personen)</a:t>
                      </a: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nl-BE" sz="1800" u="none" strike="noStrike" cap="none"/>
                        <a:t>Einde challenge 2021 </a:t>
                      </a:r>
                      <a:r>
                        <a:rPr lang="nl-BE" sz="1800" u="none" strike="noStrike" cap="none">
                          <a:latin typeface="Calibri"/>
                          <a:ea typeface="Calibri"/>
                          <a:cs typeface="Calibri"/>
                          <a:sym typeface="Calibri"/>
                        </a:rPr>
                        <a:t>(77 personen)</a:t>
                      </a: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nl-BE" sz="1800" u="none" strike="noStrike" cap="none"/>
                        <a:t>Brussels gemiddelde</a:t>
                      </a:r>
                    </a:p>
                    <a:p>
                      <a:pPr marL="0" marR="0" lvl="0" indent="0" algn="l" rtl="0">
                        <a:lnSpc>
                          <a:spcPct val="100000"/>
                        </a:lnSpc>
                        <a:spcBef>
                          <a:spcPts val="0"/>
                        </a:spcBef>
                        <a:spcAft>
                          <a:spcPts val="0"/>
                        </a:spcAft>
                        <a:buClr>
                          <a:srgbClr val="000000"/>
                        </a:buClr>
                        <a:buSzPts val="1800"/>
                        <a:buFont typeface="Arial"/>
                        <a:buNone/>
                      </a:pPr>
                      <a:r>
                        <a:rPr lang="nl-BE" sz="1800" u="none" strike="noStrike" cap="none"/>
                        <a:t>(afgevlakt 2017-2018-2019)</a:t>
                      </a: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nl-BE" sz="1800" u="none" strike="noStrike" cap="none"/>
                        <a:t>Einde challenge 2020</a:t>
                      </a:r>
                    </a:p>
                  </a:txBody>
                  <a:tcPr marL="91450" marR="91450" marT="45725" marB="45725"/>
                </a:tc>
                <a:extLst>
                  <a:ext uri="{0D108BD9-81ED-4DB2-BD59-A6C34878D82A}">
                    <a16:rowId xmlns:a16="http://schemas.microsoft.com/office/drawing/2014/main" xmlns="" val="10000"/>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nl-BE" sz="1800" u="none" strike="noStrike" cap="none"/>
                        <a:t>Gemiddeld gewicht gele zakken</a:t>
                      </a:r>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nl-BE" sz="1800" b="1" u="none" strike="noStrike" cap="none">
                          <a:solidFill>
                            <a:schemeClr val="accent6"/>
                          </a:solidFill>
                          <a:latin typeface="Calibri"/>
                          <a:ea typeface="Calibri"/>
                          <a:cs typeface="Calibri"/>
                          <a:sym typeface="Calibri"/>
                        </a:rPr>
                        <a:t>22   </a:t>
                      </a:r>
                    </a:p>
                    <a:p>
                      <a:pPr marL="0" marR="0" lvl="0" indent="0" algn="ctr" rtl="0">
                        <a:lnSpc>
                          <a:spcPct val="100000"/>
                        </a:lnSpc>
                        <a:spcBef>
                          <a:spcPts val="0"/>
                        </a:spcBef>
                        <a:spcAft>
                          <a:spcPts val="0"/>
                        </a:spcAft>
                        <a:buClr>
                          <a:srgbClr val="000000"/>
                        </a:buClr>
                        <a:buSzPts val="1800"/>
                        <a:buFont typeface="Arial"/>
                        <a:buNone/>
                      </a:pPr>
                      <a:r>
                        <a:rPr lang="nl-BE" sz="1800" u="none" strike="noStrike" cap="none"/>
                        <a:t>kg/pers./jaar</a:t>
                      </a:r>
                    </a:p>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nl-BE" sz="1800" b="1" u="none" strike="noStrike" cap="none">
                          <a:solidFill>
                            <a:schemeClr val="accent6"/>
                          </a:solidFill>
                          <a:latin typeface="Calibri"/>
                          <a:ea typeface="Calibri"/>
                          <a:cs typeface="Calibri"/>
                          <a:sym typeface="Calibri"/>
                        </a:rPr>
                        <a:t>16</a:t>
                      </a:r>
                    </a:p>
                    <a:p>
                      <a:pPr marL="0" marR="0" lvl="0" indent="0" algn="ctr" rtl="0">
                        <a:lnSpc>
                          <a:spcPct val="100000"/>
                        </a:lnSpc>
                        <a:spcBef>
                          <a:spcPts val="0"/>
                        </a:spcBef>
                        <a:spcAft>
                          <a:spcPts val="0"/>
                        </a:spcAft>
                        <a:buClr>
                          <a:srgbClr val="000000"/>
                        </a:buClr>
                        <a:buSzPts val="1800"/>
                        <a:buFont typeface="Arial"/>
                        <a:buNone/>
                      </a:pPr>
                      <a:r>
                        <a:rPr lang="nl-BE" sz="1800" u="none" strike="noStrike" cap="none"/>
                        <a:t>kg/pers./jaar</a:t>
                      </a:r>
                    </a:p>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nl-BE" sz="1800" u="none" strike="noStrike" cap="none"/>
                        <a:t>23,26</a:t>
                      </a:r>
                    </a:p>
                    <a:p>
                      <a:pPr marL="0" marR="0" lvl="0" indent="0" algn="ctr" rtl="0">
                        <a:lnSpc>
                          <a:spcPct val="100000"/>
                        </a:lnSpc>
                        <a:spcBef>
                          <a:spcPts val="0"/>
                        </a:spcBef>
                        <a:spcAft>
                          <a:spcPts val="0"/>
                        </a:spcAft>
                        <a:buClr>
                          <a:srgbClr val="000000"/>
                        </a:buClr>
                        <a:buSzPts val="1800"/>
                        <a:buFont typeface="Arial"/>
                        <a:buNone/>
                      </a:pPr>
                      <a:r>
                        <a:rPr lang="nl-BE" sz="1800" u="none" strike="noStrike" cap="none"/>
                        <a:t>kg/pers./jaar</a:t>
                      </a:r>
                    </a:p>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nl-BE" sz="1800" u="none" strike="noStrike" cap="none">
                          <a:solidFill>
                            <a:srgbClr val="3F3F3F"/>
                          </a:solidFill>
                          <a:latin typeface="Calibri"/>
                          <a:ea typeface="Calibri"/>
                          <a:cs typeface="Calibri"/>
                          <a:sym typeface="Calibri"/>
                        </a:rPr>
                        <a:t>/</a:t>
                      </a:r>
                    </a:p>
                    <a:p>
                      <a:pPr marL="0" marR="0" lvl="0" indent="0" algn="ctr" rtl="0">
                        <a:lnSpc>
                          <a:spcPct val="100000"/>
                        </a:lnSpc>
                        <a:spcBef>
                          <a:spcPts val="0"/>
                        </a:spcBef>
                        <a:spcAft>
                          <a:spcPts val="0"/>
                        </a:spcAft>
                        <a:buClr>
                          <a:srgbClr val="000000"/>
                        </a:buClr>
                        <a:buSzPts val="1800"/>
                        <a:buFont typeface="Arial"/>
                        <a:buNone/>
                      </a:pPr>
                      <a:r>
                        <a:rPr lang="nl-BE" sz="1800" u="none" strike="noStrike" cap="none"/>
                        <a:t>kg/pers./jaar</a:t>
                      </a:r>
                    </a:p>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xmlns="" val="10001"/>
                  </a:ext>
                </a:extLst>
              </a:tr>
            </a:tbl>
          </a:graphicData>
        </a:graphic>
      </p:graphicFrame>
      <p:sp>
        <p:nvSpPr>
          <p:cNvPr id="7" name="Google Shape;124;p3"/>
          <p:cNvSpPr txBox="1">
            <a:spLocks/>
          </p:cNvSpPr>
          <p:nvPr/>
        </p:nvSpPr>
        <p:spPr>
          <a:xfrm>
            <a:off x="763300" y="134340"/>
            <a:ext cx="8281112" cy="681200"/>
          </a:xfrm>
          <a:prstGeom prst="rect">
            <a:avLst/>
          </a:prstGeom>
          <a:noFill/>
          <a:ln>
            <a:noFill/>
          </a:ln>
        </p:spPr>
        <p:txBody>
          <a:bodyPr spcFirstLastPara="1" wrap="square" lIns="62850" tIns="62850" rIns="62850" bIns="6285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799D"/>
              </a:buClr>
              <a:buSzPts val="1000"/>
              <a:buFont typeface="Arial"/>
              <a:buNone/>
              <a:defRPr sz="3300" b="1" i="0" u="none" strike="noStrike" cap="none">
                <a:solidFill>
                  <a:srgbClr val="00799D"/>
                </a:solidFill>
                <a:latin typeface="Arial"/>
                <a:ea typeface="Arial"/>
                <a:cs typeface="Arial"/>
                <a:sym typeface="Arial"/>
              </a:defRPr>
            </a:lvl1pPr>
            <a:lvl2pPr marR="0" lvl="1"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2pPr>
            <a:lvl3pPr marR="0" lvl="2"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3pPr>
            <a:lvl4pPr marR="0" lvl="3"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4pPr>
            <a:lvl5pPr marR="0" lvl="4"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5pPr>
            <a:lvl6pPr marR="0" lvl="5"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6pPr>
            <a:lvl7pPr marR="0" lvl="6"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7pPr>
            <a:lvl8pPr marR="0" lvl="7"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8pPr>
            <a:lvl9pPr marR="0" lvl="8" algn="ctr" rtl="0">
              <a:lnSpc>
                <a:spcPct val="100000"/>
              </a:lnSpc>
              <a:spcBef>
                <a:spcPts val="0"/>
              </a:spcBef>
              <a:spcAft>
                <a:spcPts val="0"/>
              </a:spcAft>
              <a:buClr>
                <a:schemeClr val="dk1"/>
              </a:buClr>
              <a:buSzPts val="1000"/>
              <a:buFont typeface="Gill Sans"/>
              <a:buNone/>
              <a:defRPr sz="5200" b="0" i="0" u="none" strike="noStrike" cap="none">
                <a:solidFill>
                  <a:schemeClr val="dk1"/>
                </a:solidFill>
                <a:latin typeface="Gill Sans"/>
                <a:ea typeface="Gill Sans"/>
                <a:cs typeface="Gill Sans"/>
                <a:sym typeface="Gill Sans"/>
              </a:defRPr>
            </a:lvl9pPr>
          </a:lstStyle>
          <a:p>
            <a:pPr>
              <a:lnSpc>
                <a:spcPct val="130000"/>
              </a:lnSpc>
              <a:buClr>
                <a:srgbClr val="000000"/>
              </a:buClr>
              <a:buSzPts val="1800"/>
            </a:pPr>
            <a:r>
              <a:rPr lang="nl-BE" sz="3200">
                <a:solidFill>
                  <a:srgbClr val="92D050"/>
                </a:solidFill>
                <a:latin typeface="Calibri"/>
                <a:ea typeface="Calibri"/>
                <a:cs typeface="Calibri"/>
                <a:sym typeface="Calibri"/>
              </a:rPr>
              <a:t>Effect op papier/kartonafval (gele zak)</a:t>
            </a:r>
            <a:r>
              <a:rPr lang="nl-BE" sz="2400" b="0">
                <a:solidFill>
                  <a:srgbClr val="000000"/>
                </a:solidFill>
              </a:rPr>
              <a:t/>
            </a:r>
            <a:br>
              <a:rPr lang="nl-BE" sz="2400" b="0">
                <a:solidFill>
                  <a:srgbClr val="000000"/>
                </a:solidFill>
              </a:rPr>
            </a:br>
            <a:endParaRPr lang="nl-BE" sz="2400" b="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7"/>
          <p:cNvSpPr txBox="1">
            <a:spLocks noGrp="1"/>
          </p:cNvSpPr>
          <p:nvPr>
            <p:ph type="body" idx="1"/>
          </p:nvPr>
        </p:nvSpPr>
        <p:spPr>
          <a:xfrm>
            <a:off x="395536" y="1196752"/>
            <a:ext cx="8352928" cy="5184576"/>
          </a:xfrm>
          <a:prstGeom prst="rect">
            <a:avLst/>
          </a:prstGeom>
          <a:solidFill>
            <a:srgbClr val="DAEEF3"/>
          </a:solidFill>
          <a:ln w="9525" cap="flat" cmpd="sng">
            <a:solidFill>
              <a:srgbClr val="00799D"/>
            </a:solidFill>
            <a:prstDash val="solid"/>
            <a:round/>
            <a:headEnd type="none" w="sm" len="sm"/>
            <a:tailEnd type="none" w="sm" len="sm"/>
          </a:ln>
        </p:spPr>
        <p:txBody>
          <a:bodyPr spcFirstLastPara="1" wrap="square" lIns="62850" tIns="62850" rIns="62850" bIns="62850" anchor="t" anchorCtr="0">
            <a:noAutofit/>
          </a:bodyPr>
          <a:lstStyle/>
          <a:p>
            <a:pPr marL="342900" lvl="0" indent="-342900" algn="l" rtl="0">
              <a:lnSpc>
                <a:spcPct val="100000"/>
              </a:lnSpc>
              <a:spcBef>
                <a:spcPts val="0"/>
              </a:spcBef>
              <a:spcAft>
                <a:spcPts val="0"/>
              </a:spcAft>
              <a:buSzPts val="2800"/>
              <a:buFont typeface="Noto Sans Symbols"/>
              <a:buChar char="∙"/>
            </a:pPr>
            <a:r>
              <a:rPr lang="nl-BE" sz="2000" dirty="0">
                <a:solidFill>
                  <a:srgbClr val="3F3F3F"/>
                </a:solidFill>
                <a:latin typeface="Calibri"/>
                <a:ea typeface="Calibri"/>
                <a:cs typeface="Calibri"/>
                <a:sym typeface="Calibri"/>
              </a:rPr>
              <a:t>Ondanks de moeilijkheden door covid zijn de deelnemers aan de ZA Challenge 2021 erin geslaagd hun restafval in 9 maanden tijd met 27% </a:t>
            </a:r>
            <a:r>
              <a:rPr lang="nl-BE" sz="2000" b="1" dirty="0">
                <a:solidFill>
                  <a:srgbClr val="3F3F3F"/>
                </a:solidFill>
                <a:latin typeface="Calibri"/>
                <a:ea typeface="Calibri"/>
                <a:cs typeface="Calibri"/>
                <a:sym typeface="Calibri"/>
              </a:rPr>
              <a:t>te verminderen</a:t>
            </a:r>
            <a:r>
              <a:rPr lang="nl-BE" sz="2000" dirty="0">
                <a:solidFill>
                  <a:srgbClr val="3F3F3F"/>
                </a:solidFill>
                <a:latin typeface="Calibri"/>
                <a:ea typeface="Calibri"/>
                <a:cs typeface="Calibri"/>
                <a:sym typeface="Calibri"/>
              </a:rPr>
              <a:t> .</a:t>
            </a:r>
          </a:p>
          <a:p>
            <a:pPr marL="342900" lvl="0" indent="-342900" algn="l" rtl="0">
              <a:lnSpc>
                <a:spcPct val="100000"/>
              </a:lnSpc>
              <a:spcBef>
                <a:spcPts val="0"/>
              </a:spcBef>
              <a:spcAft>
                <a:spcPts val="0"/>
              </a:spcAft>
              <a:buSzPts val="2800"/>
              <a:buFont typeface="Noto Sans Symbols"/>
              <a:buChar char="∙"/>
            </a:pPr>
            <a:endParaRPr sz="1400" dirty="0"/>
          </a:p>
          <a:p>
            <a:pPr marL="342900" lvl="0" indent="-342900" algn="l" rtl="0">
              <a:lnSpc>
                <a:spcPct val="100000"/>
              </a:lnSpc>
              <a:spcBef>
                <a:spcPts val="0"/>
              </a:spcBef>
              <a:spcAft>
                <a:spcPts val="0"/>
              </a:spcAft>
              <a:buSzPts val="2800"/>
              <a:buFont typeface="Noto Sans Symbols"/>
              <a:buChar char="∙"/>
            </a:pPr>
            <a:r>
              <a:rPr lang="nl-BE" sz="2000" dirty="0">
                <a:solidFill>
                  <a:srgbClr val="3F3F3F"/>
                </a:solidFill>
                <a:latin typeface="Calibri"/>
                <a:ea typeface="Calibri"/>
                <a:cs typeface="Calibri"/>
                <a:sym typeface="Calibri"/>
              </a:rPr>
              <a:t>Ze gingen van </a:t>
            </a:r>
            <a:r>
              <a:rPr lang="nl-BE" sz="2000" b="1" dirty="0">
                <a:solidFill>
                  <a:srgbClr val="3F3F3F"/>
                </a:solidFill>
                <a:latin typeface="Calibri"/>
                <a:ea typeface="Calibri"/>
                <a:cs typeface="Calibri"/>
                <a:sym typeface="Calibri"/>
              </a:rPr>
              <a:t>48 kg/pers./jaar </a:t>
            </a:r>
            <a:r>
              <a:rPr lang="nl-BE" sz="2000" dirty="0">
                <a:solidFill>
                  <a:srgbClr val="3F3F3F"/>
                </a:solidFill>
                <a:latin typeface="Calibri"/>
                <a:ea typeface="Calibri"/>
                <a:cs typeface="Calibri"/>
                <a:sym typeface="Calibri"/>
              </a:rPr>
              <a:t>naar </a:t>
            </a:r>
            <a:r>
              <a:rPr lang="nl-BE" sz="2000" b="1" dirty="0">
                <a:solidFill>
                  <a:srgbClr val="3F3F3F"/>
                </a:solidFill>
                <a:latin typeface="Calibri"/>
                <a:ea typeface="Calibri"/>
                <a:cs typeface="Calibri"/>
                <a:sym typeface="Calibri"/>
              </a:rPr>
              <a:t>35 kg/pers./jaar</a:t>
            </a:r>
          </a:p>
          <a:p>
            <a:pPr marL="342900" lvl="0" indent="-342900" algn="l" rtl="0">
              <a:lnSpc>
                <a:spcPct val="100000"/>
              </a:lnSpc>
              <a:spcBef>
                <a:spcPts val="0"/>
              </a:spcBef>
              <a:spcAft>
                <a:spcPts val="0"/>
              </a:spcAft>
              <a:buSzPts val="2800"/>
              <a:buFont typeface="Noto Sans Symbols"/>
              <a:buChar char="∙"/>
            </a:pPr>
            <a:endParaRPr lang="fr-BE" sz="2000" dirty="0">
              <a:solidFill>
                <a:srgbClr val="3F3F3F"/>
              </a:solidFill>
              <a:latin typeface="Calibri"/>
              <a:ea typeface="Calibri"/>
              <a:cs typeface="Calibri"/>
              <a:sym typeface="Calibri"/>
            </a:endParaRPr>
          </a:p>
          <a:p>
            <a:pPr marL="342900" lvl="0" indent="-342900" algn="l" rtl="0">
              <a:lnSpc>
                <a:spcPct val="100000"/>
              </a:lnSpc>
              <a:spcBef>
                <a:spcPts val="0"/>
              </a:spcBef>
              <a:spcAft>
                <a:spcPts val="0"/>
              </a:spcAft>
              <a:buSzPts val="2800"/>
              <a:buFont typeface="Noto Sans Symbols"/>
              <a:buChar char="∙"/>
            </a:pPr>
            <a:r>
              <a:rPr lang="nl-BE" sz="2000" dirty="0">
                <a:solidFill>
                  <a:srgbClr val="3F3F3F"/>
                </a:solidFill>
                <a:latin typeface="Calibri"/>
                <a:ea typeface="Calibri"/>
                <a:cs typeface="Calibri"/>
                <a:sym typeface="Calibri"/>
              </a:rPr>
              <a:t>Dit is des te indrukwekkender omdat de deelnemers aan de Challenge 2021 al onder het Brusselse gemiddelde van 175 kg/inw./jaar zaten</a:t>
            </a:r>
            <a:r>
              <a:rPr lang="nl-BE" sz="2000" b="1" dirty="0">
                <a:solidFill>
                  <a:srgbClr val="3F3F3F"/>
                </a:solidFill>
                <a:latin typeface="Calibri"/>
                <a:ea typeface="Calibri"/>
                <a:cs typeface="Calibri"/>
                <a:sym typeface="Calibri"/>
              </a:rPr>
              <a:t>. </a:t>
            </a:r>
          </a:p>
          <a:p>
            <a:pPr marL="342900" lvl="0" indent="-342900" algn="l" rtl="0">
              <a:lnSpc>
                <a:spcPct val="100000"/>
              </a:lnSpc>
              <a:spcBef>
                <a:spcPts val="0"/>
              </a:spcBef>
              <a:spcAft>
                <a:spcPts val="0"/>
              </a:spcAft>
              <a:buSzPts val="2800"/>
              <a:buFont typeface="Noto Sans Symbols"/>
              <a:buChar char="∙"/>
            </a:pPr>
            <a:endParaRPr lang="fr-BE" sz="2000" dirty="0">
              <a:solidFill>
                <a:srgbClr val="3F3F3F"/>
              </a:solidFill>
              <a:latin typeface="Calibri"/>
              <a:ea typeface="Calibri"/>
              <a:cs typeface="Calibri"/>
              <a:sym typeface="Calibri"/>
            </a:endParaRPr>
          </a:p>
          <a:p>
            <a:pPr marL="342900" lvl="0" indent="-342900" algn="l" rtl="0">
              <a:lnSpc>
                <a:spcPct val="100000"/>
              </a:lnSpc>
              <a:spcBef>
                <a:spcPts val="0"/>
              </a:spcBef>
              <a:spcAft>
                <a:spcPts val="0"/>
              </a:spcAft>
              <a:buSzPts val="2800"/>
              <a:buFont typeface="Noto Sans Symbols"/>
              <a:buChar char="∙"/>
            </a:pPr>
            <a:r>
              <a:rPr lang="nl-BE" sz="2000" dirty="0">
                <a:solidFill>
                  <a:srgbClr val="3F3F3F"/>
                </a:solidFill>
                <a:latin typeface="Calibri"/>
                <a:ea typeface="Calibri"/>
                <a:cs typeface="Calibri"/>
                <a:sym typeface="Calibri"/>
              </a:rPr>
              <a:t>Met hun 35 kg/pers./jaar zitten de deelnemers aan de Challenge amper aan </a:t>
            </a:r>
            <a:r>
              <a:rPr lang="nl-BE" sz="2000" b="1" dirty="0">
                <a:solidFill>
                  <a:srgbClr val="3F3F3F"/>
                </a:solidFill>
                <a:latin typeface="Calibri"/>
                <a:ea typeface="Calibri"/>
                <a:cs typeface="Calibri"/>
                <a:sym typeface="Calibri"/>
              </a:rPr>
              <a:t>20% van het gemiddelde niveau van de Brusselaars</a:t>
            </a:r>
            <a:r>
              <a:rPr lang="nl-BE" sz="2000" dirty="0">
                <a:solidFill>
                  <a:srgbClr val="3F3F3F"/>
                </a:solidFill>
                <a:latin typeface="Calibri"/>
                <a:ea typeface="Calibri"/>
                <a:cs typeface="Calibri"/>
                <a:sym typeface="Calibri"/>
              </a:rPr>
              <a:t>!</a:t>
            </a:r>
          </a:p>
          <a:p>
            <a:pPr marL="342900" lvl="0" indent="-342900" algn="l" rtl="0">
              <a:lnSpc>
                <a:spcPct val="100000"/>
              </a:lnSpc>
              <a:spcBef>
                <a:spcPts val="0"/>
              </a:spcBef>
              <a:spcAft>
                <a:spcPts val="0"/>
              </a:spcAft>
              <a:buSzPts val="2800"/>
              <a:buFont typeface="Noto Sans Symbols"/>
              <a:buChar char="∙"/>
            </a:pPr>
            <a:endParaRPr lang="fr-BE" sz="2000" dirty="0">
              <a:solidFill>
                <a:srgbClr val="3F3F3F"/>
              </a:solidFill>
              <a:latin typeface="Calibri"/>
              <a:ea typeface="Calibri"/>
              <a:cs typeface="Calibri"/>
              <a:sym typeface="Calibri"/>
            </a:endParaRPr>
          </a:p>
          <a:p>
            <a:pPr marL="342900" lvl="0" indent="-342900" algn="l" rtl="0">
              <a:lnSpc>
                <a:spcPct val="100000"/>
              </a:lnSpc>
              <a:spcBef>
                <a:spcPts val="0"/>
              </a:spcBef>
              <a:spcAft>
                <a:spcPts val="0"/>
              </a:spcAft>
              <a:buSzPts val="2800"/>
              <a:buFont typeface="Noto Sans Symbols"/>
              <a:buChar char="∙"/>
            </a:pPr>
            <a:r>
              <a:rPr lang="nl-BE" sz="2000" dirty="0">
                <a:solidFill>
                  <a:srgbClr val="3F3F3F"/>
                </a:solidFill>
                <a:latin typeface="Calibri"/>
                <a:ea typeface="Calibri"/>
                <a:cs typeface="Calibri"/>
                <a:sym typeface="Calibri"/>
              </a:rPr>
              <a:t>Er is </a:t>
            </a:r>
            <a:r>
              <a:rPr lang="nl-BE" sz="2000" b="1" dirty="0">
                <a:solidFill>
                  <a:srgbClr val="3F3F3F"/>
                </a:solidFill>
                <a:latin typeface="Calibri"/>
                <a:ea typeface="Calibri"/>
                <a:cs typeface="Calibri"/>
                <a:sym typeface="Calibri"/>
              </a:rPr>
              <a:t>echt ruimte voor afvalvermindering</a:t>
            </a:r>
            <a:r>
              <a:rPr lang="nl-BE" sz="2000" dirty="0">
                <a:solidFill>
                  <a:srgbClr val="3F3F3F"/>
                </a:solidFill>
                <a:latin typeface="Calibri"/>
                <a:ea typeface="Calibri"/>
                <a:cs typeface="Calibri"/>
                <a:sym typeface="Calibri"/>
              </a:rPr>
              <a:t>!</a:t>
            </a:r>
          </a:p>
          <a:p>
            <a:pPr marL="0" lvl="0" indent="0" algn="l" rtl="0">
              <a:lnSpc>
                <a:spcPct val="100000"/>
              </a:lnSpc>
              <a:spcBef>
                <a:spcPts val="0"/>
              </a:spcBef>
              <a:spcAft>
                <a:spcPts val="0"/>
              </a:spcAft>
              <a:buSzPts val="2800"/>
              <a:buNone/>
            </a:pPr>
            <a:endParaRPr sz="1800" dirty="0">
              <a:latin typeface="Calibri"/>
              <a:ea typeface="Calibri"/>
              <a:cs typeface="Calibri"/>
              <a:sym typeface="Calibri"/>
            </a:endParaRPr>
          </a:p>
        </p:txBody>
      </p:sp>
      <p:sp>
        <p:nvSpPr>
          <p:cNvPr id="218" name="Google Shape;218;p7"/>
          <p:cNvSpPr txBox="1"/>
          <p:nvPr/>
        </p:nvSpPr>
        <p:spPr>
          <a:xfrm>
            <a:off x="971600" y="260648"/>
            <a:ext cx="8229600" cy="681200"/>
          </a:xfrm>
          <a:prstGeom prst="rect">
            <a:avLst/>
          </a:prstGeom>
          <a:noFill/>
          <a:ln>
            <a:noFill/>
          </a:ln>
        </p:spPr>
        <p:txBody>
          <a:bodyPr spcFirstLastPara="1" wrap="square" lIns="62850" tIns="62850" rIns="62850" bIns="62850" anchor="t" anchorCtr="0">
            <a:noAutofit/>
          </a:bodyPr>
          <a:lstStyle/>
          <a:p>
            <a:pPr lvl="0">
              <a:buSzPts val="2800"/>
            </a:pPr>
            <a:r>
              <a:rPr lang="nl-BE" sz="3600" b="1">
                <a:solidFill>
                  <a:srgbClr val="00799D"/>
                </a:solidFill>
                <a:latin typeface="Calibri"/>
                <a:ea typeface="Calibri"/>
                <a:cs typeface="Calibri"/>
                <a:sym typeface="Calibri"/>
              </a:rPr>
              <a:t>Conclusies</a:t>
            </a:r>
          </a:p>
        </p:txBody>
      </p:sp>
    </p:spTree>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TotalTime>
  <Words>2125</Words>
  <Application>Microsoft Office PowerPoint</Application>
  <PresentationFormat>Affichage à l'écran (4:3)</PresentationFormat>
  <Paragraphs>339</Paragraphs>
  <Slides>29</Slides>
  <Notes>29</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29</vt:i4>
      </vt:variant>
    </vt:vector>
  </HeadingPairs>
  <TitlesOfParts>
    <vt:vector size="37" baseType="lpstr">
      <vt:lpstr>Calibri</vt:lpstr>
      <vt:lpstr>Gill Sans</vt:lpstr>
      <vt:lpstr>Quattrocento Sans</vt:lpstr>
      <vt:lpstr>Merriweather Sans</vt:lpstr>
      <vt:lpstr>Arial</vt:lpstr>
      <vt:lpstr>Wingdings</vt:lpstr>
      <vt:lpstr>Noto Sans Symbols</vt:lpstr>
      <vt:lpstr>Thème Office</vt:lpstr>
      <vt:lpstr>Présentation PowerPoint</vt:lpstr>
      <vt:lpstr>Wie zijn de deelnemers?</vt:lpstr>
      <vt:lpstr>Activiteiten tijdens de Challenge</vt:lpstr>
      <vt:lpstr>Effect op het restafval (witte zak)  </vt:lpstr>
      <vt:lpstr>Ontwikkelingsprofielen voor restafval</vt:lpstr>
      <vt:lpstr>Grote stijgingen</vt:lpstr>
      <vt:lpstr>Présentation PowerPoint</vt:lpstr>
      <vt:lpstr>Présentation PowerPoint</vt:lpstr>
      <vt:lpstr>Présentation PowerPoint</vt:lpstr>
      <vt:lpstr>Présentation PowerPoint</vt:lpstr>
      <vt:lpstr>Verankerde ZA-acties</vt:lpstr>
      <vt:lpstr>Présentation PowerPoint</vt:lpstr>
      <vt:lpstr>Welk Zero Afval-gedrag bij de deelnemers aan de Challenge 2021?</vt:lpstr>
      <vt:lpstr>Voor de boodschappen...</vt:lpstr>
      <vt:lpstr>Voor de boodschappen...</vt:lpstr>
      <vt:lpstr>Voor de boodschappen...</vt:lpstr>
      <vt:lpstr>Voor de maaltijden... thuis of onderweg</vt:lpstr>
      <vt:lpstr>Voor de maaltijden... thuis</vt:lpstr>
      <vt:lpstr>Voor de maaltijden... buitenshuis</vt:lpstr>
      <vt:lpstr>Voor het onderhoud van het huis…</vt:lpstr>
      <vt:lpstr>Présentation PowerPoint</vt:lpstr>
      <vt:lpstr>Hergebruik op alle niveaus...</vt:lpstr>
      <vt:lpstr>Voor feesten</vt:lpstr>
      <vt:lpstr>In de badkamer</vt:lpstr>
      <vt:lpstr>Voor apparatuur en kleding</vt:lpstr>
      <vt:lpstr>Voor apparatuur en kleding</vt:lpstr>
      <vt:lpstr>Wat met organisch afval?</vt:lpstr>
      <vt:lpstr>Sorteren van huishoudelijk afval </vt:lpstr>
      <vt:lpstr>Sorteren van tuinafval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Thérèse Torrekens</dc:creator>
  <cp:lastModifiedBy>RIFFONT Cécile</cp:lastModifiedBy>
  <cp:revision>50</cp:revision>
  <dcterms:created xsi:type="dcterms:W3CDTF">2020-10-13T08:07:27Z</dcterms:created>
  <dcterms:modified xsi:type="dcterms:W3CDTF">2022-02-14T16:26:57Z</dcterms:modified>
</cp:coreProperties>
</file>