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63" r:id="rId3"/>
    <p:sldId id="259" r:id="rId4"/>
    <p:sldId id="258" r:id="rId5"/>
    <p:sldId id="265" r:id="rId6"/>
    <p:sldId id="275" r:id="rId7"/>
    <p:sldId id="262" r:id="rId8"/>
    <p:sldId id="272" r:id="rId9"/>
    <p:sldId id="269" r:id="rId10"/>
    <p:sldId id="271" r:id="rId11"/>
    <p:sldId id="264" r:id="rId12"/>
    <p:sldId id="268" r:id="rId13"/>
    <p:sldId id="267" r:id="rId14"/>
    <p:sldId id="273" r:id="rId15"/>
    <p:sldId id="257" r:id="rId16"/>
    <p:sldId id="260" r:id="rId17"/>
    <p:sldId id="276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398" autoAdjust="0"/>
  </p:normalViewPr>
  <p:slideViewPr>
    <p:cSldViewPr snapToGrid="0">
      <p:cViewPr varScale="1">
        <p:scale>
          <a:sx n="103" d="100"/>
          <a:sy n="103" d="100"/>
        </p:scale>
        <p:origin x="87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97E35-6A95-4D56-9AC0-35C0409BF1CA}" type="datetimeFigureOut">
              <a:rPr lang="en-US" smtClean="0"/>
              <a:t>5/26/2021</a:t>
            </a:fld>
            <a:endParaRPr lang="en-US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B37387-82AD-4FF4-AD25-EC74B2F75739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827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081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613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Link article </a:t>
            </a:r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fles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6609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034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Foto</a:t>
            </a:r>
            <a:r>
              <a:rPr lang="en-US" dirty="0"/>
              <a:t> </a:t>
            </a:r>
            <a:r>
              <a:rPr lang="en-US" dirty="0" err="1"/>
              <a:t>toevoegen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385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Voorbeeld</a:t>
            </a:r>
            <a:r>
              <a:rPr lang="en-US" dirty="0"/>
              <a:t> </a:t>
            </a:r>
            <a:r>
              <a:rPr lang="en-US" dirty="0" err="1"/>
              <a:t>frankrijk</a:t>
            </a:r>
            <a:r>
              <a:rPr lang="en-US" dirty="0"/>
              <a:t>  (</a:t>
            </a:r>
            <a:r>
              <a:rPr lang="en-US" dirty="0" err="1"/>
              <a:t>herstelbaarheid</a:t>
            </a:r>
            <a:r>
              <a:rPr lang="en-US" dirty="0"/>
              <a:t>)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B37387-82AD-4FF4-AD25-EC74B2F7573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908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D1DE30C-870B-4789-8A2F-C0BB99128A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Ondertitel 2">
            <a:extLst>
              <a:ext uri="{FF2B5EF4-FFF2-40B4-BE49-F238E27FC236}">
                <a16:creationId xmlns="" xmlns:a16="http://schemas.microsoft.com/office/drawing/2014/main" id="{AAFF2C18-E692-492B-858F-61676FEE0C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DBD8C78B-0C41-40C5-906D-BFCE1DF2C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AA1AE-EF18-4330-8710-90107AC6F5EB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1E372C3D-5DB9-45BE-AFF6-7C4684E19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C533CF2B-B4E9-4066-A5CD-3B04FF00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727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B98E35D-F2E6-4E57-ACEA-DF797661A5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F1A790C8-4794-488C-A0AD-A72F19C20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9B0BA41B-A0F1-462F-BE88-7F5DDBB0B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C6F61C-466D-483E-9FF1-5182836AAB4F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77882BF9-34C2-4F62-9BB5-01FEE66894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27971FE2-B66D-458E-8D38-2C109730F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88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FED1AD2-A0C1-4B72-9698-491BDF1F0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72B7DA73-6C66-4CD2-9F36-2CE887442F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61BB8167-97A4-48B2-8D93-7B3A52DFD3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87B93-941B-4C30-94B7-4BFC59C19B52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578D7A51-14EF-48B7-A3BB-866E91D08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FA78232B-222D-4330-9E82-87D324057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43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2816814-BCFD-4088-AB53-02CB7A571A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877B0CCF-F891-43F9-A15B-F4D9D7B3C0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152582B7-45BF-483E-A0CC-5FC99873D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FA243C8B-AC4A-4EC2-9F3A-4145E6202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1A6C-89BA-4B49-84BE-10D0E84AB358}" type="datetime1">
              <a:rPr lang="en-US" smtClean="0"/>
              <a:t>5/26/2021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BD305D44-8DCF-47EF-B4F4-80EF889AD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9E5F423A-E9B6-4B9B-9EBF-C3BFF40E1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F832DB5-A801-4ED2-8A09-596063FC75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894984F0-F0B9-494C-9C04-78A2215D26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="" xmlns:a16="http://schemas.microsoft.com/office/drawing/2014/main" id="{6C53E47F-2A18-4177-95BA-4627557E6C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="" xmlns:a16="http://schemas.microsoft.com/office/drawing/2014/main" id="{37E5F187-4E24-49FE-9CCA-085DE2C076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="" xmlns:a16="http://schemas.microsoft.com/office/drawing/2014/main" id="{46ACDED7-6A9C-4EBD-B9B7-99B3A9514F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="" xmlns:a16="http://schemas.microsoft.com/office/drawing/2014/main" id="{94CFFF14-3AB1-4F8D-BE54-5D5F73D965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10F6D3-2463-4F52-8F9B-2E3DFC80318F}" type="datetime1">
              <a:rPr lang="en-US" smtClean="0"/>
              <a:t>5/26/2021</a:t>
            </a:fld>
            <a:endParaRPr lang="en-US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="" xmlns:a16="http://schemas.microsoft.com/office/drawing/2014/main" id="{B4858A67-F0F7-44D5-AB49-69C75043A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="" xmlns:a16="http://schemas.microsoft.com/office/drawing/2014/main" id="{3005E68A-78EA-4EAC-90C1-3BDB29BB8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90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DF8B449-CE9D-4E62-ADC1-462D2678C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="" xmlns:a16="http://schemas.microsoft.com/office/drawing/2014/main" id="{3295908E-3957-4147-B4F1-AFD2D2682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395D15-1741-4110-9583-A454C161FAC2}" type="datetime1">
              <a:rPr lang="en-US" smtClean="0"/>
              <a:t>5/26/2021</a:t>
            </a:fld>
            <a:endParaRPr lang="en-US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092A0A6C-1206-4CC3-93B0-54A1816FE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="" xmlns:a16="http://schemas.microsoft.com/office/drawing/2014/main" id="{5881E394-E409-480E-9CC4-91E548FE7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965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="" xmlns:a16="http://schemas.microsoft.com/office/drawing/2014/main" id="{5D3AE735-AF51-4A64-A0C2-96C1FB55D5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5B3A2-E3D5-4F79-BD61-47E738FA2A64}" type="datetime1">
              <a:rPr lang="en-US" smtClean="0"/>
              <a:t>5/26/2021</a:t>
            </a:fld>
            <a:endParaRPr lang="en-US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="" xmlns:a16="http://schemas.microsoft.com/office/drawing/2014/main" id="{F54BA14B-800E-4D95-AB18-22782DD2A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="" xmlns:a16="http://schemas.microsoft.com/office/drawing/2014/main" id="{116347E3-D519-4FE4-967B-83F7DAD1B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134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EAC96F6-0A0B-4C13-BC87-CA0C87BE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75F5BA3-E0D0-440A-AE71-4CEF0FBF66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="" xmlns:a16="http://schemas.microsoft.com/office/drawing/2014/main" id="{560D3F06-050E-4EA3-922B-373655B6C8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67D6B082-F066-4547-B9B4-3BFAD5519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C582A-412B-47C9-94E8-1242422FB30B}" type="datetime1">
              <a:rPr lang="en-US" smtClean="0"/>
              <a:t>5/26/2021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E8CFF82A-522E-4414-A19E-5955460D6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7C5DF4F0-D20B-4E9D-9768-0C8BAEC67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6424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248D402-7BE1-41D7-A256-B4C41E9F0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="" xmlns:a16="http://schemas.microsoft.com/office/drawing/2014/main" id="{68B8A378-9ABD-4AE5-A23A-AB8D798AF7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="" xmlns:a16="http://schemas.microsoft.com/office/drawing/2014/main" id="{7E745344-75DA-4156-ACD6-29A2BA9679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="" xmlns:a16="http://schemas.microsoft.com/office/drawing/2014/main" id="{643D99F5-20AF-4082-8E0D-FC92AAB87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5731A0-FC2E-4EF0-8F9A-3C93BE8E1C22}" type="datetime1">
              <a:rPr lang="en-US" smtClean="0"/>
              <a:t>5/26/2021</a:t>
            </a:fld>
            <a:endParaRPr lang="en-US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="" xmlns:a16="http://schemas.microsoft.com/office/drawing/2014/main" id="{1AACD22B-91DB-4860-8F5C-F8DFAC7185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="" xmlns:a16="http://schemas.microsoft.com/office/drawing/2014/main" id="{EB27BBE3-159A-4FA7-BE5B-4589FF530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74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B329B0F-5EF7-4ACF-8138-01B9C636C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="" xmlns:a16="http://schemas.microsoft.com/office/drawing/2014/main" id="{C3E1C5C8-DAA1-4A84-B78D-AAB0B464A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0106C6C3-AAE6-4887-9C55-907A7CFDB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95D0A6-DF73-46E9-9810-D7711968B0F9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6233674B-22B9-466C-B4BE-C222671B9D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9B6D5318-1527-4143-BE17-F4752973E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659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="" xmlns:a16="http://schemas.microsoft.com/office/drawing/2014/main" id="{6AF6B380-4567-4BF6-9501-34438A6A6A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="" xmlns:a16="http://schemas.microsoft.com/office/drawing/2014/main" id="{98F5E277-424E-4ABD-8013-1797BC1F10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6E269C67-4056-4033-8D58-D64CE09E3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F7239-037D-48FD-9483-8078EC3AAC51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20CA33CF-5B4F-4E87-B148-72292292D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27E907FB-3C2A-4BD0-99D9-1215F4BDE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33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="" xmlns:a16="http://schemas.microsoft.com/office/drawing/2014/main" id="{29A27364-1C1E-4839-92D5-485792D22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="" xmlns:a16="http://schemas.microsoft.com/office/drawing/2014/main" id="{9754990E-B47F-4A30-A3DF-DE4C399F7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="" xmlns:a16="http://schemas.microsoft.com/office/drawing/2014/main" id="{FE3D9E86-3501-4A46-9DB2-2D4ECCE2C1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418AAF-1394-4259-97DD-FB8B40360299}" type="datetime1">
              <a:rPr lang="en-US" smtClean="0"/>
              <a:t>5/26/2021</a:t>
            </a:fld>
            <a:endParaRPr lang="en-US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="" xmlns:a16="http://schemas.microsoft.com/office/drawing/2014/main" id="{ABD8B12F-D7FB-4CC0-8CAA-707BFA9DD5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ECOVIA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="" xmlns:a16="http://schemas.microsoft.com/office/drawing/2014/main" id="{E91CB7A8-9D2E-4C42-9472-7353834F81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2DF5A-A998-4A2D-B73E-F4CBEB79BD3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667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png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gs.com/en/news/2020/05/safeguards-07320-denmark-bans-pfas-chemicals-in-food-contact-paper-and-board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D1DE05E-3E90-445A-B19A-196836425A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200" y="4073236"/>
            <a:ext cx="9144000" cy="1755054"/>
          </a:xfr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l"/>
            <a:r>
              <a:rPr lang="en-US" dirty="0">
                <a:latin typeface="Arial Narrow" panose="020B0606020202030204" pitchFamily="34" charset="0"/>
              </a:rPr>
              <a:t>Introduction: </a:t>
            </a:r>
            <a:r>
              <a:rPr lang="en-US" dirty="0" smtClean="0">
                <a:latin typeface="Arial Narrow" panose="020B0606020202030204" pitchFamily="34" charset="0"/>
              </a:rPr>
              <a:t/>
            </a:r>
            <a:br>
              <a:rPr lang="en-US" dirty="0" smtClean="0">
                <a:latin typeface="Arial Narrow" panose="020B0606020202030204" pitchFamily="34" charset="0"/>
              </a:rPr>
            </a:br>
            <a:r>
              <a:rPr lang="en-US" dirty="0" smtClean="0">
                <a:latin typeface="Arial Narrow" panose="020B0606020202030204" pitchFamily="34" charset="0"/>
              </a:rPr>
              <a:t>What </a:t>
            </a:r>
            <a:r>
              <a:rPr lang="en-US" dirty="0">
                <a:latin typeface="Arial Narrow" panose="020B0606020202030204" pitchFamily="34" charset="0"/>
              </a:rPr>
              <a:t>can you do with waste?</a:t>
            </a:r>
          </a:p>
        </p:txBody>
      </p:sp>
      <p:sp>
        <p:nvSpPr>
          <p:cNvPr id="5" name="Tijdelijke aanduiding voor voettekst 3">
            <a:extLst>
              <a:ext uri="{FF2B5EF4-FFF2-40B4-BE49-F238E27FC236}">
                <a16:creationId xmlns="" xmlns:a16="http://schemas.microsoft.com/office/drawing/2014/main" id="{58F31B11-B477-4A69-8DA0-4D323DC27CE1}"/>
              </a:ext>
            </a:extLst>
          </p:cNvPr>
          <p:cNvSpPr txBox="1">
            <a:spLocks/>
          </p:cNvSpPr>
          <p:nvPr/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ECOVIA</a:t>
            </a:r>
            <a:endParaRPr lang="en-US" dirty="0"/>
          </a:p>
        </p:txBody>
      </p:sp>
      <p:sp>
        <p:nvSpPr>
          <p:cNvPr id="6" name="Tijdelijke aanduiding voor voettekst 3">
            <a:extLst>
              <a:ext uri="{FF2B5EF4-FFF2-40B4-BE49-F238E27FC236}">
                <a16:creationId xmlns="" xmlns:a16="http://schemas.microsoft.com/office/drawing/2014/main" id="{58F31B11-B477-4A69-8DA0-4D323DC27CE1}"/>
              </a:ext>
            </a:extLst>
          </p:cNvPr>
          <p:cNvSpPr txBox="1">
            <a:spLocks/>
          </p:cNvSpPr>
          <p:nvPr/>
        </p:nvSpPr>
        <p:spPr>
          <a:xfrm>
            <a:off x="711200" y="6356350"/>
            <a:ext cx="10090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27.05.2021</a:t>
            </a:r>
            <a:endParaRPr lang="en-US" dirty="0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ECOVIA</a:t>
            </a:r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1786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797B0551-EF8E-4A38-B1FE-53FC6DD47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800" y="1798895"/>
            <a:ext cx="10515600" cy="1000413"/>
          </a:xfrm>
          <a:ln w="19050">
            <a:solidFill>
              <a:srgbClr val="0033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nl-BE" sz="20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Jonathan </a:t>
            </a:r>
            <a:r>
              <a:rPr lang="nl-BE" sz="20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Martens </a:t>
            </a:r>
            <a:r>
              <a:rPr lang="nl-BE" sz="2000" b="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from</a:t>
            </a:r>
            <a:r>
              <a:rPr lang="nl-BE" sz="20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</a:t>
            </a:r>
            <a:r>
              <a:rPr lang="nl-BE" sz="2000" b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Ecovia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, </a:t>
            </a:r>
            <a:endParaRPr lang="nl-BE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nl-BE" sz="2000" b="0" strike="noStrike" spc="-1" dirty="0" smtClean="0">
                <a:solidFill>
                  <a:srgbClr val="0033CC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martens_jonathan@yahoo.com</a:t>
            </a:r>
            <a:r>
              <a:rPr lang="nl-BE" sz="20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</a:t>
            </a:r>
            <a:endParaRPr lang="nl-BE" sz="20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58F31B11-B477-4A69-8DA0-4D323DC27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ECOVIA</a:t>
            </a:r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Who am I….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939800" y="3061961"/>
            <a:ext cx="5110018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000" b="1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Active </a:t>
            </a:r>
            <a:r>
              <a:rPr lang="nl-BE" sz="2000" b="1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in</a:t>
            </a:r>
          </a:p>
          <a:p>
            <a:endParaRPr lang="nl-BE" sz="2000" b="1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</a:rPr>
              <a:t>Non-food circular services and products</a:t>
            </a: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</a:rPr>
              <a:t>Environmental impact analyses</a:t>
            </a: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</a:rPr>
              <a:t>New plastics and waste</a:t>
            </a: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</a:rPr>
              <a:t>Sustainable food consumption</a:t>
            </a:r>
          </a:p>
          <a:p>
            <a:pPr>
              <a:lnSpc>
                <a:spcPct val="100000"/>
              </a:lnSpc>
            </a:pPr>
            <a:r>
              <a:rPr lang="en-GB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</a:rPr>
              <a:t>Sustainable procurement training (food / non-food)</a:t>
            </a:r>
            <a:endParaRPr lang="nl-BE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6336145" y="3061960"/>
            <a:ext cx="5119255" cy="224676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BE" sz="2000" b="1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Currently</a:t>
            </a:r>
            <a:endParaRPr lang="nl-BE" sz="20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  <a:p>
            <a:endParaRPr lang="nl-BE" sz="2000" b="1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nl-BE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Freelance </a:t>
            </a:r>
            <a:r>
              <a:rPr lang="nl-BE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Sustainable</a:t>
            </a:r>
            <a:r>
              <a:rPr lang="nl-BE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Advisor @ </a:t>
            </a:r>
            <a:r>
              <a:rPr lang="nl-BE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Colruyt</a:t>
            </a:r>
            <a:r>
              <a:rPr lang="nl-BE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Group</a:t>
            </a:r>
          </a:p>
          <a:p>
            <a:pPr>
              <a:lnSpc>
                <a:spcPct val="100000"/>
              </a:lnSpc>
            </a:pPr>
            <a:r>
              <a:rPr lang="nl-BE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Advisor 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for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smaller private companies 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and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associations</a:t>
            </a:r>
            <a:endParaRPr lang="nl-BE" sz="20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Guest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lector (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Syntra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Brussels, ULB, 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Tada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, …)</a:t>
            </a:r>
          </a:p>
          <a:p>
            <a:pPr>
              <a:lnSpc>
                <a:spcPct val="100000"/>
              </a:lnSpc>
            </a:pPr>
            <a:r>
              <a:rPr lang="nl-BE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Looking</a:t>
            </a:r>
            <a:r>
              <a:rPr lang="nl-BE" sz="20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</a:t>
            </a:r>
            <a:r>
              <a:rPr lang="nl-BE" sz="2000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for</a:t>
            </a:r>
            <a:r>
              <a:rPr lang="nl-BE" sz="2000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 new </a:t>
            </a:r>
            <a:r>
              <a:rPr lang="nl-BE" sz="2000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 Narrow" panose="020B0606020202030204" pitchFamily="34" charset="0"/>
                <a:ea typeface="DejaVu Sans"/>
              </a:rPr>
              <a:t>challenges</a:t>
            </a:r>
            <a:endParaRPr lang="nl-BE" sz="20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 Narrow" panose="020B0606020202030204" pitchFamily="34" charset="0"/>
              <a:ea typeface="DejaVu Sans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5852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DF10A5DA-0A38-4970-AE8C-6B0B4B5600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3745" y="1576399"/>
            <a:ext cx="7800109" cy="4571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397D2621-A4D2-410F-987A-25907B3E9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Introduction: different stages for materials?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47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2C10691A-E971-4104-AF9E-1DB2F2D23F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19255" cy="435133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Reducing the environmental impact</a:t>
            </a:r>
          </a:p>
          <a:p>
            <a:endParaRPr lang="en-US" sz="2000" dirty="0">
              <a:latin typeface="Arial Narrow" panose="020B0606020202030204" pitchFamily="34" charset="0"/>
            </a:endParaRPr>
          </a:p>
          <a:p>
            <a:endParaRPr lang="en-US" sz="2000" dirty="0">
              <a:latin typeface="Arial Narrow" panose="020B0606020202030204" pitchFamily="34" charset="0"/>
            </a:endParaRPr>
          </a:p>
          <a:p>
            <a:r>
              <a:rPr lang="en-US" sz="2000" dirty="0">
                <a:latin typeface="Arial Narrow" panose="020B0606020202030204" pitchFamily="34" charset="0"/>
              </a:rPr>
              <a:t>Get </a:t>
            </a:r>
            <a:r>
              <a:rPr lang="en-US" sz="2000" dirty="0" smtClean="0">
                <a:latin typeface="Arial Narrow" panose="020B0606020202030204" pitchFamily="34" charset="0"/>
              </a:rPr>
              <a:t>better </a:t>
            </a:r>
            <a:r>
              <a:rPr lang="en-US" sz="2000" dirty="0">
                <a:latin typeface="Arial Narrow" panose="020B0606020202030204" pitchFamily="34" charset="0"/>
              </a:rPr>
              <a:t>Recyclability</a:t>
            </a:r>
          </a:p>
          <a:p>
            <a:endParaRPr lang="en-US" sz="2000" dirty="0">
              <a:latin typeface="Arial Narrow" panose="020B0606020202030204" pitchFamily="34" charset="0"/>
            </a:endParaRPr>
          </a:p>
          <a:p>
            <a:endParaRPr lang="en-US" sz="2000" dirty="0">
              <a:latin typeface="Arial Narrow" panose="020B0606020202030204" pitchFamily="34" charset="0"/>
            </a:endParaRPr>
          </a:p>
          <a:p>
            <a:r>
              <a:rPr lang="en-US" sz="2000" dirty="0">
                <a:latin typeface="Arial Narrow" panose="020B0606020202030204" pitchFamily="34" charset="0"/>
              </a:rPr>
              <a:t>Promote circularity</a:t>
            </a:r>
          </a:p>
          <a:p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93B7E796-7A78-4919-82BA-470257C54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6" name="Picture 23">
            <a:extLst>
              <a:ext uri="{FF2B5EF4-FFF2-40B4-BE49-F238E27FC236}">
                <a16:creationId xmlns="" xmlns:a16="http://schemas.microsoft.com/office/drawing/2014/main" id="{42B9532C-B7FB-49B4-BF7A-BB3B47CF277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22" t="9215"/>
          <a:stretch/>
        </p:blipFill>
        <p:spPr>
          <a:xfrm>
            <a:off x="6661287" y="1293091"/>
            <a:ext cx="3888949" cy="5100205"/>
          </a:xfrm>
          <a:prstGeom prst="rect">
            <a:avLst/>
          </a:prstGeom>
        </p:spPr>
      </p:pic>
      <p:sp>
        <p:nvSpPr>
          <p:cNvPr id="7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What can you work on?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 rot="248927">
            <a:off x="6572583" y="6191852"/>
            <a:ext cx="3195375" cy="39572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9" name="Triangle isocèle 8"/>
          <p:cNvSpPr/>
          <p:nvPr/>
        </p:nvSpPr>
        <p:spPr>
          <a:xfrm>
            <a:off x="10178473" y="6076783"/>
            <a:ext cx="665018" cy="434853"/>
          </a:xfrm>
          <a:prstGeom prst="triangle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710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C8EA06E-7A41-4AAC-89C2-04C8A3E5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791" y="1625601"/>
            <a:ext cx="10291618" cy="4530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Work on design</a:t>
            </a:r>
          </a:p>
          <a:p>
            <a:r>
              <a:rPr lang="en-US" sz="2000" b="1" dirty="0">
                <a:latin typeface="Arial Narrow" panose="020B0606020202030204" pitchFamily="34" charset="0"/>
              </a:rPr>
              <a:t>R</a:t>
            </a:r>
            <a:r>
              <a:rPr lang="en-US" sz="2000" dirty="0">
                <a:latin typeface="Arial Narrow" panose="020B0606020202030204" pitchFamily="34" charset="0"/>
              </a:rPr>
              <a:t>emove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Complexity of the material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No paint, no composite, …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Barrier necessary?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What do I pack?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No multilayer, only additives when needed</a:t>
            </a:r>
          </a:p>
          <a:p>
            <a:r>
              <a:rPr lang="en-US" sz="2000" b="1" dirty="0">
                <a:latin typeface="Arial Narrow" panose="020B0606020202030204" pitchFamily="34" charset="0"/>
              </a:rPr>
              <a:t>R</a:t>
            </a:r>
            <a:r>
              <a:rPr lang="en-US" sz="2000" dirty="0">
                <a:latin typeface="Arial Narrow" panose="020B0606020202030204" pitchFamily="34" charset="0"/>
              </a:rPr>
              <a:t>educe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less material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Do need all the features? 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Less volume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What do you need to pack?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6946A0F2-DF15-454C-AD07-759DD52F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6" name="Picture 14">
            <a:extLst>
              <a:ext uri="{FF2B5EF4-FFF2-40B4-BE49-F238E27FC236}">
                <a16:creationId xmlns="" xmlns:a16="http://schemas.microsoft.com/office/drawing/2014/main" id="{C07C8D54-0A61-4CF6-ABB3-628FF3DB77F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5"/>
          <a:stretch/>
        </p:blipFill>
        <p:spPr>
          <a:xfrm>
            <a:off x="6714836" y="1625601"/>
            <a:ext cx="2033703" cy="1880176"/>
          </a:xfrm>
          <a:prstGeom prst="rect">
            <a:avLst/>
          </a:prstGeom>
        </p:spPr>
      </p:pic>
      <p:pic>
        <p:nvPicPr>
          <p:cNvPr id="7" name="Content Placeholder 13">
            <a:extLst>
              <a:ext uri="{FF2B5EF4-FFF2-40B4-BE49-F238E27FC236}">
                <a16:creationId xmlns="" xmlns:a16="http://schemas.microsoft.com/office/drawing/2014/main" id="{5603375D-B0E8-4F00-B68E-A3CE5C864B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287" y="1560945"/>
            <a:ext cx="1990847" cy="1990847"/>
          </a:xfrm>
          <a:prstGeom prst="rect">
            <a:avLst/>
          </a:prstGeom>
          <a:ln w="57150">
            <a:noFill/>
          </a:ln>
        </p:spPr>
      </p:pic>
      <p:pic>
        <p:nvPicPr>
          <p:cNvPr id="8" name="Picture 12">
            <a:extLst>
              <a:ext uri="{FF2B5EF4-FFF2-40B4-BE49-F238E27FC236}">
                <a16:creationId xmlns="" xmlns:a16="http://schemas.microsoft.com/office/drawing/2014/main" id="{242FE65A-0516-4875-84D3-DA4974B297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747127" y="4027562"/>
            <a:ext cx="2515165" cy="1915012"/>
          </a:xfrm>
          <a:prstGeom prst="rect">
            <a:avLst/>
          </a:prstGeom>
          <a:ln w="57150">
            <a:noFill/>
          </a:ln>
        </p:spPr>
      </p:pic>
      <p:pic>
        <p:nvPicPr>
          <p:cNvPr id="9" name="Picture 4" descr="Premium Photo | Raw pork ribs vacuum packed.">
            <a:extLst>
              <a:ext uri="{FF2B5EF4-FFF2-40B4-BE49-F238E27FC236}">
                <a16:creationId xmlns="" xmlns:a16="http://schemas.microsoft.com/office/drawing/2014/main" id="{5AEC8AA0-A339-4FC6-8C40-13634B06A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836" y="3638116"/>
            <a:ext cx="2033703" cy="2631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Reduce the environmental impact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7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C8EA06E-7A41-4AAC-89C2-04C8A3E5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1027" y="1602659"/>
            <a:ext cx="10273145" cy="4530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>
                <a:latin typeface="Arial Narrow" panose="020B0606020202030204" pitchFamily="34" charset="0"/>
              </a:rPr>
              <a:t>Work on design - Rethink</a:t>
            </a:r>
          </a:p>
          <a:p>
            <a:r>
              <a:rPr lang="en-US" sz="2000" b="1" dirty="0">
                <a:latin typeface="Arial Narrow" panose="020B0606020202030204" pitchFamily="34" charset="0"/>
              </a:rPr>
              <a:t>R</a:t>
            </a:r>
            <a:r>
              <a:rPr lang="en-US" sz="2000" dirty="0">
                <a:latin typeface="Arial Narrow" panose="020B0606020202030204" pitchFamily="34" charset="0"/>
              </a:rPr>
              <a:t>euse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can I refill? Can the supplier Refill?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Is it more sustainable?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Can the reuse be organized?</a:t>
            </a:r>
            <a:endParaRPr lang="en-US" sz="2000" b="1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2000" b="1" dirty="0">
                <a:latin typeface="Arial Narrow" panose="020B0606020202030204" pitchFamily="34" charset="0"/>
              </a:rPr>
              <a:t>Repairable</a:t>
            </a:r>
          </a:p>
          <a:p>
            <a:pPr marL="685800" lvl="2">
              <a:spcBef>
                <a:spcPts val="1000"/>
              </a:spcBef>
            </a:pPr>
            <a:r>
              <a:rPr lang="en-US" dirty="0">
                <a:latin typeface="Arial Narrow" panose="020B0606020202030204" pitchFamily="34" charset="0"/>
              </a:rPr>
              <a:t>Do you need single use?</a:t>
            </a:r>
          </a:p>
          <a:p>
            <a:pPr marL="685800" lvl="2">
              <a:spcBef>
                <a:spcPts val="1000"/>
              </a:spcBef>
            </a:pPr>
            <a:r>
              <a:rPr lang="en-US" dirty="0">
                <a:latin typeface="Arial Narrow" panose="020B0606020202030204" pitchFamily="34" charset="0"/>
              </a:rPr>
              <a:t>Does a pooling or repair service exist?</a:t>
            </a:r>
          </a:p>
          <a:p>
            <a:pPr marL="457200" lvl="1" indent="0">
              <a:buNone/>
            </a:pP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6946A0F2-DF15-454C-AD07-759DD52F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1026" name="Picture 2" descr="Green foldable - interstacked - closed">
            <a:extLst>
              <a:ext uri="{FF2B5EF4-FFF2-40B4-BE49-F238E27FC236}">
                <a16:creationId xmlns="" xmlns:a16="http://schemas.microsoft.com/office/drawing/2014/main" id="{DD35628E-D46D-4963-84F3-B1A1FED68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4699" y="4400554"/>
            <a:ext cx="2848476" cy="18989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7">
            <a:extLst>
              <a:ext uri="{FF2B5EF4-FFF2-40B4-BE49-F238E27FC236}">
                <a16:creationId xmlns="" xmlns:a16="http://schemas.microsoft.com/office/drawing/2014/main" id="{0BCF3266-975B-4421-BBA3-3B57D772CE5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09" r="22281"/>
          <a:stretch/>
        </p:blipFill>
        <p:spPr>
          <a:xfrm>
            <a:off x="6470323" y="1602659"/>
            <a:ext cx="1823932" cy="2488327"/>
          </a:xfrm>
          <a:prstGeom prst="rect">
            <a:avLst/>
          </a:prstGeom>
        </p:spPr>
      </p:pic>
      <p:pic>
        <p:nvPicPr>
          <p:cNvPr id="14" name="Picture 15">
            <a:extLst>
              <a:ext uri="{FF2B5EF4-FFF2-40B4-BE49-F238E27FC236}">
                <a16:creationId xmlns="" xmlns:a16="http://schemas.microsoft.com/office/drawing/2014/main" id="{2E8B8655-B622-43D7-A1BC-6FE4A43888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06176" y="1579768"/>
            <a:ext cx="2257388" cy="2511218"/>
          </a:xfrm>
          <a:prstGeom prst="rect">
            <a:avLst/>
          </a:prstGeom>
        </p:spPr>
      </p:pic>
      <p:pic>
        <p:nvPicPr>
          <p:cNvPr id="15" name="Picture 16">
            <a:extLst>
              <a:ext uri="{FF2B5EF4-FFF2-40B4-BE49-F238E27FC236}">
                <a16:creationId xmlns="" xmlns:a16="http://schemas.microsoft.com/office/drawing/2014/main" id="{C6443C17-586D-4764-8AB7-DEDECFCB57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06176" y="4233750"/>
            <a:ext cx="2257388" cy="1899634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Reduce the environmental impact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644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C8EA06E-7A41-4AAC-89C2-04C8A3E5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6764" y="1825625"/>
            <a:ext cx="10347036" cy="2811030"/>
          </a:xfrm>
        </p:spPr>
        <p:txBody>
          <a:bodyPr>
            <a:normAutofit/>
          </a:bodyPr>
          <a:lstStyle/>
          <a:p>
            <a:r>
              <a:rPr lang="en-US" sz="2000" dirty="0"/>
              <a:t>Recycle is mostly combined with sorting</a:t>
            </a:r>
          </a:p>
          <a:p>
            <a:r>
              <a:rPr lang="en-US" sz="2000" dirty="0"/>
              <a:t>Depending on the quality of waste flux</a:t>
            </a:r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	Make difference </a:t>
            </a:r>
            <a:r>
              <a:rPr lang="en-US" sz="2000" dirty="0"/>
              <a:t>between </a:t>
            </a:r>
            <a:r>
              <a:rPr lang="en-US" sz="2000" b="1" dirty="0"/>
              <a:t>sorting</a:t>
            </a:r>
            <a:r>
              <a:rPr lang="en-US" sz="2000" dirty="0"/>
              <a:t> and </a:t>
            </a:r>
            <a:r>
              <a:rPr lang="en-US" sz="2000" b="1" dirty="0"/>
              <a:t>recycling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6946A0F2-DF15-454C-AD07-759DD52F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5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 txBox="1">
            <a:spLocks/>
          </p:cNvSpPr>
          <p:nvPr/>
        </p:nvSpPr>
        <p:spPr>
          <a:xfrm>
            <a:off x="939800" y="596034"/>
            <a:ext cx="10515600" cy="6970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dirty="0" smtClean="0">
                <a:latin typeface="Arial Narrow" panose="020B0606020202030204" pitchFamily="34" charset="0"/>
              </a:rPr>
              <a:t>Recycle</a:t>
            </a:r>
            <a:endParaRPr lang="en-US" sz="4000" dirty="0">
              <a:latin typeface="Arial Narrow" panose="020B0606020202030204" pitchFamily="34" charset="0"/>
            </a:endParaRPr>
          </a:p>
        </p:txBody>
      </p:sp>
      <p:sp>
        <p:nvSpPr>
          <p:cNvPr id="7" name="Flèche droite 6"/>
          <p:cNvSpPr/>
          <p:nvPr/>
        </p:nvSpPr>
        <p:spPr>
          <a:xfrm>
            <a:off x="1006764" y="3472873"/>
            <a:ext cx="572654" cy="2863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06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EA5BC7D-1006-40F9-8C9A-B983F81A4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091" y="551802"/>
            <a:ext cx="9635836" cy="78942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Arial Narrow" panose="020B0606020202030204" pitchFamily="34" charset="0"/>
              </a:rPr>
              <a:t>Current </a:t>
            </a:r>
            <a:r>
              <a:rPr lang="en-US" sz="4000" dirty="0">
                <a:latin typeface="Arial Narrow" panose="020B0606020202030204" pitchFamily="34" charset="0"/>
              </a:rPr>
              <a:t>sorting obligations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65A639A9-D470-4F87-A24C-38D28494B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="" xmlns:a16="http://schemas.microsoft.com/office/drawing/2014/main" id="{93843543-C851-43E4-B1B7-E7984456AE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797261"/>
              </p:ext>
            </p:extLst>
          </p:nvPr>
        </p:nvGraphicFramePr>
        <p:xfrm>
          <a:off x="1016001" y="1646240"/>
          <a:ext cx="10067634" cy="41634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87739">
                  <a:extLst>
                    <a:ext uri="{9D8B030D-6E8A-4147-A177-3AD203B41FA5}">
                      <a16:colId xmlns="" xmlns:a16="http://schemas.microsoft.com/office/drawing/2014/main" val="3272092684"/>
                    </a:ext>
                  </a:extLst>
                </a:gridCol>
                <a:gridCol w="4173554">
                  <a:extLst>
                    <a:ext uri="{9D8B030D-6E8A-4147-A177-3AD203B41FA5}">
                      <a16:colId xmlns="" xmlns:a16="http://schemas.microsoft.com/office/drawing/2014/main" val="817477189"/>
                    </a:ext>
                  </a:extLst>
                </a:gridCol>
                <a:gridCol w="2606341">
                  <a:extLst>
                    <a:ext uri="{9D8B030D-6E8A-4147-A177-3AD203B41FA5}">
                      <a16:colId xmlns="" xmlns:a16="http://schemas.microsoft.com/office/drawing/2014/main" val="1955596956"/>
                    </a:ext>
                  </a:extLst>
                </a:gridCol>
              </a:tblGrid>
              <a:tr h="283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err="1">
                          <a:solidFill>
                            <a:schemeClr val="accent2"/>
                          </a:solidFill>
                          <a:effectLst/>
                          <a:latin typeface="Arial Narrow" panose="020B0606020202030204" pitchFamily="34" charset="0"/>
                        </a:rPr>
                        <a:t>Bruxelles</a:t>
                      </a:r>
                      <a:endParaRPr lang="en-US" sz="1600" b="1" i="0" u="none" strike="noStrike" dirty="0">
                        <a:solidFill>
                          <a:schemeClr val="accent2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1" u="none" strike="noStrike" dirty="0" smtClean="0">
                          <a:solidFill>
                            <a:srgbClr val="00B050"/>
                          </a:solidFill>
                          <a:effectLst/>
                          <a:latin typeface="Arial Narrow" panose="020B0606020202030204" pitchFamily="34" charset="0"/>
                        </a:rPr>
                        <a:t>Flanders </a:t>
                      </a:r>
                      <a:r>
                        <a:rPr lang="en-US" sz="1600" b="1" u="none" strike="noStrike" dirty="0">
                          <a:solidFill>
                            <a:srgbClr val="00B050"/>
                          </a:solidFill>
                          <a:effectLst/>
                          <a:latin typeface="Arial Narrow" panose="020B0606020202030204" pitchFamily="34" charset="0"/>
                        </a:rPr>
                        <a:t>&amp; </a:t>
                      </a:r>
                      <a:r>
                        <a:rPr lang="en-US" sz="1600" b="1" u="none" strike="noStrike" dirty="0" smtClean="0">
                          <a:solidFill>
                            <a:srgbClr val="00B050"/>
                          </a:solidFill>
                          <a:effectLst/>
                          <a:latin typeface="Arial Narrow" panose="020B0606020202030204" pitchFamily="34" charset="0"/>
                        </a:rPr>
                        <a:t>Wallonia</a:t>
                      </a:r>
                      <a:endParaRPr lang="en-US" sz="1600" b="1" i="0" u="none" strike="noStrike" dirty="0">
                        <a:solidFill>
                          <a:srgbClr val="00B05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542070303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les déchets dangereux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u="none" strike="noStrike">
                          <a:effectLst/>
                          <a:latin typeface="Arial Narrow" panose="020B0606020202030204" pitchFamily="34" charset="0"/>
                        </a:rPr>
                        <a:t>les déchets faisant l'objet d'une obligation de reprise :</a:t>
                      </a:r>
                      <a:endParaRPr lang="fr-FR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 ++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453478504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les </a:t>
                      </a:r>
                      <a:r>
                        <a:rPr lang="en-US" sz="1600" u="none" strike="noStrike" dirty="0" err="1">
                          <a:effectLst/>
                          <a:latin typeface="Arial Narrow" panose="020B0606020202030204" pitchFamily="34" charset="0"/>
                        </a:rPr>
                        <a:t>papier</a:t>
                      </a:r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 cartons;</a:t>
                      </a:r>
                      <a:endParaRPr lang="en-US" sz="1600" b="0" i="0" u="none" strike="noStrike" dirty="0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Arial Narrow" panose="020B0606020202030204" pitchFamily="34" charset="0"/>
                        </a:rPr>
                        <a:t>Graisses et huiles de fritures usagées,</a:t>
                      </a:r>
                      <a:endParaRPr lang="fr-FR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organisch afval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506538354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les </a:t>
                      </a:r>
                      <a:r>
                        <a:rPr lang="en-US" sz="1600" u="none" strike="noStrike" dirty="0" err="1">
                          <a:effectLst/>
                          <a:latin typeface="Arial Narrow" panose="020B0606020202030204" pitchFamily="34" charset="0"/>
                        </a:rPr>
                        <a:t>déchets</a:t>
                      </a:r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 « PMC »* :</a:t>
                      </a:r>
                      <a:endParaRPr lang="en-US" sz="1600" b="0" i="0" u="none" strike="noStrike" dirty="0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Piles et batteries,</a:t>
                      </a:r>
                      <a:endParaRPr lang="en-US" sz="1600" b="0" i="0" u="none" strike="noStrike" dirty="0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afvallandbouwfolies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533969794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Arial Narrow" panose="020B0606020202030204" pitchFamily="34" charset="0"/>
                        </a:rPr>
                        <a:t> -  Bouteilles et flacons en Plastique, </a:t>
                      </a:r>
                      <a:endParaRPr lang="fr-FR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 dirty="0">
                          <a:effectLst/>
                          <a:latin typeface="Arial Narrow" panose="020B0606020202030204" pitchFamily="34" charset="0"/>
                        </a:rPr>
                        <a:t>Déchets d’équipements électriques et électroniques,</a:t>
                      </a:r>
                      <a:endParaRPr lang="fr-FR" sz="1600" b="0" i="0" u="none" strike="noStrike" dirty="0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EPS (isomo)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914224903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 - Emballages Métalliques, 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Médicaments,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houtafval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4212104095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 - Cartons à boisson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Pneus,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metaalafval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17770774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 - autres emballages plastiques(PMC+)**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Huile usagées,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recycleerbare harde kunststoffen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737338413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 dirty="0" err="1" smtClean="0">
                          <a:effectLst/>
                          <a:latin typeface="Arial Narrow" panose="020B0606020202030204" pitchFamily="34" charset="0"/>
                        </a:rPr>
                        <a:t>Véhicules</a:t>
                      </a:r>
                      <a:r>
                        <a:rPr lang="en-US" sz="1600" u="none" strike="noStrike" dirty="0" smtClean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hors </a:t>
                      </a:r>
                      <a:r>
                        <a:rPr lang="en-US" sz="1600" u="none" strike="noStrike" dirty="0" smtClean="0">
                          <a:effectLst/>
                          <a:latin typeface="Arial Narrow" panose="020B0606020202030204" pitchFamily="34" charset="0"/>
                        </a:rPr>
                        <a:t>usage,</a:t>
                      </a:r>
                      <a:endParaRPr lang="en-US" sz="1600" b="0" i="0" u="none" strike="noStrike" dirty="0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textiel 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312741288"/>
                  </a:ext>
                </a:extLst>
              </a:tr>
              <a:tr h="52043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Arial Narrow" panose="020B0606020202030204" pitchFamily="34" charset="0"/>
                        </a:rPr>
                        <a:t>les déchets de verre d'emballage blanc et de couleur;</a:t>
                      </a:r>
                      <a:endParaRPr lang="fr-FR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Panneaux photovoltaïques.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matrassen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535893039"/>
                  </a:ext>
                </a:extLst>
              </a:tr>
              <a:tr h="52043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u="none" strike="noStrike">
                          <a:effectLst/>
                          <a:latin typeface="Arial Narrow" panose="020B0606020202030204" pitchFamily="34" charset="0"/>
                        </a:rPr>
                        <a:t>les déchets végétaux (espaces verts et jardins);</a:t>
                      </a:r>
                      <a:endParaRPr lang="fr-FR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…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afgedankte voertuigen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429037042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les déchets d'animaux;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puin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011875138"/>
                  </a:ext>
                </a:extLst>
              </a:tr>
              <a:tr h="28387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les déchets résiduels. </a:t>
                      </a:r>
                      <a:endParaRPr lang="en-US" sz="1600" b="0" i="0" u="none" strike="noStrike">
                        <a:solidFill>
                          <a:srgbClr val="1B2838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  <a:latin typeface="Arial Narrow" panose="020B0606020202030204" pitchFamily="34" charset="0"/>
                        </a:rPr>
                        <a:t>…</a:t>
                      </a:r>
                      <a:endParaRPr 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799305573"/>
                  </a:ext>
                </a:extLst>
              </a:tr>
            </a:tbl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43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7D35722-9A64-4EB6-9373-2776FC89A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054" y="511158"/>
            <a:ext cx="10374745" cy="842259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Sorting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212A5408-195E-45D7-B64E-11ACDFD358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540" y="1594715"/>
            <a:ext cx="7197437" cy="46767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 Narrow" panose="020B0606020202030204" pitchFamily="34" charset="0"/>
              </a:rPr>
              <a:t>Questions to ask</a:t>
            </a:r>
          </a:p>
          <a:p>
            <a:pPr>
              <a:buFontTx/>
              <a:buChar char="-"/>
            </a:pPr>
            <a:r>
              <a:rPr lang="en-US" sz="2000" dirty="0">
                <a:latin typeface="Arial Narrow" panose="020B0606020202030204" pitchFamily="34" charset="0"/>
              </a:rPr>
              <a:t>How will the sorting be organized?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Volume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Frequency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Space</a:t>
            </a:r>
          </a:p>
          <a:p>
            <a:pPr>
              <a:buFontTx/>
              <a:buChar char="-"/>
            </a:pPr>
            <a:r>
              <a:rPr lang="en-US" sz="2000" dirty="0">
                <a:latin typeface="Arial Narrow" panose="020B0606020202030204" pitchFamily="34" charset="0"/>
              </a:rPr>
              <a:t>What influences the sorting?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Is the material recognizable?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Is the material big enough?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Is there separate collection?</a:t>
            </a:r>
          </a:p>
          <a:p>
            <a:pPr>
              <a:buFontTx/>
              <a:buChar char="-"/>
            </a:pPr>
            <a:r>
              <a:rPr lang="en-US" sz="2000" dirty="0">
                <a:latin typeface="Arial Narrow" panose="020B0606020202030204" pitchFamily="34" charset="0"/>
              </a:rPr>
              <a:t>Go </a:t>
            </a:r>
            <a:r>
              <a:rPr lang="en-US" sz="2000" dirty="0" err="1">
                <a:latin typeface="Arial Narrow" panose="020B0606020202030204" pitchFamily="34" charset="0"/>
              </a:rPr>
              <a:t>futher</a:t>
            </a:r>
            <a:r>
              <a:rPr lang="en-US" sz="2000" dirty="0">
                <a:latin typeface="Arial Narrow" panose="020B0606020202030204" pitchFamily="34" charset="0"/>
              </a:rPr>
              <a:t> than legal obligations: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Sort by type of material where possible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Check in other regions</a:t>
            </a:r>
          </a:p>
          <a:p>
            <a:pPr lvl="2"/>
            <a:r>
              <a:rPr lang="en-US" dirty="0">
                <a:latin typeface="Arial Narrow" panose="020B0606020202030204" pitchFamily="34" charset="0"/>
              </a:rPr>
              <a:t>If already separated during processing, don’t mix </a:t>
            </a:r>
            <a:r>
              <a:rPr lang="en-US" dirty="0" smtClean="0">
                <a:latin typeface="Arial Narrow" panose="020B0606020202030204" pitchFamily="34" charset="0"/>
              </a:rPr>
              <a:t>up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AC0795A5-7487-4988-8765-B5B7F43EE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grpSp>
        <p:nvGrpSpPr>
          <p:cNvPr id="5" name="Group 3">
            <a:extLst>
              <a:ext uri="{FF2B5EF4-FFF2-40B4-BE49-F238E27FC236}">
                <a16:creationId xmlns="" xmlns:a16="http://schemas.microsoft.com/office/drawing/2014/main" id="{3B521835-CDDE-4093-BCE4-310B7538CB8B}"/>
              </a:ext>
            </a:extLst>
          </p:cNvPr>
          <p:cNvGrpSpPr/>
          <p:nvPr/>
        </p:nvGrpSpPr>
        <p:grpSpPr>
          <a:xfrm>
            <a:off x="8580648" y="515322"/>
            <a:ext cx="3259284" cy="2494578"/>
            <a:chOff x="1555587" y="2530231"/>
            <a:chExt cx="3425840" cy="2642902"/>
          </a:xfrm>
        </p:grpSpPr>
        <p:pic>
          <p:nvPicPr>
            <p:cNvPr id="6" name="Picture 4">
              <a:extLst>
                <a:ext uri="{FF2B5EF4-FFF2-40B4-BE49-F238E27FC236}">
                  <a16:creationId xmlns="" xmlns:a16="http://schemas.microsoft.com/office/drawing/2014/main" id="{029A8E8B-5E6A-4520-AA15-7FFF2CD09D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2827" t="44250" r="76211" b="25680"/>
            <a:stretch/>
          </p:blipFill>
          <p:spPr>
            <a:xfrm>
              <a:off x="1555587" y="2530231"/>
              <a:ext cx="3425840" cy="2642902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="" xmlns:a16="http://schemas.microsoft.com/office/drawing/2014/main" id="{6102422D-FC6B-4812-BA82-8D95E3EA99F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580" t="58244" r="83495" b="39456"/>
            <a:stretch/>
          </p:blipFill>
          <p:spPr>
            <a:xfrm>
              <a:off x="1866900" y="3539067"/>
              <a:ext cx="914400" cy="279400"/>
            </a:xfrm>
            <a:prstGeom prst="rect">
              <a:avLst/>
            </a:prstGeom>
          </p:spPr>
        </p:pic>
        <p:pic>
          <p:nvPicPr>
            <p:cNvPr id="8" name="Picture 6">
              <a:extLst>
                <a:ext uri="{FF2B5EF4-FFF2-40B4-BE49-F238E27FC236}">
                  <a16:creationId xmlns="" xmlns:a16="http://schemas.microsoft.com/office/drawing/2014/main" id="{0C4E2B8D-641D-45C3-8814-B35E73BB2C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3580" t="58244" r="83495" b="39456"/>
            <a:stretch/>
          </p:blipFill>
          <p:spPr>
            <a:xfrm>
              <a:off x="3498687" y="3539067"/>
              <a:ext cx="914400" cy="279400"/>
            </a:xfrm>
            <a:prstGeom prst="rect">
              <a:avLst/>
            </a:prstGeom>
          </p:spPr>
        </p:pic>
      </p:grpSp>
      <p:pic>
        <p:nvPicPr>
          <p:cNvPr id="9" name="Picture 10">
            <a:extLst>
              <a:ext uri="{FF2B5EF4-FFF2-40B4-BE49-F238E27FC236}">
                <a16:creationId xmlns="" xmlns:a16="http://schemas.microsoft.com/office/drawing/2014/main" id="{B2E24673-9D1B-4CC5-A05C-C871A4FF6B90}"/>
              </a:ext>
            </a:extLst>
          </p:cNvPr>
          <p:cNvPicPr/>
          <p:nvPr/>
        </p:nvPicPr>
        <p:blipFill rotWithShape="1">
          <a:blip r:embed="rId3"/>
          <a:srcRect l="2013" t="19669" r="81258" b="16498"/>
          <a:stretch/>
        </p:blipFill>
        <p:spPr>
          <a:xfrm>
            <a:off x="8470898" y="3009900"/>
            <a:ext cx="3186113" cy="3419476"/>
          </a:xfrm>
          <a:prstGeom prst="rect">
            <a:avLst/>
          </a:prstGeom>
        </p:spPr>
      </p:pic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63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72B6495-2C38-46FC-830E-BE920806A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9800" y="596034"/>
            <a:ext cx="10515600" cy="69705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Recycle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1C8EA06E-7A41-4AAC-89C2-04C8A3E53B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944" y="1825625"/>
            <a:ext cx="10300855" cy="291263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000" dirty="0" smtClean="0">
                <a:latin typeface="Arial Narrow" panose="020B0606020202030204" pitchFamily="34" charset="0"/>
              </a:rPr>
              <a:t>	</a:t>
            </a:r>
            <a:r>
              <a:rPr lang="en-US" sz="2200" dirty="0" smtClean="0">
                <a:latin typeface="Arial Narrow" panose="020B0606020202030204" pitchFamily="34" charset="0"/>
              </a:rPr>
              <a:t>Recycle</a:t>
            </a:r>
          </a:p>
          <a:p>
            <a:pPr marL="0" indent="0">
              <a:buNone/>
            </a:pPr>
            <a:endParaRPr lang="en-US" sz="2000" dirty="0">
              <a:latin typeface="Arial Narrow" panose="020B0606020202030204" pitchFamily="34" charset="0"/>
            </a:endParaRPr>
          </a:p>
          <a:p>
            <a:pPr marL="685800" lvl="2">
              <a:spcBef>
                <a:spcPts val="1000"/>
              </a:spcBef>
            </a:pPr>
            <a:r>
              <a:rPr lang="en-US" dirty="0">
                <a:latin typeface="Arial Narrow" panose="020B0606020202030204" pitchFamily="34" charset="0"/>
              </a:rPr>
              <a:t>Sorting does not mean necessarily recycling</a:t>
            </a:r>
          </a:p>
          <a:p>
            <a:pPr marL="685800" lvl="2">
              <a:spcBef>
                <a:spcPts val="1000"/>
              </a:spcBef>
            </a:pPr>
            <a:r>
              <a:rPr lang="en-US" dirty="0">
                <a:latin typeface="Arial Narrow" panose="020B0606020202030204" pitchFamily="34" charset="0"/>
              </a:rPr>
              <a:t>Recycle (example for plastic)</a:t>
            </a:r>
          </a:p>
          <a:p>
            <a:pPr lvl="2"/>
            <a:r>
              <a:rPr lang="en-GB" dirty="0">
                <a:latin typeface="Arial Narrow" panose="020B0606020202030204" pitchFamily="34" charset="0"/>
              </a:rPr>
              <a:t>The product must be made with a plastic that is collected for recycling, has market value and/or is supported by a legislatively mandated program.</a:t>
            </a:r>
          </a:p>
          <a:p>
            <a:pPr lvl="2"/>
            <a:r>
              <a:rPr lang="en-GB" dirty="0">
                <a:latin typeface="Arial Narrow" panose="020B0606020202030204" pitchFamily="34" charset="0"/>
              </a:rPr>
              <a:t>The product must be sorted and aggregated into defined streams for recycling processes.</a:t>
            </a:r>
          </a:p>
          <a:p>
            <a:pPr lvl="2"/>
            <a:r>
              <a:rPr lang="en-GB" dirty="0">
                <a:latin typeface="Arial Narrow" panose="020B0606020202030204" pitchFamily="34" charset="0"/>
              </a:rPr>
              <a:t>The product can be processed and reclaimed/recycled with commercial recycling processes.</a:t>
            </a:r>
          </a:p>
          <a:p>
            <a:pPr lvl="2"/>
            <a:r>
              <a:rPr lang="en-GB" dirty="0">
                <a:latin typeface="Arial Narrow" panose="020B0606020202030204" pitchFamily="34" charset="0"/>
              </a:rPr>
              <a:t>The recycled plastic becomes a raw material that is used in the production of new products.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6946A0F2-DF15-454C-AD07-759DD52F7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5" name="Flèche droite 4"/>
          <p:cNvSpPr/>
          <p:nvPr/>
        </p:nvSpPr>
        <p:spPr>
          <a:xfrm>
            <a:off x="1200728" y="1843519"/>
            <a:ext cx="406400" cy="2586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474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BC19134-3516-4517-9F66-7C8459389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4515"/>
            <a:ext cx="10515600" cy="715530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What about paper instead of plastics?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D6C5091F-2E3A-40DF-BC1C-DF8D72668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Different barriers available on the market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No global recycling test protocol available!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Paper/Cardboard is not just heat/grease/water - resistant</a:t>
            </a:r>
          </a:p>
          <a:p>
            <a:pPr marL="0" indent="0">
              <a:buNone/>
            </a:pPr>
            <a:endParaRPr lang="en-US" sz="2000" dirty="0">
              <a:latin typeface="Arial Narrow" panose="020B0606020202030204" pitchFamily="34" charset="0"/>
            </a:endParaRPr>
          </a:p>
          <a:p>
            <a:pPr marL="0" indent="0">
              <a:buNone/>
            </a:pPr>
            <a:endParaRPr lang="en-US" sz="2000" dirty="0" smtClean="0">
              <a:latin typeface="Arial Narrow" panose="020B0606020202030204" pitchFamily="34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Arial Narrow" panose="020B0606020202030204" pitchFamily="34" charset="0"/>
              </a:rPr>
              <a:t>Ask </a:t>
            </a:r>
            <a:r>
              <a:rPr lang="en-US" sz="2000" dirty="0">
                <a:latin typeface="Arial Narrow" panose="020B0606020202030204" pitchFamily="34" charset="0"/>
              </a:rPr>
              <a:t>the right questions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What is the impact of this barrier on recycling?	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Quantity of fiber after recycling? How many fibers or suitable for paper/cardboard production?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Does the material gives rise to microplastics?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15A4DA80-006C-4A24-A27C-5B6C5E57E1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="" xmlns:a16="http://schemas.microsoft.com/office/drawing/2014/main" id="{8D4725DB-39E5-402D-92F0-EEDD860F7D37}"/>
              </a:ext>
            </a:extLst>
          </p:cNvPr>
          <p:cNvSpPr txBox="1"/>
          <p:nvPr/>
        </p:nvSpPr>
        <p:spPr>
          <a:xfrm>
            <a:off x="1675172" y="3206073"/>
            <a:ext cx="725639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Arial Narrow" panose="020B0606020202030204" pitchFamily="34" charset="0"/>
                <a:hlinkClick r:id="rId3"/>
              </a:rPr>
              <a:t>Denmark Bans PFAS Chemicals in Food Contact Paper and Board | SGS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pic>
        <p:nvPicPr>
          <p:cNvPr id="7" name="Picture 19">
            <a:extLst>
              <a:ext uri="{FF2B5EF4-FFF2-40B4-BE49-F238E27FC236}">
                <a16:creationId xmlns="" xmlns:a16="http://schemas.microsoft.com/office/drawing/2014/main" id="{C18AA007-2447-4660-9268-7AF5734EBB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995" y="1825625"/>
            <a:ext cx="1735046" cy="1157601"/>
          </a:xfrm>
          <a:prstGeom prst="rect">
            <a:avLst/>
          </a:prstGeom>
        </p:spPr>
      </p:pic>
      <p:pic>
        <p:nvPicPr>
          <p:cNvPr id="8" name="Picture 20">
            <a:extLst>
              <a:ext uri="{FF2B5EF4-FFF2-40B4-BE49-F238E27FC236}">
                <a16:creationId xmlns="" xmlns:a16="http://schemas.microsoft.com/office/drawing/2014/main" id="{7B29A802-74EE-4450-A435-B3B9BC6317D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0995" y="3488806"/>
            <a:ext cx="1719487" cy="1149907"/>
          </a:xfrm>
          <a:prstGeom prst="rect">
            <a:avLst/>
          </a:prstGeom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917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FF54638-7C44-4BEE-890F-EFA263909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9726" y="586799"/>
            <a:ext cx="10515600" cy="127894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What about Bio-material? Bio-plastics? Biodegradable? Compostable?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AD0A5B84-536B-42CE-ACC7-B95F3D7BD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9726" y="2323306"/>
            <a:ext cx="4620491" cy="3355975"/>
          </a:xfrm>
        </p:spPr>
        <p:txBody>
          <a:bodyPr>
            <a:normAutofit/>
          </a:bodyPr>
          <a:lstStyle/>
          <a:p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oxo-plastics or oxo-degradable plastics </a:t>
            </a:r>
            <a:r>
              <a:rPr lang="en-GB" sz="2000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!</a:t>
            </a:r>
          </a:p>
          <a:p>
            <a:endParaRPr lang="en-GB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Biodegradable</a:t>
            </a:r>
          </a:p>
          <a:p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 in soil, in salt water, …</a:t>
            </a:r>
          </a:p>
          <a:p>
            <a:endParaRPr lang="en-GB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Compostable</a:t>
            </a:r>
          </a:p>
          <a:p>
            <a:pPr lvl="1"/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Industrial compostable</a:t>
            </a:r>
          </a:p>
          <a:p>
            <a:pPr lvl="1"/>
            <a:r>
              <a:rPr lang="en-GB" sz="2000" dirty="0">
                <a:latin typeface="Arial Narrow" panose="020B0606020202030204" pitchFamily="34" charset="0"/>
                <a:cs typeface="Arial" panose="020B0604020202020204" pitchFamily="34" charset="0"/>
              </a:rPr>
              <a:t>Home </a:t>
            </a:r>
            <a:r>
              <a:rPr lang="en-GB" sz="2000" dirty="0" smtClean="0">
                <a:latin typeface="Arial Narrow" panose="020B0606020202030204" pitchFamily="34" charset="0"/>
                <a:cs typeface="Arial" panose="020B0604020202020204" pitchFamily="34" charset="0"/>
              </a:rPr>
              <a:t>compostable</a:t>
            </a:r>
            <a:endParaRPr lang="en-GB" sz="2000" dirty="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057E952B-54EC-4DD4-AE7A-56C2DA485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50A01480-2503-4F04-8E74-432CB0DCE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4" t="7349" r="4567" b="6244"/>
          <a:stretch/>
        </p:blipFill>
        <p:spPr bwMode="auto">
          <a:xfrm>
            <a:off x="6396182" y="2708203"/>
            <a:ext cx="4724400" cy="2109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04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DCA8E0E-C65D-4C91-80F0-E9FC8F5CC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94350"/>
            <a:ext cx="10515600" cy="1211537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What about Bio-material? Bio-plastics? Biodegradable? Compostable?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0A04449E-D32A-4AA4-9CE8-F78440E22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5695"/>
            <a:ext cx="3139126" cy="3799320"/>
          </a:xfrm>
        </p:spPr>
        <p:txBody>
          <a:bodyPr>
            <a:normAutofit/>
          </a:bodyPr>
          <a:lstStyle/>
          <a:p>
            <a:r>
              <a:rPr lang="en-US" sz="2000" dirty="0"/>
              <a:t>Presented as alternative to classic plastic polymers</a:t>
            </a:r>
          </a:p>
          <a:p>
            <a:r>
              <a:rPr lang="en-US" sz="2000" dirty="0"/>
              <a:t>Bio plastic not necessarily better</a:t>
            </a:r>
          </a:p>
          <a:p>
            <a:r>
              <a:rPr lang="en-US" sz="2000" dirty="0"/>
              <a:t>Bio material not necessarily plant based</a:t>
            </a:r>
          </a:p>
          <a:p>
            <a:r>
              <a:rPr lang="en-US" sz="2000" dirty="0"/>
              <a:t>Plastic free is not always without plastics</a:t>
            </a:r>
          </a:p>
          <a:p>
            <a:endParaRPr lang="en-US" sz="2000" dirty="0"/>
          </a:p>
          <a:p>
            <a:r>
              <a:rPr lang="en-US" sz="2000" dirty="0"/>
              <a:t>Ask the right questions</a:t>
            </a:r>
            <a:r>
              <a:rPr lang="en-US" sz="2000" dirty="0" smtClean="0"/>
              <a:t>:</a:t>
            </a:r>
            <a:endParaRPr lang="en-US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180061DB-2E2D-41DA-87AD-ECBC80DE62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="" xmlns:a16="http://schemas.microsoft.com/office/drawing/2014/main" id="{AF5C2067-D5C7-45A7-BA0B-FA9C613CD7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481" t="18594" r="56981" b="8156"/>
          <a:stretch/>
        </p:blipFill>
        <p:spPr>
          <a:xfrm>
            <a:off x="3977326" y="1811612"/>
            <a:ext cx="6204224" cy="4319909"/>
          </a:xfrm>
          <a:prstGeom prst="rect">
            <a:avLst/>
          </a:prstGeom>
        </p:spPr>
      </p:pic>
      <p:sp>
        <p:nvSpPr>
          <p:cNvPr id="6" name="Ovaal 5">
            <a:extLst>
              <a:ext uri="{FF2B5EF4-FFF2-40B4-BE49-F238E27FC236}">
                <a16:creationId xmlns="" xmlns:a16="http://schemas.microsoft.com/office/drawing/2014/main" id="{96BF8732-B73E-4CA5-8651-46D753FBB89A}"/>
              </a:ext>
            </a:extLst>
          </p:cNvPr>
          <p:cNvSpPr/>
          <p:nvPr/>
        </p:nvSpPr>
        <p:spPr>
          <a:xfrm>
            <a:off x="6756400" y="1813777"/>
            <a:ext cx="1484745" cy="3457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al 6">
            <a:extLst>
              <a:ext uri="{FF2B5EF4-FFF2-40B4-BE49-F238E27FC236}">
                <a16:creationId xmlns="" xmlns:a16="http://schemas.microsoft.com/office/drawing/2014/main" id="{310BF4ED-4DC8-4BF6-92A5-172736B5B291}"/>
              </a:ext>
            </a:extLst>
          </p:cNvPr>
          <p:cNvSpPr/>
          <p:nvPr/>
        </p:nvSpPr>
        <p:spPr>
          <a:xfrm>
            <a:off x="4082050" y="4108557"/>
            <a:ext cx="1154546" cy="3457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al 7">
            <a:extLst>
              <a:ext uri="{FF2B5EF4-FFF2-40B4-BE49-F238E27FC236}">
                <a16:creationId xmlns="" xmlns:a16="http://schemas.microsoft.com/office/drawing/2014/main" id="{8D4F72AB-D197-433A-8C07-6538A21AA965}"/>
              </a:ext>
            </a:extLst>
          </p:cNvPr>
          <p:cNvSpPr/>
          <p:nvPr/>
        </p:nvSpPr>
        <p:spPr>
          <a:xfrm>
            <a:off x="7934037" y="4094423"/>
            <a:ext cx="2022763" cy="3457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al 8">
            <a:extLst>
              <a:ext uri="{FF2B5EF4-FFF2-40B4-BE49-F238E27FC236}">
                <a16:creationId xmlns="" xmlns:a16="http://schemas.microsoft.com/office/drawing/2014/main" id="{FFF36A3B-DE1C-4776-A4B1-87DF0E2504E1}"/>
              </a:ext>
            </a:extLst>
          </p:cNvPr>
          <p:cNvSpPr/>
          <p:nvPr/>
        </p:nvSpPr>
        <p:spPr>
          <a:xfrm>
            <a:off x="4082050" y="5357995"/>
            <a:ext cx="1154546" cy="34575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7">
            <a:extLst>
              <a:ext uri="{FF2B5EF4-FFF2-40B4-BE49-F238E27FC236}">
                <a16:creationId xmlns="" xmlns:a16="http://schemas.microsoft.com/office/drawing/2014/main" id="{95CA40A9-BCC4-41EB-AD5B-81E92B614989}"/>
              </a:ext>
            </a:extLst>
          </p:cNvPr>
          <p:cNvGrpSpPr/>
          <p:nvPr/>
        </p:nvGrpSpPr>
        <p:grpSpPr>
          <a:xfrm>
            <a:off x="10317983" y="2807717"/>
            <a:ext cx="1523036" cy="2327701"/>
            <a:chOff x="7093947" y="593438"/>
            <a:chExt cx="1961671" cy="2615560"/>
          </a:xfrm>
        </p:grpSpPr>
        <p:pic>
          <p:nvPicPr>
            <p:cNvPr id="11" name="Picture 8">
              <a:extLst>
                <a:ext uri="{FF2B5EF4-FFF2-40B4-BE49-F238E27FC236}">
                  <a16:creationId xmlns="" xmlns:a16="http://schemas.microsoft.com/office/drawing/2014/main" id="{41F92DD9-67D8-4ED7-BAFA-EB298E5C6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3947" y="593438"/>
              <a:ext cx="1961671" cy="2615560"/>
            </a:xfrm>
            <a:prstGeom prst="rect">
              <a:avLst/>
            </a:prstGeom>
          </p:spPr>
        </p:pic>
        <p:sp>
          <p:nvSpPr>
            <p:cNvPr id="12" name="Rectangle 9">
              <a:extLst>
                <a:ext uri="{FF2B5EF4-FFF2-40B4-BE49-F238E27FC236}">
                  <a16:creationId xmlns="" xmlns:a16="http://schemas.microsoft.com/office/drawing/2014/main" id="{E9D4FD51-05E5-4028-B13D-71D0AB44D576}"/>
                </a:ext>
              </a:extLst>
            </p:cNvPr>
            <p:cNvSpPr/>
            <p:nvPr/>
          </p:nvSpPr>
          <p:spPr>
            <a:xfrm>
              <a:off x="7587716" y="898500"/>
              <a:ext cx="920408" cy="622141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" name="Espace réservé du numéro de diapositive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98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FAF788E-5B28-4CFC-B0A2-B63E608A03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090"/>
            <a:ext cx="10515600" cy="770948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Recircle: introduce recycled material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981D39F1-593E-4376-A7E8-737C5EA9D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9037" y="1726479"/>
            <a:ext cx="10515600" cy="4233430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Upcycling not always possible</a:t>
            </a:r>
          </a:p>
          <a:p>
            <a:r>
              <a:rPr lang="en-US" sz="2000" dirty="0">
                <a:latin typeface="Arial Narrow" panose="020B0606020202030204" pitchFamily="34" charset="0"/>
              </a:rPr>
              <a:t>Restriction possible concerning the use of the product/packaging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For food packaging: Food contact compliance 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For dangerous packaging: resistance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For construction materials: norms</a:t>
            </a:r>
          </a:p>
          <a:p>
            <a:pPr marL="0" lvl="1" indent="0">
              <a:spcBef>
                <a:spcPts val="1000"/>
              </a:spcBef>
              <a:buNone/>
            </a:pPr>
            <a:endParaRPr lang="en-US" sz="2000" dirty="0" smtClean="0">
              <a:latin typeface="Arial Narrow" panose="020B0606020202030204" pitchFamily="34" charset="0"/>
            </a:endParaRPr>
          </a:p>
          <a:p>
            <a:pPr marL="0" lvl="1" indent="0">
              <a:spcBef>
                <a:spcPts val="1000"/>
              </a:spcBef>
              <a:buNone/>
            </a:pPr>
            <a:r>
              <a:rPr lang="en-US" sz="2000" dirty="0" smtClean="0">
                <a:latin typeface="Arial Narrow" panose="020B0606020202030204" pitchFamily="34" charset="0"/>
              </a:rPr>
              <a:t>Ask </a:t>
            </a:r>
            <a:r>
              <a:rPr lang="en-US" sz="2000" dirty="0">
                <a:latin typeface="Arial Narrow" panose="020B0606020202030204" pitchFamily="34" charset="0"/>
              </a:rPr>
              <a:t>the right questions?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Post-industrial &lt;&gt; Post-consuming waste?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Recycled content certificates? (is already available for some materials, but not always widely spread</a:t>
            </a:r>
            <a:r>
              <a:rPr lang="en-US" sz="2000" dirty="0" smtClean="0">
                <a:latin typeface="Arial Narrow" panose="020B0606020202030204" pitchFamily="34" charset="0"/>
              </a:rPr>
              <a:t>)</a:t>
            </a: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F62B3FB5-AF71-406A-B5B6-07541FC31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75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D4D9222-7156-45E3-9FE3-1F4498909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418" y="532519"/>
            <a:ext cx="10515600" cy="650874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Arial Narrow" panose="020B0606020202030204" pitchFamily="34" charset="0"/>
              </a:rPr>
              <a:t>What can you expect in the future?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3B0513BA-7087-4D13-828E-F3303FD575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="" xmlns:a16="http://schemas.microsoft.com/office/drawing/2014/main" id="{0FA9BB1C-9DB1-4B92-8473-520A3F2A97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9059" y="1377409"/>
            <a:ext cx="8137669" cy="484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vaal 7">
            <a:extLst>
              <a:ext uri="{FF2B5EF4-FFF2-40B4-BE49-F238E27FC236}">
                <a16:creationId xmlns="" xmlns:a16="http://schemas.microsoft.com/office/drawing/2014/main" id="{1306595C-5C97-4D6C-AF7E-EE325F81A890}"/>
              </a:ext>
            </a:extLst>
          </p:cNvPr>
          <p:cNvSpPr/>
          <p:nvPr/>
        </p:nvSpPr>
        <p:spPr>
          <a:xfrm>
            <a:off x="4502727" y="1248065"/>
            <a:ext cx="2396837" cy="1325563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803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8EA0E52-CEAB-4992-B12C-91254C59C9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0313"/>
            <a:ext cx="10515600" cy="615953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rial Narrow" panose="020B0606020202030204" pitchFamily="34" charset="0"/>
              </a:rPr>
              <a:t>Circular economy action plan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="" xmlns:a16="http://schemas.microsoft.com/office/drawing/2014/main" id="{45B841CF-8840-4C53-8CF9-605E46A252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79262"/>
            <a:ext cx="11145982" cy="4877088"/>
          </a:xfrm>
        </p:spPr>
        <p:txBody>
          <a:bodyPr>
            <a:normAutofit/>
          </a:bodyPr>
          <a:lstStyle/>
          <a:p>
            <a:r>
              <a:rPr lang="en-US" sz="2000" dirty="0">
                <a:latin typeface="Arial Narrow" panose="020B0606020202030204" pitchFamily="34" charset="0"/>
              </a:rPr>
              <a:t>Sustainable products will become the new norm in the EU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Work on eco-design</a:t>
            </a:r>
          </a:p>
          <a:p>
            <a:pPr lvl="1"/>
            <a:r>
              <a:rPr lang="en-US" sz="2000" dirty="0">
                <a:latin typeface="Arial Narrow" panose="020B0606020202030204" pitchFamily="34" charset="0"/>
              </a:rPr>
              <a:t>Work towards Circular Economy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Strong focus on key products: </a:t>
            </a: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Ensure less waste</a:t>
            </a: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Electronics: better collection, battery life, product as a service, repairable, …</a:t>
            </a:r>
          </a:p>
          <a:p>
            <a:pPr marL="228600" lvl="1">
              <a:spcBef>
                <a:spcPts val="1000"/>
              </a:spcBef>
            </a:pPr>
            <a:r>
              <a:rPr lang="en-US" sz="2000" dirty="0">
                <a:latin typeface="Arial Narrow" panose="020B0606020202030204" pitchFamily="34" charset="0"/>
              </a:rPr>
              <a:t>Packaging: less volume, more recycled content, less complex, …</a:t>
            </a:r>
          </a:p>
          <a:p>
            <a:pPr marL="228600" lvl="1">
              <a:spcBef>
                <a:spcPts val="1000"/>
              </a:spcBef>
            </a:pPr>
            <a:endParaRPr lang="en-US" sz="2000" dirty="0">
              <a:latin typeface="Arial Narrow" panose="020B0606020202030204" pitchFamily="34" charset="0"/>
            </a:endParaRP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EEB0F188-82BB-4E18-84BE-FA404A095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="" xmlns:a16="http://schemas.microsoft.com/office/drawing/2014/main" id="{78E82D03-9B71-4116-B5E2-770EA0D097C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568" t="14561" r="6875" b="3842"/>
          <a:stretch/>
        </p:blipFill>
        <p:spPr>
          <a:xfrm>
            <a:off x="5555672" y="1841536"/>
            <a:ext cx="5798128" cy="3269673"/>
          </a:xfrm>
          <a:prstGeom prst="rect">
            <a:avLst/>
          </a:prstGeom>
        </p:spPr>
      </p:pic>
      <p:sp>
        <p:nvSpPr>
          <p:cNvPr id="7" name="Gelijkbenige driehoek 6">
            <a:extLst>
              <a:ext uri="{FF2B5EF4-FFF2-40B4-BE49-F238E27FC236}">
                <a16:creationId xmlns="" xmlns:a16="http://schemas.microsoft.com/office/drawing/2014/main" id="{4C8B9DFB-D9AF-4B1B-A96F-9D4B73EF2776}"/>
              </a:ext>
            </a:extLst>
          </p:cNvPr>
          <p:cNvSpPr/>
          <p:nvPr/>
        </p:nvSpPr>
        <p:spPr>
          <a:xfrm rot="295215">
            <a:off x="10173350" y="1182734"/>
            <a:ext cx="1858508" cy="1317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elijkbenige driehoek 7">
            <a:extLst>
              <a:ext uri="{FF2B5EF4-FFF2-40B4-BE49-F238E27FC236}">
                <a16:creationId xmlns="" xmlns:a16="http://schemas.microsoft.com/office/drawing/2014/main" id="{F25B64BE-C23C-4E8D-A509-9C58B38B41F0}"/>
              </a:ext>
            </a:extLst>
          </p:cNvPr>
          <p:cNvSpPr/>
          <p:nvPr/>
        </p:nvSpPr>
        <p:spPr>
          <a:xfrm>
            <a:off x="4626418" y="3793604"/>
            <a:ext cx="1858508" cy="1317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Gelijkbenige driehoek 7">
            <a:extLst>
              <a:ext uri="{FF2B5EF4-FFF2-40B4-BE49-F238E27FC236}">
                <a16:creationId xmlns="" xmlns:a16="http://schemas.microsoft.com/office/drawing/2014/main" id="{F25B64BE-C23C-4E8D-A509-9C58B38B41F0}"/>
              </a:ext>
            </a:extLst>
          </p:cNvPr>
          <p:cNvSpPr/>
          <p:nvPr/>
        </p:nvSpPr>
        <p:spPr>
          <a:xfrm>
            <a:off x="9810483" y="981078"/>
            <a:ext cx="1858508" cy="131760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10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voettekst 3">
            <a:extLst>
              <a:ext uri="{FF2B5EF4-FFF2-40B4-BE49-F238E27FC236}">
                <a16:creationId xmlns="" xmlns:a16="http://schemas.microsoft.com/office/drawing/2014/main" id="{D0252402-86DC-4CC9-853F-8A3C8E6FF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ECOVIA</a:t>
            </a:r>
          </a:p>
        </p:txBody>
      </p:sp>
      <p:sp>
        <p:nvSpPr>
          <p:cNvPr id="6" name="Titel 1">
            <a:extLst>
              <a:ext uri="{FF2B5EF4-FFF2-40B4-BE49-F238E27FC236}">
                <a16:creationId xmlns="" xmlns:a16="http://schemas.microsoft.com/office/drawing/2014/main" id="{FD1DE05E-3E90-445A-B19A-196836425A9E}"/>
              </a:ext>
            </a:extLst>
          </p:cNvPr>
          <p:cNvSpPr txBox="1">
            <a:spLocks/>
          </p:cNvSpPr>
          <p:nvPr/>
        </p:nvSpPr>
        <p:spPr>
          <a:xfrm>
            <a:off x="711200" y="4073236"/>
            <a:ext cx="9144000" cy="175505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latin typeface="Arial Narrow" panose="020B0606020202030204" pitchFamily="34" charset="0"/>
              </a:rPr>
              <a:t>Questions?</a:t>
            </a:r>
            <a:endParaRPr lang="en-US" dirty="0">
              <a:latin typeface="Arial Narrow" panose="020B0606020202030204" pitchFamily="34" charset="0"/>
            </a:endParaRP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2DF5A-A998-4A2D-B73E-F4CBEB79BD3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225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696</Words>
  <Application>Microsoft Office PowerPoint</Application>
  <PresentationFormat>Grand écran</PresentationFormat>
  <Paragraphs>214</Paragraphs>
  <Slides>17</Slides>
  <Notes>6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17</vt:i4>
      </vt:variant>
    </vt:vector>
  </HeadingPairs>
  <TitlesOfParts>
    <vt:vector size="23" baseType="lpstr">
      <vt:lpstr>Arial</vt:lpstr>
      <vt:lpstr>Arial Narrow</vt:lpstr>
      <vt:lpstr>Calibri</vt:lpstr>
      <vt:lpstr>Calibri Light</vt:lpstr>
      <vt:lpstr>DejaVu Sans</vt:lpstr>
      <vt:lpstr>Kantoorthema</vt:lpstr>
      <vt:lpstr>Introduction:  What can you do with waste?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Current sorting obligations</vt:lpstr>
      <vt:lpstr>Sorting</vt:lpstr>
      <vt:lpstr>Recycle</vt:lpstr>
      <vt:lpstr>What about paper instead of plastics?</vt:lpstr>
      <vt:lpstr>What about Bio-material? Bio-plastics? Biodegradable? Compostable?</vt:lpstr>
      <vt:lpstr>What about Bio-material? Bio-plastics? Biodegradable? Compostable?</vt:lpstr>
      <vt:lpstr>Recircle: introduce recycled material</vt:lpstr>
      <vt:lpstr>What can you expect in the future?</vt:lpstr>
      <vt:lpstr>Circular economy action plan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Jonathan Martens</dc:creator>
  <cp:lastModifiedBy>jonathanella</cp:lastModifiedBy>
  <cp:revision>32</cp:revision>
  <dcterms:created xsi:type="dcterms:W3CDTF">2021-05-25T18:07:02Z</dcterms:created>
  <dcterms:modified xsi:type="dcterms:W3CDTF">2021-05-26T18:14:41Z</dcterms:modified>
</cp:coreProperties>
</file>