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_rels/notesSlide26.xml.rels" ContentType="application/vnd.openxmlformats-package.relationships+xml"/>
  <Override PartName="/ppt/notesSlides/_rels/notesSlide2.xml.rels" ContentType="application/vnd.openxmlformats-package.relationships+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5.xml.rels" ContentType="application/vnd.openxmlformats-package.relationships+xml"/>
  <Override PartName="/ppt/notesSlides/_rels/notesSlide33.xml.rels" ContentType="application/vnd.openxmlformats-package.relationships+xml"/>
  <Override PartName="/ppt/notesSlides/_rels/notesSlide27.xml.rels" ContentType="application/vnd.openxmlformats-package.relationships+xml"/>
  <Override PartName="/ppt/notesSlides/_rels/notesSlide31.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4.xml.rels" ContentType="application/vnd.openxmlformats-package.relationships+xml"/>
  <Override PartName="/ppt/notesSlides/_rels/notesSlide9.xml.rels" ContentType="application/vnd.openxmlformats-package.relationships+xml"/>
  <Override PartName="/ppt/notesSlides/_rels/notesSlide28.xml.rels" ContentType="application/vnd.openxmlformats-package.relationships+xml"/>
  <Override PartName="/ppt/notesSlides/_rels/notesSlide4.xml.rels" ContentType="application/vnd.openxmlformats-package.relationships+xml"/>
  <Override PartName="/ppt/notesSlides/_rels/notesSlide20.xml.rels" ContentType="application/vnd.openxmlformats-package.relationships+xml"/>
  <Override PartName="/ppt/notesSlides/_rels/notesSlide23.xml.rels" ContentType="application/vnd.openxmlformats-package.relationships+xml"/>
  <Override PartName="/ppt/notesSlides/_rels/notesSlide36.xml.rels" ContentType="application/vnd.openxmlformats-package.relationships+xml"/>
  <Override PartName="/ppt/notesSlides/_rels/notesSlide8.xml.rels" ContentType="application/vnd.openxmlformats-package.relationships+xml"/>
  <Override PartName="/ppt/notesSlides/_rels/notesSlide13.xml.rels" ContentType="application/vnd.openxmlformats-package.relationships+xml"/>
  <Override PartName="/ppt/notesSlides/_rels/notesSlide10.xml.rels" ContentType="application/vnd.openxmlformats-package.relationships+xml"/>
  <Override PartName="/ppt/notesSlides/_rels/notesSlide1.xml.rels" ContentType="application/vnd.openxmlformats-package.relationships+xml"/>
  <Override PartName="/ppt/notesSlides/_rels/notesSlide37.xml.rels" ContentType="application/vnd.openxmlformats-package.relationships+xml"/>
  <Override PartName="/ppt/notesSlides/_rels/notesSlide24.xml.rels" ContentType="application/vnd.openxmlformats-package.relationships+xml"/>
  <Override PartName="/ppt/notesSlides/_rels/notesSlide35.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32.xml.rels" ContentType="application/vnd.openxmlformats-package.relationships+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_rels/presentation.xml.rels" ContentType="application/vnd.openxmlformats-package.relationships+xml"/>
  <Override PartName="/ppt/media/image127.png" ContentType="image/png"/>
  <Override PartName="/ppt/media/image30.jpeg" ContentType="image/jpeg"/>
  <Override PartName="/ppt/media/image195.png" ContentType="image/png"/>
  <Override PartName="/ppt/media/image126.png" ContentType="image/png"/>
  <Override PartName="/ppt/media/image194.png" ContentType="image/png"/>
  <Override PartName="/ppt/media/image125.png" ContentType="image/png"/>
  <Override PartName="/ppt/media/image193.png" ContentType="image/png"/>
  <Override PartName="/ppt/media/image124.png" ContentType="image/png"/>
  <Override PartName="/ppt/media/image192.png" ContentType="image/png"/>
  <Override PartName="/ppt/media/image123.png" ContentType="image/png"/>
  <Override PartName="/ppt/media/image191.png" ContentType="image/png"/>
  <Override PartName="/ppt/media/image122.png" ContentType="image/png"/>
  <Override PartName="/ppt/media/image190.png" ContentType="image/png"/>
  <Override PartName="/ppt/media/image121.png" ContentType="image/png"/>
  <Override PartName="/ppt/media/image116.png" ContentType="image/png"/>
  <Override PartName="/ppt/media/image184.png" ContentType="image/png"/>
  <Override PartName="/ppt/media/image115.png" ContentType="image/png"/>
  <Override PartName="/ppt/media/image114.png" ContentType="image/png"/>
  <Override PartName="/ppt/media/image182.png" ContentType="image/png"/>
  <Override PartName="/ppt/media/image113.png" ContentType="image/png"/>
  <Override PartName="/ppt/media/image105.png" ContentType="image/png"/>
  <Override PartName="/ppt/media/image173.png" ContentType="image/png"/>
  <Override PartName="/ppt/media/image104.png" ContentType="image/png"/>
  <Override PartName="/ppt/media/image172.png" ContentType="image/png"/>
  <Override PartName="/ppt/media/image102.png" ContentType="image/png"/>
  <Override PartName="/ppt/media/image170.png" ContentType="image/png"/>
  <Override PartName="/ppt/media/image100.png" ContentType="image/png"/>
  <Override PartName="/ppt/media/image99.png" ContentType="image/png"/>
  <Override PartName="/ppt/media/image98.png" ContentType="image/png"/>
  <Override PartName="/ppt/media/image97.png" ContentType="image/png"/>
  <Override PartName="/ppt/media/image29.png" ContentType="image/png"/>
  <Override PartName="/ppt/media/image96.png" ContentType="image/png"/>
  <Override PartName="/ppt/media/image28.png" ContentType="image/png"/>
  <Override PartName="/ppt/media/image92.png" ContentType="image/png"/>
  <Override PartName="/ppt/media/image91.png" ContentType="image/png"/>
  <Override PartName="/ppt/media/image90.png" ContentType="image/png"/>
  <Override PartName="/ppt/media/image22.png" ContentType="image/png"/>
  <Override PartName="/ppt/media/image89.png" ContentType="image/png"/>
  <Override PartName="/ppt/media/image88.jpeg" ContentType="image/jpeg"/>
  <Override PartName="/ppt/media/image87.png" ContentType="image/png"/>
  <Override PartName="/ppt/media/image19.png" ContentType="image/png"/>
  <Override PartName="/ppt/media/image78.png" ContentType="image/png"/>
  <Override PartName="/ppt/media/image77.png" ContentType="image/png"/>
  <Override PartName="/ppt/media/image74.png" ContentType="image/png"/>
  <Override PartName="/ppt/media/image73.png" ContentType="image/png"/>
  <Override PartName="/ppt/media/image71.png" ContentType="image/png"/>
  <Override PartName="/ppt/media/image70.png" ContentType="image/png"/>
  <Override PartName="/ppt/media/image120.png" ContentType="image/png"/>
  <Override PartName="/ppt/media/image69.png" ContentType="image/png"/>
  <Override PartName="/ppt/media/image68.png" ContentType="image/png"/>
  <Override PartName="/ppt/media/image229.jpeg" ContentType="image/jpeg"/>
  <Override PartName="/ppt/media/image67.png" ContentType="image/png"/>
  <Override PartName="/ppt/media/image66.png" ContentType="image/png"/>
  <Override PartName="/ppt/media/image65.png" ContentType="image/png"/>
  <Override PartName="/ppt/media/image63.png" ContentType="image/png"/>
  <Override PartName="/ppt/media/image61.png" ContentType="image/png"/>
  <Override PartName="/ppt/media/image153.jpeg" ContentType="image/jpeg"/>
  <Override PartName="/ppt/media/image60.png" ContentType="image/png"/>
  <Override PartName="/ppt/media/image101.png" ContentType="image/png"/>
  <Override PartName="/ppt/media/image26.jpeg" ContentType="image/jpeg"/>
  <Override PartName="/ppt/media/image188.jpeg" ContentType="image/jpeg"/>
  <Override PartName="/ppt/media/image42.png" ContentType="image/png"/>
  <Override PartName="/ppt/media/image95.jpeg" ContentType="image/jpeg"/>
  <Override PartName="/ppt/media/image103.jpeg" ContentType="image/jpeg"/>
  <Override PartName="/ppt/media/image24.jpeg" ContentType="image/jpeg"/>
  <Override PartName="/ppt/media/image119.png" ContentType="image/png"/>
  <Override PartName="/ppt/media/image36.jpeg" ContentType="image/jpeg"/>
  <Override PartName="/ppt/media/image187.png" ContentType="image/png"/>
  <Override PartName="/ppt/media/image110.png" ContentType="image/png"/>
  <Override PartName="/ppt/media/image59.png" ContentType="image/png"/>
  <Override PartName="/ppt/media/image109.png" ContentType="image/png"/>
  <Override PartName="/ppt/media/image177.png" ContentType="image/png"/>
  <Override PartName="/ppt/media/image12.png" ContentType="image/png"/>
  <Override PartName="/ppt/media/image118.png" ContentType="image/png"/>
  <Override PartName="/ppt/media/image186.png" ContentType="image/png"/>
  <Override PartName="/ppt/media/image21.png" ContentType="image/png"/>
  <Override PartName="/ppt/media/image58.png" ContentType="image/png"/>
  <Override PartName="/ppt/media/image228.jpeg" ContentType="image/jpeg"/>
  <Override PartName="/ppt/media/image117.png" ContentType="image/png"/>
  <Override PartName="/ppt/media/image185.png" ContentType="image/png"/>
  <Override PartName="/ppt/media/image20.png" ContentType="image/png"/>
  <Override PartName="/ppt/media/image57.png" ContentType="image/png"/>
  <Override PartName="/ppt/media/image106.png" ContentType="image/png"/>
  <Override PartName="/ppt/media/image174.png" ContentType="image/png"/>
  <Override PartName="/ppt/media/image16.jpeg" ContentType="image/jpeg"/>
  <Override PartName="/ppt/media/image15.jpeg" ContentType="image/jpeg"/>
  <Override PartName="/ppt/media/image40.png" ContentType="image/png"/>
  <Override PartName="/ppt/media/image31.png" ContentType="image/png"/>
  <Override PartName="/ppt/media/image9.png" ContentType="image/png"/>
  <Override PartName="/ppt/media/image25.jpeg" ContentType="image/jpeg"/>
  <Override PartName="/ppt/media/image14.png" ContentType="image/png"/>
  <Override PartName="/ppt/media/image82.png" ContentType="image/png"/>
  <Override PartName="/ppt/media/image2.png" ContentType="image/png"/>
  <Override PartName="/ppt/media/image154.png" ContentType="image/png"/>
  <Override PartName="/ppt/media/image32.png" ContentType="image/png"/>
  <Override PartName="/ppt/media/image3.png" ContentType="image/png"/>
  <Override PartName="/ppt/media/image155.png" ContentType="image/png"/>
  <Override PartName="/ppt/media/image33.png" ContentType="image/png"/>
  <Override PartName="/ppt/media/image81.png" ContentType="image/png"/>
  <Override PartName="/ppt/media/image13.png" ContentType="image/png"/>
  <Override PartName="/ppt/media/image4.png" ContentType="image/png"/>
  <Override PartName="/ppt/media/image156.png" ContentType="image/png"/>
  <Override PartName="/ppt/media/image34.png" ContentType="image/png"/>
  <Override PartName="/ppt/media/image93.png" ContentType="image/png"/>
  <Override PartName="/ppt/media/image244.jpeg" ContentType="image/jpeg"/>
  <Override PartName="/ppt/media/image72.png" ContentType="image/png"/>
  <Override PartName="/ppt/media/image38.jpeg" ContentType="image/jpeg"/>
  <Override PartName="/ppt/media/image17.png" ContentType="image/png"/>
  <Override PartName="/ppt/media/image85.png" ContentType="image/png"/>
  <Override PartName="/ppt/media/image5.png" ContentType="image/png"/>
  <Override PartName="/ppt/media/image157.png" ContentType="image/png"/>
  <Override PartName="/ppt/media/image35.png" ContentType="image/png"/>
  <Override PartName="/ppt/media/image75.jpeg" ContentType="image/jpeg"/>
  <Override PartName="/ppt/media/image111.png" ContentType="image/png"/>
  <Override PartName="/ppt/media/image27.jpeg" ContentType="image/jpeg"/>
  <Override PartName="/ppt/media/image50.jpeg" ContentType="image/jpeg"/>
  <Override PartName="/ppt/media/image46.png" ContentType="image/png"/>
  <Override PartName="/ppt/media/image52.png" ContentType="image/png"/>
  <Override PartName="/ppt/media/image107.png" ContentType="image/png"/>
  <Override PartName="/ppt/media/image175.png" ContentType="image/png"/>
  <Override PartName="/ppt/media/image10.png" ContentType="image/png"/>
  <Override PartName="/ppt/media/image47.png" ContentType="image/png"/>
  <Override PartName="/ppt/media/image94.png" ContentType="image/png"/>
  <Override PartName="/ppt/media/image83.png" ContentType="image/png"/>
  <Override PartName="/ppt/media/image243.jpeg" ContentType="image/jpeg"/>
  <Override PartName="/ppt/media/image167.png" ContentType="image/png"/>
  <Override PartName="/ppt/media/image168.png" ContentType="image/png"/>
  <Override PartName="/ppt/media/image178.png" ContentType="image/png"/>
  <Override PartName="/ppt/media/image180.jpeg" ContentType="image/jpeg"/>
  <Override PartName="/ppt/media/image181.jpeg" ContentType="image/jpeg"/>
  <Override PartName="/ppt/media/image219.png" ContentType="image/png"/>
  <Override PartName="/ppt/media/image200.png" ContentType="image/png"/>
  <Override PartName="/ppt/media/image44.png" ContentType="image/png"/>
  <Override PartName="/ppt/media/image179.png" ContentType="image/png"/>
  <Override PartName="/ppt/media/image203.png" ContentType="image/png"/>
  <Override PartName="/ppt/media/image253.jpeg" ContentType="image/jpeg"/>
  <Override PartName="/ppt/media/image204.png" ContentType="image/png"/>
  <Override PartName="/ppt/media/image45.jpeg" ContentType="image/jpeg"/>
  <Override PartName="/ppt/media/image48.png" ContentType="image/png"/>
  <Override PartName="/ppt/media/image189.png" ContentType="image/png"/>
  <Override PartName="/ppt/media/image205.png" ContentType="image/png"/>
  <Override PartName="/ppt/media/image207.png" ContentType="image/png"/>
  <Override PartName="/ppt/media/image210.png" ContentType="image/png"/>
  <Override PartName="/ppt/media/image236.jpeg" ContentType="image/jpeg"/>
  <Override PartName="/ppt/media/image54.png" ContentType="image/png"/>
  <Override PartName="/ppt/media/image76.jpeg" ContentType="image/jpeg"/>
  <Override PartName="/ppt/media/image213.png" ContentType="image/png"/>
  <Override PartName="/ppt/media/image198.png" ContentType="image/png"/>
  <Override PartName="/ppt/media/image214.png" ContentType="image/png"/>
  <Override PartName="/ppt/media/image199.png" ContentType="image/png"/>
  <Override PartName="/ppt/media/image37.png" ContentType="image/png"/>
  <Override PartName="/ppt/media/image215.png" ContentType="image/png"/>
  <Override PartName="/ppt/media/image201.png" ContentType="image/png"/>
  <Override PartName="/ppt/media/image238.png" ContentType="image/png"/>
  <Override PartName="/ppt/media/image133.png" ContentType="image/png"/>
  <Override PartName="/ppt/media/image240.png" ContentType="image/png"/>
  <Override PartName="/ppt/media/image79.jpeg" ContentType="image/jpeg"/>
  <Override PartName="/ppt/media/image84.png" ContentType="image/png"/>
  <Override PartName="/ppt/media/image241.png" ContentType="image/png"/>
  <Override PartName="/ppt/media/image8.png" ContentType="image/png"/>
  <Override PartName="/ppt/media/image23.jpeg" ContentType="image/jpeg"/>
  <Override PartName="/ppt/media/image202.png" ContentType="image/png"/>
  <Override PartName="/ppt/media/image239.png" ContentType="image/png"/>
  <Override PartName="/ppt/media/image183.jpeg" ContentType="image/jpeg"/>
  <Override PartName="/ppt/media/image134.png" ContentType="image/png"/>
  <Override PartName="/ppt/media/image164.png" ContentType="image/png"/>
  <Override PartName="/ppt/media/image217.png" ContentType="image/png"/>
  <Override PartName="/ppt/media/image112.png" ContentType="image/png"/>
  <Override PartName="/ppt/media/image242.png" ContentType="image/png"/>
  <Override PartName="/ppt/media/image245.png" ContentType="image/png"/>
  <Override PartName="/ppt/media/image140.png" ContentType="image/png"/>
  <Override PartName="/ppt/media/image246.png" ContentType="image/png"/>
  <Override PartName="/ppt/media/image141.png" ContentType="image/png"/>
  <Override PartName="/ppt/media/image211.png" ContentType="image/png"/>
  <Override PartName="/ppt/media/image248.png" ContentType="image/png"/>
  <Override PartName="/ppt/media/image143.png" ContentType="image/png"/>
  <Override PartName="/ppt/media/image208.png" ContentType="image/png"/>
  <Override PartName="/ppt/media/image250.png" ContentType="image/png"/>
  <Override PartName="/ppt/media/image251.png" ContentType="image/png"/>
  <Override PartName="/ppt/media/image169.png" ContentType="image/png"/>
  <Override PartName="/ppt/media/image226.jpeg" ContentType="image/jpeg"/>
  <Override PartName="/ppt/media/image145.png" ContentType="image/png"/>
  <Override PartName="/ppt/media/image227.png" ContentType="image/png"/>
  <Override PartName="/ppt/media/image237.jpeg" ContentType="image/jpeg"/>
  <Override PartName="/ppt/media/image220.png" ContentType="image/png"/>
  <Override PartName="/ppt/media/image252.png" ContentType="image/png"/>
  <Override PartName="/ppt/media/image235.png" ContentType="image/png"/>
  <Override PartName="/ppt/media/image130.png" ContentType="image/png"/>
  <Override PartName="/ppt/media/image234.png" ContentType="image/png"/>
  <Override PartName="/ppt/media/image212.png" ContentType="image/png"/>
  <Override PartName="/ppt/media/image233.jpeg" ContentType="image/jpeg"/>
  <Override PartName="/ppt/media/image171.png" ContentType="image/png"/>
  <Override PartName="/ppt/media/image224.png" ContentType="image/png"/>
  <Override PartName="/ppt/media/image231.png" ContentType="image/png"/>
  <Override PartName="/ppt/media/image230.png" ContentType="image/png"/>
  <Override PartName="/ppt/media/image225.png" ContentType="image/png"/>
  <Override PartName="/ppt/media/image223.png" ContentType="image/png"/>
  <Override PartName="/ppt/media/image222.png" ContentType="image/png"/>
  <Override PartName="/ppt/media/image165.png" ContentType="image/png"/>
  <Override PartName="/ppt/media/image218.png" ContentType="image/png"/>
  <Override PartName="/ppt/media/image166.png" ContentType="image/png"/>
  <Override PartName="/ppt/media/image216.png" ContentType="image/png"/>
  <Override PartName="/ppt/media/image163.png" ContentType="image/png"/>
  <Override PartName="/ppt/media/image162.png" ContentType="image/png"/>
  <Override PartName="/ppt/media/image161.png" ContentType="image/png"/>
  <Override PartName="/ppt/media/image160.png" ContentType="image/png"/>
  <Override PartName="/ppt/media/image56.png" ContentType="image/png"/>
  <Override PartName="/ppt/media/image221.jpeg" ContentType="image/jpeg"/>
  <Override PartName="/ppt/media/image152.png" ContentType="image/png"/>
  <Override PartName="/ppt/media/image151.png" ContentType="image/png"/>
  <Override PartName="/ppt/media/image150.png" ContentType="image/png"/>
  <Override PartName="/ppt/media/image132.png" ContentType="image/png"/>
  <Override PartName="/ppt/media/image209.jpeg" ContentType="image/jpeg"/>
  <Override PartName="/ppt/media/image149.png" ContentType="image/png"/>
  <Override PartName="/ppt/media/image148.png" ContentType="image/png"/>
  <Override PartName="/ppt/media/image51.png" ContentType="image/png"/>
  <Override PartName="/ppt/media/image147.png" ContentType="image/png"/>
  <Override PartName="/ppt/media/image146.png" ContentType="image/png"/>
  <Override PartName="/ppt/media/image144.png" ContentType="image/png"/>
  <Override PartName="/ppt/media/image142.png" ContentType="image/png"/>
  <Override PartName="/ppt/media/image139.png" ContentType="image/png"/>
  <Override PartName="/ppt/media/image138.png" ContentType="image/png"/>
  <Override PartName="/ppt/media/image41.png" ContentType="image/png"/>
  <Override PartName="/ppt/media/image137.png" ContentType="image/png"/>
  <Override PartName="/ppt/media/image136.png" ContentType="image/png"/>
  <Override PartName="/ppt/media/image135.png" ContentType="image/png"/>
  <Override PartName="/ppt/media/image131.png" ContentType="image/png"/>
  <Override PartName="/ppt/media/image197.png" ContentType="image/png"/>
  <Override PartName="/ppt/media/image129.png" ContentType="image/png"/>
  <Override PartName="/ppt/media/image53.png" ContentType="image/png"/>
  <Override PartName="/ppt/media/image249.png" ContentType="image/png"/>
  <Override PartName="/ppt/media/image49.jpeg" ContentType="image/jpeg"/>
  <Override PartName="/ppt/media/image55.png" ContentType="image/png"/>
  <Override PartName="/ppt/media/image247.jpeg" ContentType="image/jpeg"/>
  <Override PartName="/ppt/media/image43.png" ContentType="image/png"/>
  <Override PartName="/ppt/media/image39.png" ContentType="image/png"/>
  <Override PartName="/ppt/media/image64.jpeg" ContentType="image/jpeg"/>
  <Override PartName="/ppt/media/image206.png" ContentType="image/png"/>
  <Override PartName="/ppt/media/image1.png" ContentType="image/png"/>
  <Override PartName="/ppt/media/image7.png" ContentType="image/png"/>
  <Override PartName="/ppt/media/image159.png" ContentType="image/png"/>
  <Override PartName="/ppt/media/image62.jpeg" ContentType="image/jpeg"/>
  <Override PartName="/ppt/media/image232.jpeg" ContentType="image/jpeg"/>
  <Override PartName="/ppt/media/image11.png" ContentType="image/png"/>
  <Override PartName="/ppt/media/image176.png" ContentType="image/png"/>
  <Override PartName="/ppt/media/image108.png" ContentType="image/png"/>
  <Override PartName="/ppt/media/image158.png" ContentType="image/png"/>
  <Override PartName="/ppt/media/image6.png" ContentType="image/png"/>
  <Override PartName="/ppt/media/image86.png" ContentType="image/png"/>
  <Override PartName="/ppt/media/image18.png" ContentType="image/png"/>
  <Override PartName="/ppt/media/image80.gif" ContentType="image/gif"/>
  <Override PartName="/ppt/media/image196.png" ContentType="image/png"/>
  <Override PartName="/ppt/media/image128.png" ContentType="image/png"/>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2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fr-FR" sz="4400" spc="-1" strike="noStrike">
                <a:latin typeface="Arial"/>
              </a:rPr>
              <a:t>Click to move the slide</a:t>
            </a:r>
            <a:endParaRPr b="0" lang="fr-FR" sz="4400" spc="-1" strike="noStrike">
              <a:latin typeface="Arial"/>
            </a:endParaRPr>
          </a:p>
        </p:txBody>
      </p:sp>
      <p:sp>
        <p:nvSpPr>
          <p:cNvPr id="309"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fr-FR" sz="2000" spc="-1" strike="noStrike">
                <a:latin typeface="Arial"/>
              </a:rPr>
              <a:t>Click to edit the notes format</a:t>
            </a:r>
            <a:endParaRPr b="0" lang="fr-FR" sz="2000" spc="-1" strike="noStrike">
              <a:latin typeface="Arial"/>
            </a:endParaRPr>
          </a:p>
        </p:txBody>
      </p:sp>
      <p:sp>
        <p:nvSpPr>
          <p:cNvPr id="310"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fr-FR" sz="1400" spc="-1" strike="noStrike">
                <a:latin typeface="Times New Roman"/>
              </a:rPr>
              <a:t>&lt;header&gt;</a:t>
            </a:r>
            <a:endParaRPr b="0" lang="fr-FR" sz="1400" spc="-1" strike="noStrike">
              <a:latin typeface="Times New Roman"/>
            </a:endParaRPr>
          </a:p>
        </p:txBody>
      </p:sp>
      <p:sp>
        <p:nvSpPr>
          <p:cNvPr id="311"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fr-FR" sz="1400" spc="-1" strike="noStrike">
                <a:latin typeface="Times New Roman"/>
              </a:defRPr>
            </a:lvl1pPr>
          </a:lstStyle>
          <a:p>
            <a:pPr algn="r">
              <a:buNone/>
            </a:pPr>
            <a:r>
              <a:rPr b="0" lang="fr-FR" sz="1400" spc="-1" strike="noStrike">
                <a:latin typeface="Times New Roman"/>
              </a:rPr>
              <a:t>&lt;date/time&gt;</a:t>
            </a:r>
            <a:endParaRPr b="0" lang="fr-FR" sz="1400" spc="-1" strike="noStrike">
              <a:latin typeface="Times New Roman"/>
            </a:endParaRPr>
          </a:p>
        </p:txBody>
      </p:sp>
      <p:sp>
        <p:nvSpPr>
          <p:cNvPr id="312"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fr-FR" sz="1400" spc="-1" strike="noStrike">
                <a:latin typeface="Times New Roman"/>
              </a:defRPr>
            </a:lvl1pPr>
          </a:lstStyle>
          <a:p>
            <a:r>
              <a:rPr b="0" lang="fr-FR" sz="1400" spc="-1" strike="noStrike">
                <a:latin typeface="Times New Roman"/>
              </a:rPr>
              <a:t>&lt;footer&gt;</a:t>
            </a:r>
            <a:endParaRPr b="0" lang="fr-FR" sz="1400" spc="-1" strike="noStrike">
              <a:latin typeface="Times New Roman"/>
            </a:endParaRPr>
          </a:p>
        </p:txBody>
      </p:sp>
      <p:sp>
        <p:nvSpPr>
          <p:cNvPr id="313"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fr-FR" sz="1400" spc="-1" strike="noStrike">
                <a:latin typeface="Times New Roman"/>
              </a:defRPr>
            </a:lvl1pPr>
          </a:lstStyle>
          <a:p>
            <a:pPr algn="r">
              <a:buNone/>
            </a:pPr>
            <a:fld id="{5C284B19-E2DF-4107-A8BA-F3AD7B0741E2}" type="slidenum">
              <a:rPr b="0" lang="fr-FR" sz="1400" spc="-1" strike="noStrike">
                <a:latin typeface="Times New Roman"/>
              </a:rPr>
              <a:t>&lt;number&gt;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hyperlink" Target="https://www.aquaportail.com/definition-1120-toxicite.html" TargetMode="External"/><Relationship Id="rId2" Type="http://schemas.openxmlformats.org/officeDocument/2006/relationships/hyperlink" Target="https://www.aquaportail.com/definition-13538-anthropogenique.html" TargetMode="External"/><Relationship Id="rId3" Type="http://schemas.openxmlformats.org/officeDocument/2006/relationships/hyperlink" Target="https://www.aquaportail.com/definition-1979-ecosysteme.html" TargetMode="External"/><Relationship Id="rId4" Type="http://schemas.openxmlformats.org/officeDocument/2006/relationships/hyperlink" Target="https://www.aquaportail.com/definition-13282-ecotoxicologie.html" TargetMode="External"/><Relationship Id="rId5" Type="http://schemas.openxmlformats.org/officeDocument/2006/relationships/hyperlink" Target="https://www.aquaportail.com/definition-13282-ecotoxicologie.html#le_potentiel" TargetMode="External"/><Relationship Id="rId6" Type="http://schemas.openxmlformats.org/officeDocument/2006/relationships/hyperlink" Target="https://www.aquaportail.com/definition-6131-pollution.html" TargetMode="External"/><Relationship Id="rId7" Type="http://schemas.openxmlformats.org/officeDocument/2006/relationships/hyperlink" Target="https://www.aquaportail.com/definition-10714-produit-phytosanitaire.html" TargetMode="External"/><Relationship Id="rId8" Type="http://schemas.openxmlformats.org/officeDocument/2006/relationships/hyperlink" Target="https://www.aquaportail.com/definition-330-antifongique.html" TargetMode="External"/><Relationship Id="rId9" Type="http://schemas.openxmlformats.org/officeDocument/2006/relationships/hyperlink" Target="https://www.aquaportail.com/definition-10836-herbicide.html" TargetMode="External"/><Relationship Id="rId10" Type="http://schemas.openxmlformats.org/officeDocument/2006/relationships/hyperlink" Target="https://www.aquaportail.com/definition-6453-pesticide.html" TargetMode="External"/><Relationship Id="rId11" Type="http://schemas.openxmlformats.org/officeDocument/2006/relationships/hyperlink" Target="https://www.aquaportail.com/definition-7162-eau-souterraine.html" TargetMode="External"/><Relationship Id="rId12" Type="http://schemas.openxmlformats.org/officeDocument/2006/relationships/hyperlink" Target="https://www.aquaportail.com/definition-6132-pollution-aquatique.html" TargetMode="External"/><Relationship Id="rId13" Type="http://schemas.openxmlformats.org/officeDocument/2006/relationships/hyperlink" Target="https://www.aquaportail.com/definition-5602-metal-lourd.html" TargetMode="External"/><Relationship Id="rId14" Type="http://schemas.openxmlformats.org/officeDocument/2006/relationships/hyperlink" Target="https://www.aquaportail.com/definition-8840-cadmium.html" TargetMode="External"/><Relationship Id="rId15" Type="http://schemas.openxmlformats.org/officeDocument/2006/relationships/slide" Target="../slides/slide7.xml"/><Relationship Id="rId16"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sldImg"/>
          </p:nvPr>
        </p:nvSpPr>
        <p:spPr>
          <a:xfrm>
            <a:off x="685800" y="1143000"/>
            <a:ext cx="5485680" cy="3085560"/>
          </a:xfrm>
          <a:prstGeom prst="rect">
            <a:avLst/>
          </a:prstGeom>
          <a:ln w="0">
            <a:noFill/>
          </a:ln>
        </p:spPr>
      </p:sp>
      <p:sp>
        <p:nvSpPr>
          <p:cNvPr id="73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fr-FR" sz="2000" spc="-1" strike="noStrike">
              <a:latin typeface="Arial"/>
            </a:endParaRPr>
          </a:p>
        </p:txBody>
      </p:sp>
      <p:sp>
        <p:nvSpPr>
          <p:cNvPr id="734"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7AC37248-1C52-4D83-AAF8-574645F5996B}" type="slidenum">
              <a:rPr b="0" lang="en-GB" sz="1200" spc="-1" strike="noStrike">
                <a:latin typeface="Times New Roman"/>
              </a:rPr>
              <a:t>&lt;number&gt;</a:t>
            </a:fld>
            <a:endParaRPr b="0" lang="fr-FR"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sldImg"/>
          </p:nvPr>
        </p:nvSpPr>
        <p:spPr>
          <a:xfrm>
            <a:off x="685800" y="1143000"/>
            <a:ext cx="5485680" cy="3085560"/>
          </a:xfrm>
          <a:prstGeom prst="rect">
            <a:avLst/>
          </a:prstGeom>
          <a:ln w="0">
            <a:noFill/>
          </a:ln>
        </p:spPr>
      </p:sp>
      <p:sp>
        <p:nvSpPr>
          <p:cNvPr id="75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US" sz="2000" spc="-1" strike="noStrike">
                <a:latin typeface="Arial"/>
              </a:rPr>
              <a:t>2.4 Digital affluence hypergrowth underpins dominant business models Big Tech companies are essentially Multi Sided Platforms (MSP) and derive most of their revenue from </a:t>
            </a:r>
            <a:r>
              <a:rPr b="1" lang="en-US" sz="2000" spc="-1" strike="noStrike" u="sng">
                <a:highlight>
                  <a:srgbClr val="ffff00"/>
                </a:highlight>
                <a:uFillTx/>
                <a:latin typeface="Arial"/>
              </a:rPr>
              <a:t>advertising</a:t>
            </a:r>
            <a:r>
              <a:rPr b="0" lang="en-US" sz="2000" spc="-1" strike="noStrike">
                <a:highlight>
                  <a:srgbClr val="ffff00"/>
                </a:highlight>
                <a:latin typeface="Arial"/>
              </a:rPr>
              <a:t>. Such platforms act as intermediaries in accessing information, content, services, or goods published or provided by third parties. Beyond their technical interfaces, they organize and prioritize content for presentation and connection to end users. An MSP can be defined as an organization that creates value primarily by enabling direct interactions between two (or more) distinct types of affiliated customers (Hagiu &amp; Wright, 2015). </a:t>
            </a:r>
            <a:br>
              <a:rPr sz="2000"/>
            </a:br>
            <a:br>
              <a:rPr sz="2000"/>
            </a:br>
            <a:r>
              <a:rPr b="0" lang="en-US" sz="2000" spc="-1" strike="noStrike">
                <a:highlight>
                  <a:srgbClr val="ffff00"/>
                </a:highlight>
                <a:latin typeface="Arial"/>
              </a:rPr>
              <a:t>It attracts users on one side of the market by offering services at an apparent zero cost and earns revenue on the other side of the market. The goal of a platform is to maximize the number and engagement of its users. This will allow, directly, an increase in the transactions made by the users and, indirectly, the collection of more data in order to improve the content offered to users and extend the time they spend on the platform. </a:t>
            </a:r>
            <a:r>
              <a:rPr b="1" lang="en-US" sz="2000" spc="-1" strike="noStrike" u="sng">
                <a:highlight>
                  <a:srgbClr val="ffff00"/>
                </a:highlight>
                <a:uFillTx/>
                <a:latin typeface="Arial"/>
              </a:rPr>
              <a:t>MSPs monetize these data by providing targeted advertising services and/or selling information based on these data to third parties. Consequently, the MSPs develop techniques (for instance addictive design such as autoplay, constant scrolling, embedded videos, ads, pop-ups, thumbnails, autoplay of the upcoming videos, removal of start and end credits in series episodes, automatic preview of videos before they start, automatic re-fresh of the news feed when the user is about to leave, etc.) to stimulate user engagement: “To intensify data extraction, platforms employ algorithms that promote content that is more likely to trigger user engagement</a:t>
            </a:r>
            <a:r>
              <a:rPr b="0" lang="en-US" sz="2000" spc="-1" strike="noStrike">
                <a:highlight>
                  <a:srgbClr val="ffff00"/>
                </a:highlight>
                <a:latin typeface="Arial"/>
              </a:rPr>
              <a:t>. </a:t>
            </a:r>
            <a:br>
              <a:rPr sz="2000"/>
            </a:br>
            <a:br>
              <a:rPr sz="2000"/>
            </a:br>
            <a:r>
              <a:rPr b="1" lang="en-US" sz="2000" spc="-1" strike="noStrike" u="sng">
                <a:highlight>
                  <a:srgbClr val="ffff00"/>
                </a:highlight>
                <a:uFillTx/>
                <a:latin typeface="Arial"/>
              </a:rPr>
              <a:t>As a result, information is assessed regarding its utility for the platform, not for the user. The reason is simple: the longer a user remains on a platform, the more behavioural data and personal information is generated, in turn, increasing the revenue stream</a:t>
            </a:r>
            <a:r>
              <a:rPr b="0" lang="en-US" sz="2000" spc="-1" strike="noStrike">
                <a:highlight>
                  <a:srgbClr val="ffff00"/>
                </a:highlight>
                <a:latin typeface="Arial"/>
              </a:rPr>
              <a:t>” (Frick et al. 2021: 10). “Users” and “user engagement” can therefore be considered as the main drivers of current and future revenue streams underpinning the stock market value. As Birch et al. (2021: 162) points it out, “Big Tech firms turn “users” and “user engagement” into assets through the performative measurement, governance, and valuation of user metrics (e.g., user numbers, user engagement), rather than extending ownership and control rights over personal data per se.” In order to maximize their ability to attract users, develop user engagement, and enhance control of access to users, Big Tech deploy a number of techniques and practices (“techcraft” according to Birch et al. (2021), “artifacts” according to Cohen (2017)) to stimulate, monitor, and analyze the presence of users on their platforms. Such practices lead to mass accumulation of personal data and rely on an exponential use of digital technology, e.g., video messages, higher quality video standards, algorithms, and artificial intelligence. This results in an exponential rise of digital affluence – further stimulated by the fact that Big Tech companies only bear part of the resulting financial or environmental costs. For instance, Big Tech companies do not pay for the actual costs of using networks and enduser devices, and they are not required to measure the scope 3 part of their GHG emissions. It follows from the description of this business model that there should be a high degree of correlation between stock market value, revenue, and digital affluence, itself impacting energy consumption. In order to check the reality of this correlation, we ran a quantitative 16 Why dominant business models in the digital sector make it unsustainable analysis, with the examples of Google and Meta. The analysis was conducted over a fiveyear period, using publicly available data on market capitalization, revenue, and energy consumption. Detailed information can be found in Annex 2. Both Google and Meta saw their revenue and market capitalization increase at high growth rates between 2015 and 2020 (as far as revenue is concerned this trend is still valid on a mid-term perspective, though the timing and the size of its Metaverse investments led to a plunge in Meta’s market capitalization in 2017). Their energy consumption followed a similar trend (see Figure 8 and Figure 9; in 2021, Google’s energy consumption increased by 21% and Meta’s by 31%, 2022 figures are not yet known).</a:t>
            </a:r>
            <a:endParaRPr b="0" lang="fr-FR" sz="2000" spc="-1" strike="noStrike">
              <a:latin typeface="Arial"/>
            </a:endParaRPr>
          </a:p>
        </p:txBody>
      </p:sp>
      <p:sp>
        <p:nvSpPr>
          <p:cNvPr id="756"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693649D8-04EB-49E1-A33F-2EB74A1F9BFC}" type="slidenum">
              <a:rPr b="0" lang="en-GB" sz="1200" spc="-1" strike="noStrike">
                <a:latin typeface="Times New Roman"/>
              </a:rPr>
              <a:t>&lt;number&gt;</a:t>
            </a:fld>
            <a:endParaRPr b="0" lang="fr-FR"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685800" y="1143000"/>
            <a:ext cx="5485680" cy="3085560"/>
          </a:xfrm>
          <a:prstGeom prst="rect">
            <a:avLst/>
          </a:prstGeom>
          <a:ln w="0">
            <a:noFill/>
          </a:ln>
        </p:spPr>
      </p:sp>
      <p:sp>
        <p:nvSpPr>
          <p:cNvPr id="75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59"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74C1521D-6BFC-4762-BF72-ADBD2426DD2F}" type="slidenum">
              <a:rPr b="0" lang="en-GB" sz="1200" spc="-1" strike="noStrike">
                <a:latin typeface="Times New Roman"/>
              </a:rPr>
              <a:t>&lt;number&gt;</a:t>
            </a:fld>
            <a:endParaRPr b="0" lang="fr-FR"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PlaceHolder 1"/>
          <p:cNvSpPr>
            <a:spLocks noGrp="1"/>
          </p:cNvSpPr>
          <p:nvPr>
            <p:ph type="sldImg"/>
          </p:nvPr>
        </p:nvSpPr>
        <p:spPr>
          <a:xfrm>
            <a:off x="685800" y="1143000"/>
            <a:ext cx="5485680" cy="3085560"/>
          </a:xfrm>
          <a:prstGeom prst="rect">
            <a:avLst/>
          </a:prstGeom>
          <a:ln w="0">
            <a:noFill/>
          </a:ln>
        </p:spPr>
      </p:sp>
      <p:sp>
        <p:nvSpPr>
          <p:cNvPr id="76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6000">
              <a:lnSpc>
                <a:spcPct val="100000"/>
              </a:lnSpc>
              <a:buNone/>
              <a:tabLst>
                <a:tab algn="l" pos="0"/>
              </a:tabLst>
            </a:pPr>
            <a:r>
              <a:rPr b="0" lang="en-GB" sz="2000" spc="-1" strike="noStrike">
                <a:latin typeface="Arial"/>
              </a:rPr>
              <a:t>OVE</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16000" indent="-216000">
              <a:lnSpc>
                <a:spcPct val="100000"/>
              </a:lnSpc>
              <a:buNone/>
              <a:tabLst>
                <a:tab algn="l" pos="0"/>
              </a:tabLst>
            </a:pPr>
            <a:r>
              <a:rPr b="0" lang="fr-BE" sz="2000" spc="-1" strike="noStrike">
                <a:latin typeface="Arial"/>
              </a:rPr>
              <a:t>On retrouve le NR dans différents départements et pour différents enjeux : </a:t>
            </a:r>
            <a:endParaRPr b="0" lang="fr-FR" sz="2000" spc="-1" strike="noStrike">
              <a:latin typeface="Arial"/>
            </a:endParaRPr>
          </a:p>
          <a:p>
            <a:pPr marL="216000" indent="-216000">
              <a:lnSpc>
                <a:spcPct val="100000"/>
              </a:lnSpc>
              <a:buNone/>
              <a:tabLst>
                <a:tab algn="l" pos="0"/>
              </a:tabLst>
            </a:pP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Management qui doit donner la stratégie globale, faire le choix</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Achats sur le choix du matos</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Compta sur l’amortissement</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IT forcément comme expert</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RH pour le bien être numérique, les bonnes pratiques des employés et la com interne</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Prod &amp; Logisitic pour repenser les opérations</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Marketing pour faire gaffe à la com’ externe, sur les newsletter par exemple, etc</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BE" sz="2000" spc="-1" strike="noStrike">
                <a:latin typeface="Arial"/>
              </a:rPr>
              <a:t>RSE pour mesurer cet impact et le réduire</a:t>
            </a:r>
            <a:endParaRPr b="0" lang="fr-FR" sz="2000" spc="-1" strike="noStrike">
              <a:latin typeface="Arial"/>
            </a:endParaRPr>
          </a:p>
        </p:txBody>
      </p:sp>
      <p:sp>
        <p:nvSpPr>
          <p:cNvPr id="762"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35CA4F93-AD94-45F4-8BB7-602ACB957096}" type="slidenum">
              <a:rPr b="0" lang="fr-BE" sz="1200" spc="-1" strike="noStrike">
                <a:latin typeface="Times New Roman"/>
              </a:rPr>
              <a:t>&lt;number&gt;</a:t>
            </a:fld>
            <a:endParaRPr b="0" lang="fr-FR"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PlaceHolder 1"/>
          <p:cNvSpPr>
            <a:spLocks noGrp="1"/>
          </p:cNvSpPr>
          <p:nvPr>
            <p:ph type="sldImg"/>
          </p:nvPr>
        </p:nvSpPr>
        <p:spPr>
          <a:xfrm>
            <a:off x="685800" y="1143000"/>
            <a:ext cx="5485680" cy="3085560"/>
          </a:xfrm>
          <a:prstGeom prst="rect">
            <a:avLst/>
          </a:prstGeom>
          <a:ln w="0">
            <a:noFill/>
          </a:ln>
        </p:spPr>
      </p:sp>
      <p:sp>
        <p:nvSpPr>
          <p:cNvPr id="76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GB" sz="2000" spc="-1" strike="noStrike">
                <a:latin typeface="Arial"/>
              </a:rPr>
              <a:t>JDE</a:t>
            </a:r>
            <a:endParaRPr b="0" lang="fr-FR" sz="2000" spc="-1" strike="noStrike">
              <a:latin typeface="Arial"/>
            </a:endParaRPr>
          </a:p>
        </p:txBody>
      </p:sp>
      <p:sp>
        <p:nvSpPr>
          <p:cNvPr id="765"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F51E7253-4C2F-45EA-B470-67FEC234B4C9}" type="slidenum">
              <a:rPr b="0" lang="en-GB" sz="1200" spc="-1" strike="noStrike">
                <a:latin typeface="Times New Roman"/>
              </a:rPr>
              <a:t>&lt;number&gt;</a:t>
            </a:fld>
            <a:endParaRPr b="0" lang="fr-FR"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PlaceHolder 1"/>
          <p:cNvSpPr>
            <a:spLocks noGrp="1"/>
          </p:cNvSpPr>
          <p:nvPr>
            <p:ph type="sldImg"/>
          </p:nvPr>
        </p:nvSpPr>
        <p:spPr>
          <a:xfrm>
            <a:off x="685800" y="1143000"/>
            <a:ext cx="5485680" cy="3085560"/>
          </a:xfrm>
          <a:prstGeom prst="rect">
            <a:avLst/>
          </a:prstGeom>
          <a:ln w="0">
            <a:noFill/>
          </a:ln>
        </p:spPr>
      </p:sp>
      <p:sp>
        <p:nvSpPr>
          <p:cNvPr id="73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FR" sz="2000" spc="-1" strike="noStrike">
                <a:latin typeface="Arial"/>
              </a:rPr>
              <a:t>92 en France, 38 en Belgique et 4 en Suisse, total 134 membres</a:t>
            </a:r>
            <a:endParaRPr b="0" lang="fr-FR"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6" name="PlaceHolder 1"/>
          <p:cNvSpPr>
            <a:spLocks noGrp="1"/>
          </p:cNvSpPr>
          <p:nvPr>
            <p:ph type="sldImg"/>
          </p:nvPr>
        </p:nvSpPr>
        <p:spPr>
          <a:xfrm>
            <a:off x="685800" y="1143000"/>
            <a:ext cx="5485680" cy="3085560"/>
          </a:xfrm>
          <a:prstGeom prst="rect">
            <a:avLst/>
          </a:prstGeom>
          <a:ln w="0">
            <a:noFill/>
          </a:ln>
        </p:spPr>
      </p:sp>
      <p:sp>
        <p:nvSpPr>
          <p:cNvPr id="767"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68"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A8652B30-511F-456D-AD7F-C7893D5589A2}" type="slidenum">
              <a:rPr b="0" lang="en-GB" sz="1200" spc="-1" strike="noStrike">
                <a:latin typeface="Times New Roman"/>
              </a:rPr>
              <a:t>&lt;number&gt;</a:t>
            </a:fld>
            <a:endParaRPr b="0" lang="fr-FR"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PlaceHolder 1"/>
          <p:cNvSpPr>
            <a:spLocks noGrp="1"/>
          </p:cNvSpPr>
          <p:nvPr>
            <p:ph type="sldImg"/>
          </p:nvPr>
        </p:nvSpPr>
        <p:spPr>
          <a:xfrm>
            <a:off x="685800" y="1143000"/>
            <a:ext cx="5485680" cy="3085560"/>
          </a:xfrm>
          <a:prstGeom prst="rect">
            <a:avLst/>
          </a:prstGeom>
          <a:ln w="0">
            <a:noFill/>
          </a:ln>
        </p:spPr>
      </p:sp>
      <p:sp>
        <p:nvSpPr>
          <p:cNvPr id="77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GB" sz="2000" spc="-1" strike="noStrike">
                <a:latin typeface="Arial"/>
              </a:rPr>
              <a:t>JDE</a:t>
            </a:r>
            <a:endParaRPr b="0" lang="fr-FR" sz="2000" spc="-1" strike="noStrike">
              <a:latin typeface="Arial"/>
            </a:endParaRPr>
          </a:p>
        </p:txBody>
      </p:sp>
      <p:sp>
        <p:nvSpPr>
          <p:cNvPr id="771"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1F90AFEC-3FF8-4533-B02F-61F12EAB784B}" type="slidenum">
              <a:rPr b="0" lang="en-GB" sz="1200" spc="-1" strike="noStrike">
                <a:latin typeface="Times New Roman"/>
              </a:rPr>
              <a:t>&lt;number&gt;</a:t>
            </a:fld>
            <a:endParaRPr b="0" lang="fr-FR"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PlaceHolder 1"/>
          <p:cNvSpPr>
            <a:spLocks noGrp="1"/>
          </p:cNvSpPr>
          <p:nvPr>
            <p:ph type="sldImg"/>
          </p:nvPr>
        </p:nvSpPr>
        <p:spPr>
          <a:xfrm>
            <a:off x="685800" y="1143000"/>
            <a:ext cx="5485680" cy="3085560"/>
          </a:xfrm>
          <a:prstGeom prst="rect">
            <a:avLst/>
          </a:prstGeom>
          <a:ln w="0">
            <a:noFill/>
          </a:ln>
        </p:spPr>
      </p:sp>
      <p:sp>
        <p:nvSpPr>
          <p:cNvPr id="77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FR" sz="2000" spc="-1" strike="noStrike">
                <a:latin typeface="Arial"/>
              </a:rPr>
              <a:t>Apps and website : 115 best practices of ecodesign</a:t>
            </a:r>
            <a:endParaRPr b="0" lang="fr-FR" sz="2000" spc="-1" strike="noStrike">
              <a:latin typeface="Arial"/>
            </a:endParaRPr>
          </a:p>
          <a:p>
            <a:pPr marL="216000" indent="-215640">
              <a:lnSpc>
                <a:spcPct val="100000"/>
              </a:lnSpc>
              <a:buNone/>
              <a:tabLst>
                <a:tab algn="l" pos="0"/>
              </a:tabLst>
            </a:pPr>
            <a:r>
              <a:rPr b="0" lang="fr-FR" sz="2000" spc="-1" strike="noStrike">
                <a:solidFill>
                  <a:srgbClr val="2b3b43"/>
                </a:solidFill>
                <a:latin typeface="Roboto"/>
              </a:rPr>
              <a:t>Heureusement, lorsqu'elle est appliquée au Web, la démarche d'écoconception réduit significativement ces impacts et le coût des sites, tout en augmentant leur performance et donc l'expérience et la satisfaction des utilisateurs.</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FR" sz="2000" spc="-1" strike="noStrike">
                <a:solidFill>
                  <a:srgbClr val="2b3b43"/>
                </a:solidFill>
                <a:latin typeface="Roboto"/>
              </a:rPr>
              <a:t>PAS QUE SITE WEB : backend, front-end, serveurs, infrastructure, app mobiles, etc</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1" lang="fr-FR" sz="2000" spc="-1" strike="noStrike">
                <a:solidFill>
                  <a:srgbClr val="2b3b43"/>
                </a:solidFill>
                <a:latin typeface="Roboto"/>
              </a:rPr>
              <a:t>Extend the lifetime</a:t>
            </a:r>
            <a:r>
              <a:rPr b="0" lang="fr-FR" sz="2000" spc="-1" strike="noStrike">
                <a:solidFill>
                  <a:srgbClr val="2b3b43"/>
                </a:solidFill>
                <a:latin typeface="Roboto"/>
              </a:rPr>
              <a:t> of your own equipment (servers etc., but also laptops by assigning them a second life internally or externally – for example, a very high range laptop or PC will still be very good for moderate users like administrative staff a few years later.</a:t>
            </a:r>
            <a:endParaRPr b="0" lang="fr-FR" sz="2000" spc="-1" strike="noStrike">
              <a:latin typeface="Arial"/>
            </a:endParaRPr>
          </a:p>
          <a:p>
            <a:pPr marL="216000" indent="-215640">
              <a:lnSpc>
                <a:spcPct val="100000"/>
              </a:lnSpc>
              <a:buNone/>
              <a:tabLst>
                <a:tab algn="l" pos="0"/>
              </a:tabLst>
            </a:pPr>
            <a:r>
              <a:rPr b="0" lang="fr-FR" sz="2000" spc="-1" strike="noStrike">
                <a:solidFill>
                  <a:srgbClr val="2b3b43"/>
                </a:solidFill>
                <a:latin typeface="Roboto"/>
              </a:rPr>
              <a:t>Also </a:t>
            </a:r>
            <a:r>
              <a:rPr b="1" lang="fr-FR" sz="2000" spc="-1" strike="noStrike">
                <a:solidFill>
                  <a:srgbClr val="2b3b43"/>
                </a:solidFill>
                <a:latin typeface="Roboto"/>
              </a:rPr>
              <a:t>extend the lifetime of the equipment of your users</a:t>
            </a:r>
            <a:r>
              <a:rPr b="0" lang="fr-FR" sz="2000" spc="-1" strike="noStrike">
                <a:solidFill>
                  <a:srgbClr val="2b3b43"/>
                </a:solidFill>
                <a:latin typeface="Roboto"/>
              </a:rPr>
              <a:t> by creating applications that can run on older hardware, older versions of operating systems etc.</a:t>
            </a:r>
            <a:endParaRPr b="0" lang="fr-FR" sz="2000" spc="-1" strike="noStrike">
              <a:latin typeface="Arial"/>
            </a:endParaRPr>
          </a:p>
          <a:p>
            <a:pPr marL="216000" indent="-215640">
              <a:lnSpc>
                <a:spcPct val="100000"/>
              </a:lnSpc>
              <a:buNone/>
              <a:tabLst>
                <a:tab algn="l" pos="0"/>
              </a:tabLst>
            </a:pPr>
            <a:r>
              <a:rPr b="1" lang="fr-FR" sz="2000" spc="-1" strike="noStrike">
                <a:solidFill>
                  <a:srgbClr val="2b3b43"/>
                </a:solidFill>
                <a:latin typeface="Roboto"/>
              </a:rPr>
              <a:t>Accessibility: </a:t>
            </a:r>
            <a:r>
              <a:rPr b="0" lang="fr-FR" sz="2000" spc="-1" strike="noStrike">
                <a:solidFill>
                  <a:srgbClr val="2b3b43"/>
                </a:solidFill>
                <a:latin typeface="Roboto"/>
              </a:rPr>
              <a:t>It also helps you to gain more clients, for example thanks to a more inclusive design for people with disabilities, or simply thanks to a better, more simple design and a faster application focusing on the real needs of your clients. </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FR" sz="2000" spc="-1" strike="noStrike">
                <a:solidFill>
                  <a:srgbClr val="2b3b43"/>
                </a:solidFill>
                <a:latin typeface="Roboto"/>
              </a:rPr>
              <a:t>And actually, it is demonstrated that all these benefits help you increase your share of business and your margins.</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p:txBody>
      </p:sp>
      <p:sp>
        <p:nvSpPr>
          <p:cNvPr id="774"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tabLst>
                <a:tab algn="l" pos="0"/>
              </a:tabLst>
            </a:pPr>
            <a:fld id="{4CA65A61-B4EF-44C4-A3FB-4527C0F29688}" type="slidenum">
              <a:rPr b="0" lang="fr-BE" sz="1200" spc="-1" strike="noStrike">
                <a:solidFill>
                  <a:srgbClr val="000000"/>
                </a:solidFill>
                <a:latin typeface="Calibri"/>
                <a:ea typeface="+mn-ea"/>
              </a:rPr>
              <a:t>&lt;number&gt;</a:t>
            </a:fld>
            <a:endParaRPr b="0" lang="fr-FR"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PlaceHolder 1"/>
          <p:cNvSpPr>
            <a:spLocks noGrp="1"/>
          </p:cNvSpPr>
          <p:nvPr>
            <p:ph type="sldImg"/>
          </p:nvPr>
        </p:nvSpPr>
        <p:spPr>
          <a:xfrm>
            <a:off x="685800" y="1143000"/>
            <a:ext cx="5485680" cy="3085560"/>
          </a:xfrm>
          <a:prstGeom prst="rect">
            <a:avLst/>
          </a:prstGeom>
          <a:ln w="0">
            <a:noFill/>
          </a:ln>
        </p:spPr>
      </p:sp>
      <p:sp>
        <p:nvSpPr>
          <p:cNvPr id="77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GB" sz="2000" spc="-1" strike="noStrike">
                <a:latin typeface="Arial"/>
              </a:rPr>
              <a:t>Toegankelijkheid </a:t>
            </a:r>
            <a:r>
              <a:rPr b="0" lang="en-GB" sz="2000" spc="-1" strike="noStrike">
                <a:latin typeface="Wingdings"/>
              </a:rPr>
              <a:t></a:t>
            </a:r>
            <a:r>
              <a:rPr b="0" lang="en-GB" sz="2000" spc="-1" strike="noStrike">
                <a:latin typeface="Times New Roman"/>
              </a:rPr>
              <a:t> de interface zelf aan te passen zodat elke consument deze kan gebruikent. </a:t>
            </a:r>
            <a:endParaRPr b="0" lang="fr-FR" sz="2000" spc="-1" strike="noStrike">
              <a:latin typeface="Arial"/>
            </a:endParaRPr>
          </a:p>
          <a:p>
            <a:pPr marL="216000" indent="-215640">
              <a:lnSpc>
                <a:spcPct val="100000"/>
              </a:lnSpc>
              <a:buNone/>
              <a:tabLst>
                <a:tab algn="l" pos="0"/>
              </a:tabLst>
            </a:pPr>
            <a:r>
              <a:rPr b="0" lang="en-GB" sz="2000" spc="-1" strike="noStrike">
                <a:latin typeface="Times New Roman"/>
              </a:rPr>
              <a:t>Ethiek </a:t>
            </a:r>
            <a:r>
              <a:rPr b="0" lang="en-GB" sz="2000" spc="-1" strike="noStrike">
                <a:latin typeface="Wingdings"/>
              </a:rPr>
              <a:t></a:t>
            </a:r>
            <a:r>
              <a:rPr b="0" lang="en-GB" sz="2000" spc="-1" strike="noStrike">
                <a:latin typeface="Times New Roman"/>
              </a:rPr>
              <a:t> vormgeving van websites die een grote invloed heeft op de consument van een website.  </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en-GB" sz="2000" spc="-1" strike="noStrike">
                <a:latin typeface="Times New Roman"/>
              </a:rPr>
              <a:t>Wanneer misleidende vormgeving van websites consumenten beinvloeden dingen te doen die niet in hun belang zijn praten we over dark patterns. </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p:txBody>
      </p:sp>
      <p:sp>
        <p:nvSpPr>
          <p:cNvPr id="777"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3C77A8BB-BFDB-4C38-9B64-28F08A9BFD88}" type="slidenum">
              <a:rPr b="0" lang="en-GB" sz="1200" spc="-1" strike="noStrike">
                <a:latin typeface="Times New Roman"/>
              </a:rPr>
              <a:t>&lt;number&gt;</a:t>
            </a:fld>
            <a:endParaRPr b="0" lang="fr-FR"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PlaceHolder 1"/>
          <p:cNvSpPr>
            <a:spLocks noGrp="1"/>
          </p:cNvSpPr>
          <p:nvPr>
            <p:ph type="sldImg"/>
          </p:nvPr>
        </p:nvSpPr>
        <p:spPr>
          <a:xfrm>
            <a:off x="685800" y="1143000"/>
            <a:ext cx="5485680" cy="3085560"/>
          </a:xfrm>
          <a:prstGeom prst="rect">
            <a:avLst/>
          </a:prstGeom>
          <a:ln w="0">
            <a:noFill/>
          </a:ln>
        </p:spPr>
      </p:sp>
      <p:sp>
        <p:nvSpPr>
          <p:cNvPr id="77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fr-FR" sz="2000" spc="-1" strike="noStrike">
              <a:latin typeface="Arial"/>
            </a:endParaRPr>
          </a:p>
        </p:txBody>
      </p:sp>
      <p:sp>
        <p:nvSpPr>
          <p:cNvPr id="780"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6B89CF74-AE8C-4B29-A1E8-CB35544CF830}" type="slidenum">
              <a:rPr b="0" lang="en-GB" sz="1200" spc="-1" strike="noStrike">
                <a:latin typeface="Times New Roman"/>
              </a:rPr>
              <a:t>&lt;number&gt;</a:t>
            </a:fld>
            <a:endParaRPr b="0" lang="fr-FR"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PlaceHolder 1"/>
          <p:cNvSpPr>
            <a:spLocks noGrp="1"/>
          </p:cNvSpPr>
          <p:nvPr>
            <p:ph type="sldImg"/>
          </p:nvPr>
        </p:nvSpPr>
        <p:spPr>
          <a:xfrm>
            <a:off x="685800" y="1143000"/>
            <a:ext cx="5485680" cy="3085560"/>
          </a:xfrm>
          <a:prstGeom prst="rect">
            <a:avLst/>
          </a:prstGeom>
          <a:ln w="0">
            <a:noFill/>
          </a:ln>
        </p:spPr>
      </p:sp>
      <p:sp>
        <p:nvSpPr>
          <p:cNvPr id="78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GB" sz="2000" spc="-1" strike="noStrike">
                <a:latin typeface="Arial"/>
              </a:rPr>
              <a:t>JDE</a:t>
            </a:r>
            <a:endParaRPr b="0" lang="fr-FR" sz="2000" spc="-1" strike="noStrike">
              <a:latin typeface="Arial"/>
            </a:endParaRPr>
          </a:p>
        </p:txBody>
      </p:sp>
      <p:sp>
        <p:nvSpPr>
          <p:cNvPr id="783"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B1C86CB8-1FC6-4C2B-BDB3-50F56F3974B6}" type="slidenum">
              <a:rPr b="0" lang="en-GB" sz="1200" spc="-1" strike="noStrike">
                <a:latin typeface="Times New Roman"/>
              </a:rPr>
              <a:t>&lt;number&gt;</a:t>
            </a:fld>
            <a:endParaRPr b="0" lang="fr-FR"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PlaceHolder 1"/>
          <p:cNvSpPr>
            <a:spLocks noGrp="1"/>
          </p:cNvSpPr>
          <p:nvPr>
            <p:ph type="sldImg"/>
          </p:nvPr>
        </p:nvSpPr>
        <p:spPr>
          <a:xfrm>
            <a:off x="685800" y="1143000"/>
            <a:ext cx="5485680" cy="3085560"/>
          </a:xfrm>
          <a:prstGeom prst="rect">
            <a:avLst/>
          </a:prstGeom>
          <a:ln w="0">
            <a:noFill/>
          </a:ln>
        </p:spPr>
      </p:sp>
      <p:sp>
        <p:nvSpPr>
          <p:cNvPr id="78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86"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B56F02CD-C352-4532-A785-54A654E2B75A}" type="slidenum">
              <a:rPr b="0" lang="en-GB" sz="1200" spc="-1" strike="noStrike">
                <a:latin typeface="Times New Roman"/>
              </a:rPr>
              <a:t>&lt;number&gt;</a:t>
            </a:fld>
            <a:endParaRPr b="0" lang="fr-FR"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7" name="PlaceHolder 1"/>
          <p:cNvSpPr>
            <a:spLocks noGrp="1"/>
          </p:cNvSpPr>
          <p:nvPr>
            <p:ph type="sldImg"/>
          </p:nvPr>
        </p:nvSpPr>
        <p:spPr>
          <a:xfrm>
            <a:off x="685800" y="1143000"/>
            <a:ext cx="5485680" cy="3085560"/>
          </a:xfrm>
          <a:prstGeom prst="rect">
            <a:avLst/>
          </a:prstGeom>
          <a:ln w="0">
            <a:noFill/>
          </a:ln>
        </p:spPr>
      </p:sp>
      <p:sp>
        <p:nvSpPr>
          <p:cNvPr id="78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89"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A086B5CC-BBA5-497D-B951-467B86264FCF}" type="slidenum">
              <a:rPr b="0" lang="en-GB" sz="1200" spc="-1" strike="noStrike">
                <a:latin typeface="Times New Roman"/>
              </a:rPr>
              <a:t>&lt;number&gt;</a:t>
            </a:fld>
            <a:endParaRPr b="0" lang="fr-FR"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0" name="PlaceHolder 1"/>
          <p:cNvSpPr>
            <a:spLocks noGrp="1"/>
          </p:cNvSpPr>
          <p:nvPr>
            <p:ph type="sldImg"/>
          </p:nvPr>
        </p:nvSpPr>
        <p:spPr>
          <a:xfrm>
            <a:off x="685800" y="1143000"/>
            <a:ext cx="5485680" cy="3085560"/>
          </a:xfrm>
          <a:prstGeom prst="rect">
            <a:avLst/>
          </a:prstGeom>
          <a:ln w="0">
            <a:noFill/>
          </a:ln>
        </p:spPr>
      </p:sp>
      <p:sp>
        <p:nvSpPr>
          <p:cNvPr id="79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92"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287F52E6-36AE-4222-A111-BF39515CDB62}" type="slidenum">
              <a:rPr b="0" lang="en-GB" sz="1200" spc="-1" strike="noStrike">
                <a:latin typeface="Times New Roman"/>
              </a:rPr>
              <a:t>&lt;number&gt;</a:t>
            </a:fld>
            <a:endParaRPr b="0" lang="fr-FR"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3" name="PlaceHolder 1"/>
          <p:cNvSpPr>
            <a:spLocks noGrp="1"/>
          </p:cNvSpPr>
          <p:nvPr>
            <p:ph type="sldImg"/>
          </p:nvPr>
        </p:nvSpPr>
        <p:spPr>
          <a:xfrm>
            <a:off x="685800" y="1143000"/>
            <a:ext cx="5485680" cy="3085560"/>
          </a:xfrm>
          <a:prstGeom prst="rect">
            <a:avLst/>
          </a:prstGeom>
          <a:ln w="0">
            <a:noFill/>
          </a:ln>
        </p:spPr>
      </p:sp>
      <p:sp>
        <p:nvSpPr>
          <p:cNvPr id="79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OVE</a:t>
            </a:r>
            <a:endParaRPr b="0" lang="fr-FR" sz="2000" spc="-1" strike="noStrike">
              <a:latin typeface="Arial"/>
            </a:endParaRPr>
          </a:p>
          <a:p>
            <a:pPr marL="216000" indent="-215640">
              <a:lnSpc>
                <a:spcPct val="100000"/>
              </a:lnSpc>
              <a:buNone/>
              <a:tabLst>
                <a:tab algn="l" pos="0"/>
              </a:tabLst>
            </a:pPr>
            <a:r>
              <a:rPr b="0" lang="fr-BE" sz="2000" spc="-1" strike="noStrike">
                <a:latin typeface="Arial"/>
              </a:rPr>
              <a:t>App &amp; leur fonctionnalité </a:t>
            </a:r>
            <a:endParaRPr b="0" lang="fr-FR" sz="2000" spc="-1" strike="noStrike">
              <a:latin typeface="Arial"/>
            </a:endParaRPr>
          </a:p>
        </p:txBody>
      </p:sp>
      <p:sp>
        <p:nvSpPr>
          <p:cNvPr id="795"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BF2870E9-3EB9-4E25-BE07-9739B71C2D3C}" type="slidenum">
              <a:rPr b="0" lang="en-GB" sz="1200" spc="-1" strike="noStrike">
                <a:latin typeface="Times New Roman"/>
              </a:rPr>
              <a:t>&lt;number&gt;</a:t>
            </a:fld>
            <a:endParaRPr b="0" lang="fr-FR"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PlaceHolder 1"/>
          <p:cNvSpPr>
            <a:spLocks noGrp="1"/>
          </p:cNvSpPr>
          <p:nvPr>
            <p:ph type="sldImg"/>
          </p:nvPr>
        </p:nvSpPr>
        <p:spPr>
          <a:xfrm>
            <a:off x="685800" y="1143000"/>
            <a:ext cx="5485680" cy="3085560"/>
          </a:xfrm>
          <a:prstGeom prst="rect">
            <a:avLst/>
          </a:prstGeom>
          <a:ln w="0">
            <a:noFill/>
          </a:ln>
        </p:spPr>
      </p:sp>
      <p:sp>
        <p:nvSpPr>
          <p:cNvPr id="797"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fr-FR" sz="2000" spc="-1" strike="noStrike">
              <a:latin typeface="Arial"/>
            </a:endParaRPr>
          </a:p>
        </p:txBody>
      </p:sp>
      <p:sp>
        <p:nvSpPr>
          <p:cNvPr id="798"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18B7D808-CB7C-42B7-93BE-6B67417FA8B1}" type="slidenum">
              <a:rPr b="0" lang="en-GB" sz="1200" spc="-1" strike="noStrike">
                <a:latin typeface="Times New Roman"/>
              </a:rPr>
              <a:t>&lt;number&gt;</a:t>
            </a:fld>
            <a:endParaRPr b="0" lang="fr-FR"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9" name="PlaceHolder 1"/>
          <p:cNvSpPr>
            <a:spLocks noGrp="1"/>
          </p:cNvSpPr>
          <p:nvPr>
            <p:ph type="sldImg"/>
          </p:nvPr>
        </p:nvSpPr>
        <p:spPr>
          <a:xfrm>
            <a:off x="685800" y="1143000"/>
            <a:ext cx="5485680" cy="3085560"/>
          </a:xfrm>
          <a:prstGeom prst="rect">
            <a:avLst/>
          </a:prstGeom>
          <a:ln w="0">
            <a:noFill/>
          </a:ln>
        </p:spPr>
      </p:sp>
      <p:sp>
        <p:nvSpPr>
          <p:cNvPr id="80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343080" indent="-342360">
              <a:lnSpc>
                <a:spcPct val="100000"/>
              </a:lnSpc>
              <a:buClr>
                <a:srgbClr val="000000"/>
              </a:buClr>
              <a:buFont typeface="Wingdings" charset="2"/>
              <a:buChar char=""/>
            </a:pPr>
            <a:r>
              <a:rPr b="0" i="1" lang="fr-BE" sz="1800" spc="-1" strike="noStrike">
                <a:latin typeface="Calibri"/>
                <a:ea typeface="Times New Roman"/>
              </a:rPr>
              <a:t>Le Green IT : </a:t>
            </a:r>
            <a:r>
              <a:rPr b="0" lang="fr-BE" sz="1800" spc="-1" strike="noStrike">
                <a:solidFill>
                  <a:srgbClr val="000000"/>
                </a:solidFill>
                <a:latin typeface="Open Sans"/>
                <a:ea typeface="Open Sans"/>
              </a:rPr>
              <a:t>réduire l'empreinte du numérique</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L’IT for Green</a:t>
            </a:r>
            <a:r>
              <a:rPr b="0" lang="fr-BE" sz="1800" spc="-1" strike="noStrike">
                <a:solidFill>
                  <a:srgbClr val="000000"/>
                </a:solidFill>
                <a:latin typeface="Calibri"/>
                <a:ea typeface="Times New Roman"/>
              </a:rPr>
              <a:t>: </a:t>
            </a:r>
            <a:r>
              <a:rPr b="0" lang="fr-FR" sz="1800" spc="-1" strike="noStrike">
                <a:solidFill>
                  <a:srgbClr val="000000"/>
                </a:solidFill>
                <a:latin typeface="Open Sans"/>
                <a:ea typeface="Open Sans"/>
              </a:rPr>
              <a:t>utiliser le numérique pour réduire l'empreinte de l'humanité</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Le Human IT</a:t>
            </a:r>
            <a:r>
              <a:rPr b="0" lang="fr-BE" sz="1800" spc="-1" strike="noStrike">
                <a:solidFill>
                  <a:srgbClr val="000000"/>
                </a:solidFill>
                <a:latin typeface="Calibri"/>
                <a:ea typeface="Times New Roman"/>
              </a:rPr>
              <a:t>: </a:t>
            </a:r>
            <a:r>
              <a:rPr b="0" lang="fr-FR" sz="1800" spc="-1" strike="noStrike">
                <a:solidFill>
                  <a:srgbClr val="000000"/>
                </a:solidFill>
                <a:latin typeface="Open Sans"/>
                <a:ea typeface="Open Sans"/>
              </a:rPr>
              <a:t>Pour un numérique éthique, accessible et inclusif</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L’IT for Human : </a:t>
            </a:r>
            <a:r>
              <a:rPr b="0" lang="fr-FR" sz="1800" spc="-1" strike="noStrike">
                <a:solidFill>
                  <a:srgbClr val="000000"/>
                </a:solidFill>
                <a:latin typeface="Open Sans"/>
                <a:ea typeface="Open Sans"/>
              </a:rPr>
              <a:t>Mettre l’informatique au service de l’humain</a:t>
            </a:r>
            <a:endParaRPr b="0" lang="fr-FR" sz="1800" spc="-1" strike="noStrike">
              <a:latin typeface="Arial"/>
            </a:endParaRPr>
          </a:p>
          <a:p>
            <a:pPr>
              <a:lnSpc>
                <a:spcPct val="107000"/>
              </a:lnSpc>
              <a:buNone/>
              <a:tabLst>
                <a:tab algn="l" pos="0"/>
              </a:tabLst>
            </a:pPr>
            <a:endParaRPr b="0" lang="fr-FR" sz="1800" spc="-1" strike="noStrike">
              <a:latin typeface="Arial"/>
            </a:endParaRPr>
          </a:p>
        </p:txBody>
      </p:sp>
      <p:sp>
        <p:nvSpPr>
          <p:cNvPr id="801"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C5C58A42-BFBF-46A6-A714-2967DFED8385}" type="slidenum">
              <a:rPr b="0" lang="en-GB" sz="1200" spc="-1" strike="noStrike">
                <a:latin typeface="Times New Roman"/>
              </a:rPr>
              <a:t>&lt;number&gt;</a:t>
            </a:fld>
            <a:endParaRPr b="0" lang="fr-FR"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PlaceHolder 1"/>
          <p:cNvSpPr>
            <a:spLocks noGrp="1"/>
          </p:cNvSpPr>
          <p:nvPr>
            <p:ph type="sldImg"/>
          </p:nvPr>
        </p:nvSpPr>
        <p:spPr>
          <a:xfrm>
            <a:off x="685800" y="1143000"/>
            <a:ext cx="5485680" cy="3085560"/>
          </a:xfrm>
          <a:prstGeom prst="rect">
            <a:avLst/>
          </a:prstGeom>
          <a:ln w="0">
            <a:noFill/>
          </a:ln>
        </p:spPr>
      </p:sp>
      <p:sp>
        <p:nvSpPr>
          <p:cNvPr id="80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343080" indent="-342360">
              <a:lnSpc>
                <a:spcPct val="100000"/>
              </a:lnSpc>
              <a:buClr>
                <a:srgbClr val="000000"/>
              </a:buClr>
              <a:buFont typeface="Wingdings" charset="2"/>
              <a:buChar char=""/>
            </a:pPr>
            <a:r>
              <a:rPr b="0" i="1" lang="fr-BE" sz="1800" spc="-1" strike="noStrike">
                <a:latin typeface="Calibri"/>
                <a:ea typeface="Times New Roman"/>
              </a:rPr>
              <a:t>Le Green IT : </a:t>
            </a:r>
            <a:r>
              <a:rPr b="0" lang="fr-BE" sz="1800" spc="-1" strike="noStrike">
                <a:solidFill>
                  <a:srgbClr val="000000"/>
                </a:solidFill>
                <a:latin typeface="Open Sans"/>
                <a:ea typeface="Open Sans"/>
              </a:rPr>
              <a:t>réduire l'empreinte du numérique</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L’IT for Green</a:t>
            </a:r>
            <a:r>
              <a:rPr b="0" lang="fr-BE" sz="1800" spc="-1" strike="noStrike">
                <a:solidFill>
                  <a:srgbClr val="000000"/>
                </a:solidFill>
                <a:latin typeface="Calibri"/>
                <a:ea typeface="Times New Roman"/>
              </a:rPr>
              <a:t>: </a:t>
            </a:r>
            <a:r>
              <a:rPr b="0" lang="fr-FR" sz="1800" spc="-1" strike="noStrike">
                <a:solidFill>
                  <a:srgbClr val="000000"/>
                </a:solidFill>
                <a:latin typeface="Open Sans"/>
                <a:ea typeface="Open Sans"/>
              </a:rPr>
              <a:t>utiliser le numérique pour réduire l'empreinte de l'humanité</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Le Human IT</a:t>
            </a:r>
            <a:r>
              <a:rPr b="0" lang="fr-BE" sz="1800" spc="-1" strike="noStrike">
                <a:solidFill>
                  <a:srgbClr val="000000"/>
                </a:solidFill>
                <a:latin typeface="Calibri"/>
                <a:ea typeface="Times New Roman"/>
              </a:rPr>
              <a:t>: </a:t>
            </a:r>
            <a:r>
              <a:rPr b="0" lang="fr-FR" sz="1800" spc="-1" strike="noStrike">
                <a:solidFill>
                  <a:srgbClr val="000000"/>
                </a:solidFill>
                <a:latin typeface="Open Sans"/>
                <a:ea typeface="Open Sans"/>
              </a:rPr>
              <a:t>Pour un numérique éthique, accessible et inclusif</a:t>
            </a:r>
            <a:endParaRPr b="0" lang="fr-FR" sz="1800" spc="-1" strike="noStrike">
              <a:latin typeface="Arial"/>
            </a:endParaRPr>
          </a:p>
          <a:p>
            <a:pPr marL="343080" indent="-342360">
              <a:lnSpc>
                <a:spcPct val="100000"/>
              </a:lnSpc>
              <a:buClr>
                <a:srgbClr val="000000"/>
              </a:buClr>
              <a:buFont typeface="Wingdings" charset="2"/>
              <a:buChar char=""/>
            </a:pPr>
            <a:r>
              <a:rPr b="0" i="1" lang="fr-BE" sz="1800" spc="-1" strike="noStrike">
                <a:solidFill>
                  <a:srgbClr val="000000"/>
                </a:solidFill>
                <a:latin typeface="Calibri"/>
                <a:ea typeface="Times New Roman"/>
              </a:rPr>
              <a:t>L’IT for Human : </a:t>
            </a:r>
            <a:r>
              <a:rPr b="0" lang="fr-FR" sz="1800" spc="-1" strike="noStrike">
                <a:solidFill>
                  <a:srgbClr val="000000"/>
                </a:solidFill>
                <a:latin typeface="Open Sans"/>
                <a:ea typeface="Open Sans"/>
              </a:rPr>
              <a:t>Mettre l’informatique au service de l’humain</a:t>
            </a:r>
            <a:endParaRPr b="0" lang="fr-FR" sz="1800" spc="-1" strike="noStrike">
              <a:latin typeface="Arial"/>
            </a:endParaRPr>
          </a:p>
          <a:p>
            <a:pPr>
              <a:lnSpc>
                <a:spcPct val="107000"/>
              </a:lnSpc>
              <a:buNone/>
              <a:tabLst>
                <a:tab algn="l" pos="0"/>
              </a:tabLst>
            </a:pPr>
            <a:endParaRPr b="0" lang="fr-FR" sz="1800" spc="-1" strike="noStrike">
              <a:latin typeface="Arial"/>
            </a:endParaRPr>
          </a:p>
        </p:txBody>
      </p:sp>
      <p:sp>
        <p:nvSpPr>
          <p:cNvPr id="804"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BEF17E3B-14B5-42A3-BD3B-0878FA7EAD77}" type="slidenum">
              <a:rPr b="0" lang="en-GB" sz="1200" spc="-1" strike="noStrike">
                <a:latin typeface="Times New Roman"/>
              </a:rPr>
              <a:t>&lt;number&gt;</a:t>
            </a:fld>
            <a:endParaRPr b="0" lang="fr-FR"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PlaceHolder 1"/>
          <p:cNvSpPr>
            <a:spLocks noGrp="1"/>
          </p:cNvSpPr>
          <p:nvPr>
            <p:ph type="sldImg"/>
          </p:nvPr>
        </p:nvSpPr>
        <p:spPr>
          <a:xfrm>
            <a:off x="685800" y="1143000"/>
            <a:ext cx="5485680" cy="3085560"/>
          </a:xfrm>
          <a:prstGeom prst="rect">
            <a:avLst/>
          </a:prstGeom>
          <a:ln w="0">
            <a:noFill/>
          </a:ln>
        </p:spPr>
      </p:sp>
      <p:sp>
        <p:nvSpPr>
          <p:cNvPr id="80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BE" sz="2000" spc="-1" strike="noStrike">
                <a:latin typeface="Arial"/>
              </a:rPr>
              <a:t>Analyse des Besoins en incluant dès le départ le principe de l’écoconception</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BE" sz="2000" spc="-1" strike="noStrike">
                <a:latin typeface="Arial"/>
              </a:rPr>
              <a:t>Rédactions des cahiers de charges</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1. Conception de la solution + Inclusion Ecoconception</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2.  Eco-Conception en y incluant le cahier de charge 1.</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BE" sz="2000" spc="-1" strike="noStrike">
                <a:latin typeface="Arial"/>
              </a:rPr>
              <a:t>Formation à l’Ecoconception</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Formation on site pour tous les intervenant du projet (Business, Fournisseurs 1, ITConnect)</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BE" sz="2000" spc="-1" strike="noStrike">
                <a:latin typeface="Arial"/>
              </a:rPr>
              <a:t>Etablir le périmètre du Projet</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Etablir le périmètre d’écoconception. Quel sont nos critères, et référents qu’est-ce que l’on va auditer…</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BE" sz="2000" spc="-1" strike="noStrike">
                <a:latin typeface="Arial"/>
              </a:rPr>
              <a:t>Auditer le Projet</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Audit via le référent au périmètre </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r>
              <a:rPr b="0" lang="fr-BE" sz="2000" spc="-1" strike="noStrike">
                <a:latin typeface="Arial"/>
              </a:rPr>
              <a:t>Audit via des outils</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BE" sz="2000" spc="-1" strike="noStrike">
                <a:latin typeface="Arial"/>
              </a:rPr>
              <a:t>Audit Final</a:t>
            </a:r>
            <a:endParaRPr b="0" lang="fr-FR" sz="2000" spc="-1" strike="noStrike">
              <a:latin typeface="Arial"/>
            </a:endParaRPr>
          </a:p>
          <a:p>
            <a:pPr marL="216000" indent="-215640">
              <a:lnSpc>
                <a:spcPct val="100000"/>
              </a:lnSpc>
              <a:buNone/>
              <a:tabLst>
                <a:tab algn="l" pos="0"/>
              </a:tabLst>
            </a:pPr>
            <a:r>
              <a:rPr b="0" lang="fr-BE" sz="2000" spc="-1" strike="noStrike">
                <a:latin typeface="Arial"/>
              </a:rPr>
              <a:t>	</a:t>
            </a:r>
            <a:endParaRPr b="0" lang="fr-FR" sz="2000" spc="-1" strike="noStrike">
              <a:latin typeface="Arial"/>
            </a:endParaRPr>
          </a:p>
          <a:p>
            <a:pPr marL="216000" indent="-215640">
              <a:lnSpc>
                <a:spcPct val="100000"/>
              </a:lnSpc>
              <a:buNone/>
              <a:tabLst>
                <a:tab algn="l" pos="0"/>
              </a:tabLst>
            </a:pPr>
            <a:r>
              <a:rPr b="0" lang="fr-BE" sz="2000" spc="-1" strike="noStrike">
                <a:latin typeface="Arial"/>
              </a:rPr>
              <a:t>Déclaration d’Ecoconception</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p:txBody>
      </p:sp>
      <p:sp>
        <p:nvSpPr>
          <p:cNvPr id="807"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70842FE6-CAF6-4037-890B-812A214F9281}" type="slidenum">
              <a:rPr b="0" lang="fr-BE" sz="1200" spc="-1" strike="noStrike">
                <a:latin typeface="Times New Roman"/>
              </a:rPr>
              <a:t>&lt;number&gt;</a:t>
            </a:fld>
            <a:endParaRPr b="0" lang="fr-FR"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8" name="PlaceHolder 1"/>
          <p:cNvSpPr>
            <a:spLocks noGrp="1"/>
          </p:cNvSpPr>
          <p:nvPr>
            <p:ph type="sldImg"/>
          </p:nvPr>
        </p:nvSpPr>
        <p:spPr>
          <a:xfrm>
            <a:off x="685800" y="1143000"/>
            <a:ext cx="5485680" cy="3085560"/>
          </a:xfrm>
          <a:prstGeom prst="rect">
            <a:avLst/>
          </a:prstGeom>
          <a:ln w="0">
            <a:noFill/>
          </a:ln>
        </p:spPr>
      </p:sp>
      <p:sp>
        <p:nvSpPr>
          <p:cNvPr id="80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fr-FR" sz="2000" spc="-1" strike="noStrike">
              <a:latin typeface="Arial"/>
            </a:endParaRPr>
          </a:p>
        </p:txBody>
      </p:sp>
      <p:sp>
        <p:nvSpPr>
          <p:cNvPr id="810"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A12B36DF-910C-4A73-B9AB-20676ECF873B}" type="slidenum">
              <a:rPr b="0" lang="fr-BE" sz="1200" spc="-1" strike="noStrike">
                <a:latin typeface="Times New Roman"/>
              </a:rPr>
              <a:t>&lt;number&gt;</a:t>
            </a:fld>
            <a:endParaRPr b="0" lang="fr-FR"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PlaceHolder 1"/>
          <p:cNvSpPr>
            <a:spLocks noGrp="1"/>
          </p:cNvSpPr>
          <p:nvPr>
            <p:ph type="sldImg"/>
          </p:nvPr>
        </p:nvSpPr>
        <p:spPr>
          <a:xfrm>
            <a:off x="685800" y="1143000"/>
            <a:ext cx="5485680" cy="3085560"/>
          </a:xfrm>
          <a:prstGeom prst="rect">
            <a:avLst/>
          </a:prstGeom>
          <a:ln w="0">
            <a:noFill/>
          </a:ln>
        </p:spPr>
      </p:sp>
      <p:sp>
        <p:nvSpPr>
          <p:cNvPr id="73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fr-FR" sz="2000" spc="-1" strike="noStrike">
              <a:latin typeface="Arial"/>
            </a:endParaRPr>
          </a:p>
        </p:txBody>
      </p:sp>
      <p:sp>
        <p:nvSpPr>
          <p:cNvPr id="739"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pPr>
            <a:fld id="{26C37BA9-2CD9-4A02-98FE-E7B67177218E}" type="slidenum">
              <a:rPr b="0" lang="en-GB" sz="1200" spc="-1" strike="noStrike">
                <a:latin typeface="Times New Roman"/>
              </a:rPr>
              <a:t>&lt;number&gt;</a:t>
            </a:fld>
            <a:endParaRPr b="0" lang="fr-FR"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sldImg"/>
          </p:nvPr>
        </p:nvSpPr>
        <p:spPr>
          <a:xfrm>
            <a:off x="685800" y="1143000"/>
            <a:ext cx="5485680" cy="3085560"/>
          </a:xfrm>
          <a:prstGeom prst="rect">
            <a:avLst/>
          </a:prstGeom>
          <a:ln w="0">
            <a:noFill/>
          </a:ln>
        </p:spPr>
      </p:sp>
      <p:sp>
        <p:nvSpPr>
          <p:cNvPr id="74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ts val="2999"/>
              </a:lnSpc>
              <a:buNone/>
              <a:tabLst>
                <a:tab algn="l" pos="0"/>
              </a:tabLst>
            </a:pPr>
            <a:r>
              <a:rPr b="0" lang="en-US" sz="1200" spc="15" strike="noStrike">
                <a:solidFill>
                  <a:srgbClr val="ffffff"/>
                </a:solidFill>
                <a:latin typeface="Montserrat Light"/>
              </a:rPr>
              <a:t>Groene lijn</a:t>
            </a:r>
            <a:endParaRPr b="0" lang="fr-FR" sz="1200" spc="-1" strike="noStrike">
              <a:latin typeface="Arial"/>
            </a:endParaRPr>
          </a:p>
          <a:p>
            <a:pPr marL="216000" indent="-215640">
              <a:lnSpc>
                <a:spcPts val="2999"/>
              </a:lnSpc>
              <a:buNone/>
              <a:tabLst>
                <a:tab algn="l" pos="0"/>
              </a:tabLst>
            </a:pPr>
            <a:r>
              <a:rPr b="0" lang="en-US" sz="1200" spc="15" strike="noStrike">
                <a:solidFill>
                  <a:srgbClr val="ffffff"/>
                </a:solidFill>
                <a:latin typeface="Montserrat Light"/>
              </a:rPr>
              <a:t>Paarse = soberheid </a:t>
            </a:r>
            <a:endParaRPr b="0" lang="fr-FR" sz="1200" spc="-1" strike="noStrike">
              <a:latin typeface="Arial"/>
            </a:endParaRPr>
          </a:p>
          <a:p>
            <a:pPr marL="216000" indent="-215640">
              <a:lnSpc>
                <a:spcPts val="2999"/>
              </a:lnSpc>
              <a:buNone/>
              <a:tabLst>
                <a:tab algn="l" pos="0"/>
              </a:tabLst>
            </a:pPr>
            <a:r>
              <a:rPr b="0" lang="en-US" sz="1200" spc="15" strike="noStrike">
                <a:solidFill>
                  <a:srgbClr val="ffffff"/>
                </a:solidFill>
                <a:latin typeface="Montserrat Light"/>
              </a:rPr>
              <a:t>Ongeveer 10% van de wereldwijde elektricitetis consumptie komt van IT </a:t>
            </a:r>
            <a:endParaRPr b="0" lang="fr-FR" sz="1200" spc="-1" strike="noStrike">
              <a:latin typeface="Arial"/>
            </a:endParaRPr>
          </a:p>
          <a:p>
            <a:pPr marL="216000" indent="-215640">
              <a:lnSpc>
                <a:spcPts val="2999"/>
              </a:lnSpc>
              <a:buNone/>
              <a:tabLst>
                <a:tab algn="l" pos="0"/>
              </a:tabLst>
            </a:pPr>
            <a:r>
              <a:rPr b="0" lang="en-US" sz="1200" spc="15" strike="noStrike">
                <a:solidFill>
                  <a:srgbClr val="ffffff"/>
                </a:solidFill>
                <a:latin typeface="Montserrat Light"/>
              </a:rPr>
              <a:t>The IT sector stoot tevens  </a:t>
            </a:r>
            <a:r>
              <a:rPr b="1" lang="en-US" sz="1200" spc="15" strike="noStrike">
                <a:solidFill>
                  <a:srgbClr val="ffffff"/>
                </a:solidFill>
                <a:latin typeface="Montserrat Light"/>
              </a:rPr>
              <a:t>4%</a:t>
            </a:r>
            <a:r>
              <a:rPr b="0" lang="en-US" sz="1200" spc="15" strike="noStrike">
                <a:solidFill>
                  <a:srgbClr val="ffffff"/>
                </a:solidFill>
                <a:latin typeface="Montserrat Light"/>
              </a:rPr>
              <a:t> of alle broeikasgassen wereldwijd uit</a:t>
            </a:r>
            <a:endParaRPr b="0" lang="fr-FR" sz="1200" spc="-1" strike="noStrike">
              <a:latin typeface="Arial"/>
            </a:endParaRPr>
          </a:p>
          <a:p>
            <a:pPr marL="216000" indent="-215640">
              <a:lnSpc>
                <a:spcPts val="2999"/>
              </a:lnSpc>
              <a:buNone/>
              <a:tabLst>
                <a:tab algn="l" pos="0"/>
              </a:tabLst>
            </a:pPr>
            <a:r>
              <a:rPr b="0" lang="en-US" sz="1200" spc="15" strike="noStrike">
                <a:solidFill>
                  <a:srgbClr val="ffffff"/>
                </a:solidFill>
                <a:latin typeface="Montserrat Light"/>
              </a:rPr>
              <a:t>Momenteel groeit de IT sector met </a:t>
            </a:r>
            <a:r>
              <a:rPr b="1" lang="en-US" sz="1200" spc="15" strike="noStrike">
                <a:solidFill>
                  <a:srgbClr val="ffffff"/>
                </a:solidFill>
                <a:latin typeface="Montserrat Light"/>
              </a:rPr>
              <a:t>9%</a:t>
            </a:r>
            <a:r>
              <a:rPr b="0" lang="en-US" sz="1200" spc="15" strike="noStrike">
                <a:solidFill>
                  <a:srgbClr val="ffffff"/>
                </a:solidFill>
                <a:latin typeface="Montserrat Light"/>
              </a:rPr>
              <a:t> per jaar, dubbel zo snel als de meeste andere sectoren .</a:t>
            </a:r>
            <a:endParaRPr b="0" lang="fr-FR" sz="1200" spc="-1" strike="noStrike">
              <a:latin typeface="Arial"/>
            </a:endParaRPr>
          </a:p>
        </p:txBody>
      </p:sp>
      <p:sp>
        <p:nvSpPr>
          <p:cNvPr id="742"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tabLst>
                <a:tab algn="l" pos="0"/>
              </a:tabLst>
            </a:pPr>
            <a:fld id="{EC264EE9-1374-4FD3-876E-2AF39FCA0D42}" type="slidenum">
              <a:rPr b="0" lang="fr-BE" sz="1200" spc="-1" strike="noStrike">
                <a:solidFill>
                  <a:srgbClr val="000000"/>
                </a:solidFill>
                <a:latin typeface="Calibri"/>
                <a:ea typeface="+mn-ea"/>
              </a:rPr>
              <a:t>&lt;number&gt;</a:t>
            </a:fld>
            <a:endParaRPr b="0" lang="fr-FR"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3" name="PlaceHolder 1"/>
          <p:cNvSpPr>
            <a:spLocks noGrp="1"/>
          </p:cNvSpPr>
          <p:nvPr>
            <p:ph type="sldImg"/>
          </p:nvPr>
        </p:nvSpPr>
        <p:spPr>
          <a:xfrm>
            <a:off x="685800" y="1143000"/>
            <a:ext cx="5485680" cy="3085560"/>
          </a:xfrm>
          <a:prstGeom prst="rect">
            <a:avLst/>
          </a:prstGeom>
          <a:ln w="0">
            <a:noFill/>
          </a:ln>
        </p:spPr>
      </p:sp>
      <p:sp>
        <p:nvSpPr>
          <p:cNvPr id="74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en-US" sz="1200" spc="-1" strike="noStrike">
                <a:solidFill>
                  <a:srgbClr val="000000"/>
                </a:solidFill>
                <a:latin typeface="+mn-lt"/>
                <a:ea typeface="+mn-ea"/>
              </a:rPr>
              <a:t>Grootse impact komt van de productie van digitale apparatuur ! (Bronnen)</a:t>
            </a:r>
            <a:endParaRPr b="0" lang="fr-FR" sz="1200" spc="-1" strike="noStrike">
              <a:latin typeface="Arial"/>
            </a:endParaRPr>
          </a:p>
          <a:p>
            <a:pPr marL="216000" indent="-215640">
              <a:lnSpc>
                <a:spcPct val="100000"/>
              </a:lnSpc>
              <a:buNone/>
              <a:tabLst>
                <a:tab algn="l" pos="0"/>
              </a:tabLst>
            </a:pPr>
            <a:r>
              <a:rPr b="0" lang="en-US" sz="1200" spc="-1" strike="noStrike">
                <a:solidFill>
                  <a:srgbClr val="000000"/>
                </a:solidFill>
                <a:latin typeface="+mn-lt"/>
                <a:ea typeface="+mn-ea"/>
              </a:rPr>
              <a:t> </a:t>
            </a:r>
            <a:r>
              <a:rPr b="0" lang="en-US" sz="1200" spc="-1" strike="noStrike">
                <a:solidFill>
                  <a:srgbClr val="000000"/>
                </a:solidFill>
                <a:latin typeface="+mn-lt"/>
                <a:ea typeface="+mn-ea"/>
              </a:rPr>
              <a:t>The environmental impact of the digital world comes mainly from </a:t>
            </a:r>
            <a:endParaRPr b="0" lang="fr-FR" sz="1200" spc="-1" strike="noStrike">
              <a:latin typeface="Arial"/>
            </a:endParaRPr>
          </a:p>
          <a:p>
            <a:pPr lvl="1" marL="743040" indent="-285120">
              <a:lnSpc>
                <a:spcPct val="100000"/>
              </a:lnSpc>
              <a:buClr>
                <a:srgbClr val="000000"/>
              </a:buClr>
              <a:buFont typeface="StarSymbol"/>
              <a:buAutoNum type="alphaLcPeriod"/>
              <a:tabLst>
                <a:tab algn="l" pos="0"/>
              </a:tabLst>
            </a:pPr>
            <a:r>
              <a:rPr b="0" lang="en-GB" sz="1100" spc="-1" strike="noStrike">
                <a:solidFill>
                  <a:srgbClr val="000000"/>
                </a:solidFill>
                <a:latin typeface="Calibri"/>
                <a:ea typeface="Times New Roman"/>
              </a:rPr>
              <a:t>User equipment : </a:t>
            </a:r>
            <a:r>
              <a:rPr b="1" lang="fr-BE" sz="1100" spc="-1" strike="noStrike">
                <a:solidFill>
                  <a:srgbClr val="000000"/>
                </a:solidFill>
                <a:latin typeface="Wingdings"/>
                <a:ea typeface="Open Sans"/>
              </a:rPr>
              <a:t></a:t>
            </a:r>
            <a:r>
              <a:rPr b="1" lang="fr-BE" sz="1100" spc="-1" strike="noStrike">
                <a:solidFill>
                  <a:srgbClr val="000000"/>
                </a:solidFill>
                <a:latin typeface="Open Sans"/>
                <a:ea typeface="Open Sans"/>
              </a:rPr>
              <a:t> 40 milliards</a:t>
            </a:r>
            <a:endParaRPr b="0" lang="fr-FR" sz="1100" spc="-1" strike="noStrike">
              <a:latin typeface="Arial"/>
            </a:endParaRPr>
          </a:p>
          <a:p>
            <a:pPr>
              <a:lnSpc>
                <a:spcPct val="100000"/>
              </a:lnSpc>
              <a:buNone/>
              <a:tabLst>
                <a:tab algn="l" pos="0"/>
              </a:tabLst>
            </a:pPr>
            <a:endParaRPr b="0" lang="fr-FR" sz="1100" spc="-1" strike="noStrike">
              <a:latin typeface="Arial"/>
            </a:endParaRPr>
          </a:p>
          <a:p>
            <a:pPr lvl="1" marL="743040" indent="-285120">
              <a:lnSpc>
                <a:spcPct val="100000"/>
              </a:lnSpc>
              <a:buClr>
                <a:srgbClr val="000000"/>
              </a:buClr>
              <a:buFont typeface="StarSymbol"/>
              <a:buAutoNum type="alphaLcPeriod"/>
              <a:tabLst>
                <a:tab algn="l" pos="0"/>
              </a:tabLst>
            </a:pPr>
            <a:r>
              <a:rPr b="0" lang="en-GB" sz="1100" spc="-1" strike="noStrike">
                <a:solidFill>
                  <a:srgbClr val="000000"/>
                </a:solidFill>
                <a:latin typeface="Calibri"/>
                <a:ea typeface="Times New Roman"/>
              </a:rPr>
              <a:t>Network</a:t>
            </a:r>
            <a:r>
              <a:rPr b="1" lang="fr-BE" sz="1100" spc="-1" strike="noStrike">
                <a:solidFill>
                  <a:srgbClr val="000000"/>
                </a:solidFill>
                <a:latin typeface="Wingdings"/>
                <a:ea typeface="Open Sans"/>
              </a:rPr>
              <a:t></a:t>
            </a:r>
            <a:r>
              <a:rPr b="1" lang="fr-BE" sz="1100" spc="-1" strike="noStrike">
                <a:solidFill>
                  <a:srgbClr val="000000"/>
                </a:solidFill>
                <a:latin typeface="Open Sans"/>
                <a:ea typeface="Open Sans"/>
              </a:rPr>
              <a:t> 1 milliard</a:t>
            </a:r>
            <a:endParaRPr b="0" lang="fr-FR" sz="1100" spc="-1" strike="noStrike">
              <a:latin typeface="Arial"/>
            </a:endParaRPr>
          </a:p>
          <a:p>
            <a:pPr>
              <a:lnSpc>
                <a:spcPct val="100000"/>
              </a:lnSpc>
              <a:buNone/>
              <a:tabLst>
                <a:tab algn="l" pos="0"/>
              </a:tabLst>
            </a:pPr>
            <a:endParaRPr b="0" lang="fr-FR" sz="1100" spc="-1" strike="noStrike">
              <a:latin typeface="Arial"/>
            </a:endParaRPr>
          </a:p>
          <a:p>
            <a:pPr lvl="1" marL="743040" indent="-285120">
              <a:lnSpc>
                <a:spcPct val="100000"/>
              </a:lnSpc>
              <a:buClr>
                <a:srgbClr val="000000"/>
              </a:buClr>
              <a:buFont typeface="StarSymbol"/>
              <a:buAutoNum type="alphaLcPeriod"/>
              <a:tabLst>
                <a:tab algn="l" pos="0"/>
              </a:tabLst>
            </a:pPr>
            <a:r>
              <a:rPr b="0" lang="en-GB" sz="1100" spc="-1" strike="noStrike">
                <a:solidFill>
                  <a:srgbClr val="000000"/>
                </a:solidFill>
                <a:latin typeface="Calibri"/>
                <a:ea typeface="Times New Roman"/>
              </a:rPr>
              <a:t>Data centres </a:t>
            </a:r>
            <a:r>
              <a:rPr b="1" lang="fr-BE" sz="1100" spc="-1" strike="noStrike">
                <a:solidFill>
                  <a:srgbClr val="000000"/>
                </a:solidFill>
                <a:latin typeface="Wingdings"/>
                <a:ea typeface="Open Sans"/>
              </a:rPr>
              <a:t></a:t>
            </a:r>
            <a:r>
              <a:rPr b="1" lang="fr-BE" sz="1100" spc="-1" strike="noStrike">
                <a:solidFill>
                  <a:srgbClr val="000000"/>
                </a:solidFill>
                <a:latin typeface="Open Sans"/>
                <a:ea typeface="Open Sans"/>
              </a:rPr>
              <a:t> 100 miljoen serveurs</a:t>
            </a:r>
            <a:endParaRPr b="0" lang="fr-FR" sz="1100" spc="-1" strike="noStrike">
              <a:latin typeface="Arial"/>
            </a:endParaRPr>
          </a:p>
          <a:p>
            <a:pPr>
              <a:lnSpc>
                <a:spcPct val="100000"/>
              </a:lnSpc>
              <a:buNone/>
              <a:tabLst>
                <a:tab algn="l" pos="0"/>
              </a:tabLst>
            </a:pPr>
            <a:endParaRPr b="0" lang="fr-FR" sz="1100" spc="-1" strike="noStrike">
              <a:latin typeface="Arial"/>
            </a:endParaRPr>
          </a:p>
          <a:p>
            <a:pPr>
              <a:lnSpc>
                <a:spcPct val="100000"/>
              </a:lnSpc>
              <a:buNone/>
              <a:tabLst>
                <a:tab algn="l" pos="0"/>
              </a:tabLst>
            </a:pPr>
            <a:endParaRPr b="0" lang="fr-FR" sz="1100" spc="-1" strike="noStrike">
              <a:latin typeface="Arial"/>
            </a:endParaRPr>
          </a:p>
        </p:txBody>
      </p:sp>
      <p:sp>
        <p:nvSpPr>
          <p:cNvPr id="745"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tabLst>
                <a:tab algn="l" pos="0"/>
              </a:tabLst>
            </a:pPr>
            <a:fld id="{B35FB848-770E-42A1-A968-0ACC4B794A1C}" type="slidenum">
              <a:rPr b="0" lang="en-US" sz="1300" spc="-1" strike="noStrike">
                <a:solidFill>
                  <a:srgbClr val="000000"/>
                </a:solidFill>
                <a:latin typeface="Calibri"/>
                <a:ea typeface="+mn-ea"/>
              </a:rPr>
              <a:t>&lt;number&gt;</a:t>
            </a:fld>
            <a:endParaRPr b="0" lang="fr-FR" sz="13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PlaceHolder 1"/>
          <p:cNvSpPr>
            <a:spLocks noGrp="1"/>
          </p:cNvSpPr>
          <p:nvPr>
            <p:ph type="sldImg"/>
          </p:nvPr>
        </p:nvSpPr>
        <p:spPr>
          <a:xfrm>
            <a:off x="685800" y="1143000"/>
            <a:ext cx="5485680" cy="3085560"/>
          </a:xfrm>
          <a:prstGeom prst="rect">
            <a:avLst/>
          </a:prstGeom>
          <a:ln w="0">
            <a:noFill/>
          </a:ln>
        </p:spPr>
      </p:sp>
      <p:sp>
        <p:nvSpPr>
          <p:cNvPr id="747"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1" lang="fr-FR" sz="2000" spc="-1" strike="noStrike" u="sng">
                <a:solidFill>
                  <a:srgbClr val="e8eaed"/>
                </a:solidFill>
                <a:uFillTx/>
                <a:latin typeface="Google Sans"/>
              </a:rPr>
              <a:t>L'</a:t>
            </a:r>
            <a:r>
              <a:rPr b="1" lang="fr-FR" sz="2000" spc="-1" strike="noStrike" u="sng">
                <a:solidFill>
                  <a:srgbClr val="e2eeff"/>
                </a:solidFill>
                <a:uFillTx/>
                <a:latin typeface="Google Sans"/>
              </a:rPr>
              <a:t>eutrophisation</a:t>
            </a:r>
            <a:r>
              <a:rPr b="0" lang="fr-FR" sz="2000" spc="-1" strike="noStrike">
                <a:solidFill>
                  <a:srgbClr val="e8eaed"/>
                </a:solidFill>
                <a:latin typeface="Google Sans"/>
              </a:rPr>
              <a:t> est une forme singulière mais naturelle de pollution de certains écosystèmes aquatiques qui se produit lorsque le milieu reçoit trop de matières nutritives assimilables par les algues et que celles-ci prolifèrent.</a:t>
            </a:r>
            <a:br>
              <a:rPr sz="2000"/>
            </a:br>
            <a:br>
              <a:rPr sz="2000"/>
            </a:br>
            <a:r>
              <a:rPr b="1" lang="fr-FR" sz="2000" spc="-1" strike="noStrike" u="sng">
                <a:solidFill>
                  <a:srgbClr val="707070"/>
                </a:solidFill>
                <a:uFillTx/>
                <a:latin typeface="Source Sans Pro"/>
              </a:rPr>
              <a:t>La pollution photochimique </a:t>
            </a:r>
            <a:r>
              <a:rPr b="0" lang="fr-FR" sz="2000" spc="-1" strike="noStrike">
                <a:solidFill>
                  <a:srgbClr val="707070"/>
                </a:solidFill>
                <a:latin typeface="Source Sans Pro"/>
              </a:rPr>
              <a:t>(ou pollution photo-oxydante) est un ensemble de phénomènes complexes conduisant à la formation d’ozone (O</a:t>
            </a:r>
            <a:r>
              <a:rPr b="0" lang="fr-FR" sz="2000" spc="-1" strike="noStrike" baseline="-25000">
                <a:solidFill>
                  <a:srgbClr val="707070"/>
                </a:solidFill>
                <a:latin typeface="Source Sans Pro"/>
              </a:rPr>
              <a:t>3</a:t>
            </a:r>
            <a:r>
              <a:rPr b="0" lang="fr-FR" sz="2000" spc="-1" strike="noStrike">
                <a:solidFill>
                  <a:srgbClr val="707070"/>
                </a:solidFill>
                <a:latin typeface="Source Sans Pro"/>
              </a:rPr>
              <a:t>) et d’autres composés oxydants (tels que peroxyde d’hydrogène, aldéhydes, peroxy acétyl nitrate (PAN)) à partir de polluants primaires (appelés précurseurs) : oxydes d’azote (NOx), composés organiques volatils non méthaniques (COVNM), monoxyde de carbone (CO) et méthane (CH</a:t>
            </a:r>
            <a:r>
              <a:rPr b="0" lang="fr-FR" sz="2000" spc="-1" strike="noStrike" baseline="-25000">
                <a:solidFill>
                  <a:srgbClr val="707070"/>
                </a:solidFill>
                <a:latin typeface="Source Sans Pro"/>
              </a:rPr>
              <a:t>4</a:t>
            </a:r>
            <a:r>
              <a:rPr b="0" lang="fr-FR" sz="2000" spc="-1" strike="noStrike">
                <a:solidFill>
                  <a:srgbClr val="707070"/>
                </a:solidFill>
                <a:latin typeface="Source Sans Pro"/>
              </a:rPr>
              <a:t>), et d’énergie apportée par le rayonnement ultra-violet (UV) solaire. Cette pollution atmosphérique riche en ozone, </a:t>
            </a:r>
            <a:r>
              <a:rPr b="1" lang="fr-FR" sz="2000" spc="-1" strike="noStrike" u="sng">
                <a:solidFill>
                  <a:srgbClr val="707070"/>
                </a:solidFill>
                <a:uFillTx/>
                <a:latin typeface="Source Sans Pro"/>
              </a:rPr>
              <a:t>appelée aussi « smog </a:t>
            </a:r>
            <a:r>
              <a:rPr b="0" lang="fr-FR" sz="2000" spc="-1" strike="noStrike">
                <a:solidFill>
                  <a:srgbClr val="707070"/>
                </a:solidFill>
                <a:latin typeface="Source Sans Pro"/>
              </a:rPr>
              <a:t>», se rencontre dans la basse couche de l’atmosphère, ou troposphère (0 à 8-10 km d’altitude). La durée de vie de l’ozone dans la troposphère est de quelques semaines mais cette durée de vie est plus courte au niveau de la couche limite (partie de l’atmosphère sensible à la présence de la surface terrestre (continentale ou océanique). Son épaisseur varie de quelques centaines de m (la nuit) à 2 à 3 km (le jour)). </a:t>
            </a:r>
            <a:endParaRPr b="0" lang="fr-FR" sz="2000" spc="-1" strike="noStrike">
              <a:latin typeface="Arial"/>
            </a:endParaRPr>
          </a:p>
          <a:p>
            <a:pPr marL="216000" indent="-215640">
              <a:lnSpc>
                <a:spcPct val="100000"/>
              </a:lnSpc>
              <a:buNone/>
              <a:tabLst>
                <a:tab algn="l" pos="0"/>
              </a:tabLst>
            </a:pPr>
            <a:endParaRPr b="0" lang="fr-FR" sz="2000" spc="-1" strike="noStrike">
              <a:latin typeface="Arial"/>
            </a:endParaRPr>
          </a:p>
          <a:p>
            <a:pPr marL="216000" indent="-215640">
              <a:lnSpc>
                <a:spcPct val="100000"/>
              </a:lnSpc>
              <a:buNone/>
              <a:tabLst>
                <a:tab algn="l" pos="0"/>
              </a:tabLst>
            </a:pPr>
            <a:r>
              <a:rPr b="0" lang="fr-FR" sz="2000" spc="-1" strike="noStrike">
                <a:solidFill>
                  <a:srgbClr val="000000"/>
                </a:solidFill>
                <a:latin typeface="-apple-system"/>
              </a:rPr>
              <a:t>Une</a:t>
            </a:r>
            <a:r>
              <a:rPr b="0" lang="fr-FR" sz="2000" spc="-1" strike="noStrike" u="sng">
                <a:solidFill>
                  <a:srgbClr val="000000"/>
                </a:solidFill>
                <a:uFillTx/>
                <a:latin typeface="-apple-system"/>
              </a:rPr>
              <a:t> </a:t>
            </a:r>
            <a:r>
              <a:rPr b="1" lang="fr-FR" sz="2000" spc="-1" strike="noStrike" u="sng">
                <a:solidFill>
                  <a:srgbClr val="000000"/>
                </a:solidFill>
                <a:uFillTx/>
                <a:latin typeface="-apple-system"/>
              </a:rPr>
              <a:t>écotoxicité</a:t>
            </a:r>
            <a:r>
              <a:rPr b="0" lang="fr-FR" sz="2000" spc="-1" strike="noStrike" u="sng">
                <a:solidFill>
                  <a:srgbClr val="000000"/>
                </a:solidFill>
                <a:uFillTx/>
                <a:latin typeface="-apple-system"/>
              </a:rPr>
              <a:t> </a:t>
            </a:r>
            <a:r>
              <a:rPr b="0" lang="fr-FR" sz="2000" spc="-1" strike="noStrike">
                <a:solidFill>
                  <a:srgbClr val="000000"/>
                </a:solidFill>
                <a:latin typeface="-apple-system"/>
              </a:rPr>
              <a:t>identifie la </a:t>
            </a:r>
            <a:r>
              <a:rPr b="0" lang="fr-FR" sz="2000" spc="-1" strike="noStrike" u="sng">
                <a:solidFill>
                  <a:srgbClr val="000000"/>
                </a:solidFill>
                <a:uFillTx/>
                <a:latin typeface="-apple-system"/>
                <a:hlinkClick r:id="rId1"/>
              </a:rPr>
              <a:t>toxicité</a:t>
            </a:r>
            <a:r>
              <a:rPr b="0" lang="fr-FR" sz="2000" spc="-1" strike="noStrike">
                <a:solidFill>
                  <a:srgbClr val="000000"/>
                </a:solidFill>
                <a:latin typeface="-apple-system"/>
              </a:rPr>
              <a:t> d'une substance pour le milieu vivant, incluant les effets </a:t>
            </a:r>
            <a:r>
              <a:rPr b="0" lang="fr-FR" sz="2000" spc="-1" strike="noStrike" u="sng">
                <a:solidFill>
                  <a:srgbClr val="000000"/>
                </a:solidFill>
                <a:uFillTx/>
                <a:latin typeface="-apple-system"/>
                <a:hlinkClick r:id="rId2"/>
              </a:rPr>
              <a:t>anthropogéniques</a:t>
            </a:r>
            <a:r>
              <a:rPr b="0" lang="fr-FR" sz="2000" spc="-1" strike="noStrike">
                <a:solidFill>
                  <a:srgbClr val="000000"/>
                </a:solidFill>
                <a:latin typeface="-apple-system"/>
              </a:rPr>
              <a:t>; la toxicité peut être locale ou limitée à un </a:t>
            </a:r>
            <a:r>
              <a:rPr b="0" lang="fr-FR" sz="2000" spc="-1" strike="noStrike" u="sng">
                <a:solidFill>
                  <a:srgbClr val="000000"/>
                </a:solidFill>
                <a:uFillTx/>
                <a:latin typeface="-apple-system"/>
                <a:hlinkClick r:id="rId3"/>
              </a:rPr>
              <a:t>écosystème</a:t>
            </a:r>
            <a:r>
              <a:rPr b="0" lang="fr-FR" sz="2000" spc="-1" strike="noStrike">
                <a:solidFill>
                  <a:srgbClr val="000000"/>
                </a:solidFill>
                <a:latin typeface="-apple-system"/>
              </a:rPr>
              <a:t>. En </a:t>
            </a:r>
            <a:r>
              <a:rPr b="0" lang="fr-FR" sz="2000" spc="-1" strike="noStrike" u="sng">
                <a:solidFill>
                  <a:srgbClr val="000000"/>
                </a:solidFill>
                <a:uFillTx/>
                <a:latin typeface="-apple-system"/>
                <a:hlinkClick r:id="rId4"/>
              </a:rPr>
              <a:t>écotoxicologie</a:t>
            </a:r>
            <a:r>
              <a:rPr b="0" lang="fr-FR" sz="2000" spc="-1" strike="noStrike">
                <a:solidFill>
                  <a:srgbClr val="000000"/>
                </a:solidFill>
                <a:latin typeface="-apple-system"/>
              </a:rPr>
              <a:t>, le </a:t>
            </a:r>
            <a:r>
              <a:rPr b="0" lang="fr-FR" sz="2000" spc="-1" strike="noStrike" u="sng">
                <a:solidFill>
                  <a:srgbClr val="000000"/>
                </a:solidFill>
                <a:uFillTx/>
                <a:latin typeface="-apple-system"/>
                <a:hlinkClick r:id="rId5"/>
              </a:rPr>
              <a:t>potentiel d'écotoxicité</a:t>
            </a:r>
            <a:r>
              <a:rPr b="0" lang="fr-FR" sz="2000" spc="-1" strike="noStrike">
                <a:solidFill>
                  <a:srgbClr val="000000"/>
                </a:solidFill>
                <a:latin typeface="-apple-system"/>
              </a:rPr>
              <a:t> se calcule au niveau de la qualité des écosystèmes pour être ensuite transposé et rapporté au kg de substance équivalente.</a:t>
            </a:r>
            <a:r>
              <a:rPr b="0" lang="fr-FR" sz="2000" spc="-1" strike="noStrike">
                <a:solidFill>
                  <a:srgbClr val="707070"/>
                </a:solidFill>
                <a:latin typeface="Source Sans Pro"/>
              </a:rPr>
              <a:t> </a:t>
            </a:r>
            <a:r>
              <a:rPr b="0" lang="fr-FR" sz="2000" spc="-1" strike="noStrike">
                <a:solidFill>
                  <a:srgbClr val="000000"/>
                </a:solidFill>
                <a:latin typeface="-apple-system"/>
              </a:rPr>
              <a:t>L'écotoxicité d'un milieu est visuellement constaté par la dégradation induite par la </a:t>
            </a:r>
            <a:r>
              <a:rPr b="0" lang="fr-FR" sz="2000" spc="-1" strike="noStrike" u="sng">
                <a:solidFill>
                  <a:srgbClr val="000000"/>
                </a:solidFill>
                <a:uFillTx/>
                <a:latin typeface="-apple-system"/>
                <a:hlinkClick r:id="rId6"/>
              </a:rPr>
              <a:t>pollution</a:t>
            </a:r>
            <a:r>
              <a:rPr b="0" lang="fr-FR" sz="2000" spc="-1" strike="noStrike">
                <a:solidFill>
                  <a:srgbClr val="000000"/>
                </a:solidFill>
                <a:latin typeface="-apple-system"/>
              </a:rPr>
              <a:t> issue de produits chimiques, en particulier les </a:t>
            </a:r>
            <a:r>
              <a:rPr b="0" lang="fr-FR" sz="2000" spc="-1" strike="noStrike" u="sng">
                <a:solidFill>
                  <a:srgbClr val="000000"/>
                </a:solidFill>
                <a:uFillTx/>
                <a:latin typeface="-apple-system"/>
                <a:hlinkClick r:id="rId7"/>
              </a:rPr>
              <a:t>produits phytosanitaires</a:t>
            </a:r>
            <a:r>
              <a:rPr b="0" lang="fr-FR" sz="2000" spc="-1" strike="noStrike">
                <a:solidFill>
                  <a:srgbClr val="000000"/>
                </a:solidFill>
                <a:latin typeface="-apple-system"/>
              </a:rPr>
              <a:t> (</a:t>
            </a:r>
            <a:r>
              <a:rPr b="0" lang="fr-FR" sz="2000" spc="-1" strike="noStrike" u="sng">
                <a:solidFill>
                  <a:srgbClr val="000000"/>
                </a:solidFill>
                <a:uFillTx/>
                <a:latin typeface="-apple-system"/>
                <a:hlinkClick r:id="rId8"/>
              </a:rPr>
              <a:t>antifongiques</a:t>
            </a:r>
            <a:r>
              <a:rPr b="0" lang="fr-FR" sz="2000" spc="-1" strike="noStrike">
                <a:solidFill>
                  <a:srgbClr val="000000"/>
                </a:solidFill>
                <a:latin typeface="-apple-system"/>
              </a:rPr>
              <a:t>, </a:t>
            </a:r>
            <a:r>
              <a:rPr b="0" lang="fr-FR" sz="2000" spc="-1" strike="noStrike" u="sng">
                <a:solidFill>
                  <a:srgbClr val="000000"/>
                </a:solidFill>
                <a:uFillTx/>
                <a:latin typeface="-apple-system"/>
                <a:hlinkClick r:id="rId9"/>
              </a:rPr>
              <a:t>herbicides</a:t>
            </a:r>
            <a:r>
              <a:rPr b="0" lang="fr-FR" sz="2000" spc="-1" strike="noStrike">
                <a:solidFill>
                  <a:srgbClr val="000000"/>
                </a:solidFill>
                <a:latin typeface="-apple-system"/>
              </a:rPr>
              <a:t>, </a:t>
            </a:r>
            <a:r>
              <a:rPr b="0" lang="fr-FR" sz="2000" spc="-1" strike="noStrike" u="sng">
                <a:solidFill>
                  <a:srgbClr val="000000"/>
                </a:solidFill>
                <a:uFillTx/>
                <a:latin typeface="-apple-system"/>
                <a:hlinkClick r:id="rId10"/>
              </a:rPr>
              <a:t>pesticides</a:t>
            </a:r>
            <a:r>
              <a:rPr b="0" lang="fr-FR" sz="2000" spc="-1" strike="noStrike">
                <a:solidFill>
                  <a:srgbClr val="000000"/>
                </a:solidFill>
                <a:latin typeface="-apple-system"/>
              </a:rPr>
              <a:t>...) destinés à éliminer les nuisibles en culture. Ces produits pénètrent dans le sol et se retrouvent par exemple dans les </a:t>
            </a:r>
            <a:r>
              <a:rPr b="0" lang="fr-FR" sz="2000" spc="-1" strike="noStrike" u="sng">
                <a:solidFill>
                  <a:srgbClr val="000000"/>
                </a:solidFill>
                <a:uFillTx/>
                <a:latin typeface="-apple-system"/>
                <a:hlinkClick r:id="rId11"/>
              </a:rPr>
              <a:t>eaux souterraines</a:t>
            </a:r>
            <a:r>
              <a:rPr b="0" lang="fr-FR" sz="2000" spc="-1" strike="noStrike">
                <a:solidFill>
                  <a:srgbClr val="000000"/>
                </a:solidFill>
                <a:latin typeface="-apple-system"/>
              </a:rPr>
              <a:t> : il y a à la fois pollution terrestre dans un premier temps, puis </a:t>
            </a:r>
            <a:r>
              <a:rPr b="0" lang="fr-FR" sz="2000" spc="-1" strike="noStrike" u="sng">
                <a:solidFill>
                  <a:srgbClr val="000000"/>
                </a:solidFill>
                <a:uFillTx/>
                <a:latin typeface="-apple-system"/>
                <a:hlinkClick r:id="rId12"/>
              </a:rPr>
              <a:t>pollution aquatique</a:t>
            </a:r>
            <a:r>
              <a:rPr b="0" lang="fr-FR" sz="2000" spc="-1" strike="noStrike">
                <a:solidFill>
                  <a:srgbClr val="000000"/>
                </a:solidFill>
                <a:latin typeface="-apple-system"/>
              </a:rPr>
              <a:t> au final. La pollution par les </a:t>
            </a:r>
            <a:r>
              <a:rPr b="0" lang="fr-FR" sz="2000" spc="-1" strike="noStrike" u="sng">
                <a:solidFill>
                  <a:srgbClr val="000000"/>
                </a:solidFill>
                <a:uFillTx/>
                <a:latin typeface="-apple-system"/>
                <a:hlinkClick r:id="rId13"/>
              </a:rPr>
              <a:t>métaux lourds</a:t>
            </a:r>
            <a:r>
              <a:rPr b="0" lang="fr-FR" sz="2000" spc="-1" strike="noStrike">
                <a:solidFill>
                  <a:srgbClr val="000000"/>
                </a:solidFill>
                <a:latin typeface="-apple-system"/>
              </a:rPr>
              <a:t> (arsenic, </a:t>
            </a:r>
            <a:r>
              <a:rPr b="0" lang="fr-FR" sz="2000" spc="-1" strike="noStrike" u="sng">
                <a:solidFill>
                  <a:srgbClr val="000000"/>
                </a:solidFill>
                <a:uFillTx/>
                <a:latin typeface="-apple-system"/>
                <a:hlinkClick r:id="rId14"/>
              </a:rPr>
              <a:t>Cadmium</a:t>
            </a:r>
            <a:r>
              <a:rPr b="0" lang="fr-FR" sz="2000" spc="-1" strike="noStrike">
                <a:solidFill>
                  <a:srgbClr val="000000"/>
                </a:solidFill>
                <a:latin typeface="-apple-system"/>
              </a:rPr>
              <a:t>, mercure, plomb...) provient essentiellement des activités humaines industrielles ou aux transports.</a:t>
            </a:r>
            <a:endParaRPr b="0" lang="fr-FR"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sldImg"/>
          </p:nvPr>
        </p:nvSpPr>
        <p:spPr>
          <a:xfrm>
            <a:off x="685800" y="1143000"/>
            <a:ext cx="5485680" cy="3085560"/>
          </a:xfrm>
          <a:prstGeom prst="rect">
            <a:avLst/>
          </a:prstGeom>
          <a:ln w="0">
            <a:noFill/>
          </a:ln>
        </p:spPr>
      </p:sp>
      <p:sp>
        <p:nvSpPr>
          <p:cNvPr id="74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FR" sz="2000" spc="-1" strike="noStrike">
                <a:latin typeface="Arial"/>
              </a:rPr>
              <a:t>Mail : </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Vous envoyez un mail avec une pièce jointe  </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Le data center de votre fournisseur d’accès réceptionne, traite, stocke votre message et le retransmet au réseau</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 </a:t>
            </a:r>
            <a:r>
              <a:rPr b="0" lang="fr-FR" sz="2000" spc="-1" strike="noStrike">
                <a:latin typeface="Arial"/>
              </a:rPr>
              <a:t>data center du fournisseur d’accès de votre correspondant réceptionne, traite, stocke votre message et le retransmet au réseau </a:t>
            </a:r>
            <a:endParaRPr b="0" lang="fr-FR" sz="2000" spc="-1" strike="noStrike">
              <a:latin typeface="Arial"/>
            </a:endParaRPr>
          </a:p>
          <a:p>
            <a:pPr>
              <a:lnSpc>
                <a:spcPct val="100000"/>
              </a:lnSpc>
              <a:buNone/>
              <a:tabLst>
                <a:tab algn="l" pos="0"/>
              </a:tabLst>
            </a:pPr>
            <a:endParaRPr b="0" lang="fr-FR" sz="2000" spc="-1" strike="noStrike">
              <a:latin typeface="Arial"/>
            </a:endParaRPr>
          </a:p>
          <a:p>
            <a:pPr>
              <a:lnSpc>
                <a:spcPct val="100000"/>
              </a:lnSpc>
              <a:buNone/>
              <a:tabLst>
                <a:tab algn="l" pos="0"/>
              </a:tabLst>
            </a:pPr>
            <a:r>
              <a:rPr b="0" lang="fr-FR" sz="2000" spc="-1" strike="noStrike">
                <a:latin typeface="Arial"/>
              </a:rPr>
              <a:t>Requête Web: vous </a:t>
            </a:r>
            <a:r>
              <a:rPr b="0" lang="fr-FR" sz="2000" spc="-1" strike="noStrike">
                <a:latin typeface="Wingdings"/>
              </a:rPr>
              <a:t></a:t>
            </a:r>
            <a:r>
              <a:rPr b="0" lang="fr-FR" sz="2000" spc="-1" strike="noStrike">
                <a:latin typeface="Times New Roman"/>
              </a:rPr>
              <a:t> page de moteur </a:t>
            </a:r>
            <a:r>
              <a:rPr b="0" lang="fr-FR" sz="2000" spc="-1" strike="noStrike">
                <a:latin typeface="Wingdings"/>
              </a:rPr>
              <a:t></a:t>
            </a:r>
            <a:r>
              <a:rPr b="0" lang="fr-FR" sz="2000" spc="-1" strike="noStrike">
                <a:latin typeface="Times New Roman"/>
              </a:rPr>
              <a:t> home page </a:t>
            </a:r>
            <a:r>
              <a:rPr b="0" lang="fr-FR" sz="2000" spc="-1" strike="noStrike">
                <a:latin typeface="Wingdings"/>
              </a:rPr>
              <a:t></a:t>
            </a:r>
            <a:r>
              <a:rPr b="0" lang="fr-FR" sz="2000" spc="-1" strike="noStrike">
                <a:latin typeface="Times New Roman"/>
              </a:rPr>
              <a:t> recherche </a:t>
            </a:r>
            <a:r>
              <a:rPr b="0" lang="fr-FR" sz="2000" spc="-1" strike="noStrike">
                <a:latin typeface="Wingdings"/>
              </a:rPr>
              <a:t></a:t>
            </a:r>
            <a:r>
              <a:rPr b="0" lang="fr-FR" sz="2000" spc="-1" strike="noStrike">
                <a:latin typeface="Times New Roman"/>
              </a:rPr>
              <a:t> il donne les résultats </a:t>
            </a:r>
            <a:r>
              <a:rPr b="0" lang="fr-FR" sz="2000" spc="-1" strike="noStrike">
                <a:latin typeface="Wingdings"/>
              </a:rPr>
              <a:t></a:t>
            </a:r>
            <a:r>
              <a:rPr b="0" lang="fr-FR" sz="2000" spc="-1" strike="noStrike">
                <a:latin typeface="Times New Roman"/>
              </a:rPr>
              <a:t> vous choisisez </a:t>
            </a:r>
            <a:r>
              <a:rPr b="0" lang="fr-FR" sz="2000" spc="-1" strike="noStrike">
                <a:latin typeface="Wingdings"/>
              </a:rPr>
              <a:t></a:t>
            </a:r>
            <a:r>
              <a:rPr b="0" lang="fr-FR" sz="2000" spc="-1" strike="noStrike">
                <a:latin typeface="Times New Roman"/>
              </a:rPr>
              <a:t> data center de l’hébergeur du site </a:t>
            </a:r>
            <a:r>
              <a:rPr b="0" lang="fr-FR" sz="2000" spc="-1" strike="noStrike">
                <a:latin typeface="Wingdings"/>
              </a:rPr>
              <a:t></a:t>
            </a:r>
            <a:r>
              <a:rPr b="0" lang="fr-FR" sz="2000" spc="-1" strike="noStrike">
                <a:latin typeface="Times New Roman"/>
              </a:rPr>
              <a:t> vous avez accès au site + COOKIES ET TRACKERS</a:t>
            </a:r>
            <a:endParaRPr b="0" lang="fr-FR" sz="2000" spc="-1" strike="noStrike">
              <a:latin typeface="Arial"/>
            </a:endParaRPr>
          </a:p>
          <a:p>
            <a:pPr>
              <a:lnSpc>
                <a:spcPct val="100000"/>
              </a:lnSpc>
              <a:buNone/>
              <a:tabLst>
                <a:tab algn="l" pos="0"/>
              </a:tabLst>
            </a:pPr>
            <a:endParaRPr b="0" lang="fr-FR" sz="2000" spc="-1" strike="noStrike">
              <a:latin typeface="Arial"/>
            </a:endParaRPr>
          </a:p>
        </p:txBody>
      </p:sp>
      <p:sp>
        <p:nvSpPr>
          <p:cNvPr id="750"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tabLst>
                <a:tab algn="l" pos="0"/>
              </a:tabLst>
            </a:pPr>
            <a:fld id="{44F5F0AE-62D1-4785-8835-BFFEAEDC297B}" type="slidenum">
              <a:rPr b="0" lang="fr-BE" sz="1200" spc="-1" strike="noStrike">
                <a:solidFill>
                  <a:srgbClr val="000000"/>
                </a:solidFill>
                <a:latin typeface="Calibri"/>
                <a:ea typeface="+mn-ea"/>
              </a:rPr>
              <a:t>&lt;number&gt;</a:t>
            </a:fld>
            <a:endParaRPr b="0" lang="fr-FR"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PlaceHolder 1"/>
          <p:cNvSpPr>
            <a:spLocks noGrp="1"/>
          </p:cNvSpPr>
          <p:nvPr>
            <p:ph type="sldImg"/>
          </p:nvPr>
        </p:nvSpPr>
        <p:spPr>
          <a:xfrm>
            <a:off x="685800" y="1143000"/>
            <a:ext cx="5485680" cy="3085560"/>
          </a:xfrm>
          <a:prstGeom prst="rect">
            <a:avLst/>
          </a:prstGeom>
          <a:ln w="0">
            <a:noFill/>
          </a:ln>
        </p:spPr>
      </p:sp>
      <p:sp>
        <p:nvSpPr>
          <p:cNvPr id="75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pPr marL="216000" indent="-215640">
              <a:lnSpc>
                <a:spcPct val="100000"/>
              </a:lnSpc>
              <a:buNone/>
              <a:tabLst>
                <a:tab algn="l" pos="0"/>
              </a:tabLst>
            </a:pPr>
            <a:r>
              <a:rPr b="0" lang="fr-FR" sz="2000" spc="-1" strike="noStrike">
                <a:latin typeface="Arial"/>
              </a:rPr>
              <a:t>Mail : </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Vous envoyez un mail avec une pièce jointe  </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Le data center de votre fournisseur d’accès réceptionne, traite, stocke votre message et le retransmet au réseau</a:t>
            </a:r>
            <a:endParaRPr b="0" lang="fr-FR" sz="2000" spc="-1" strike="noStrike">
              <a:latin typeface="Arial"/>
            </a:endParaRPr>
          </a:p>
          <a:p>
            <a:pPr marL="228600" indent="-227880">
              <a:lnSpc>
                <a:spcPct val="100000"/>
              </a:lnSpc>
              <a:buClr>
                <a:srgbClr val="000000"/>
              </a:buClr>
              <a:buFont typeface="StarSymbol"/>
              <a:buAutoNum type="arabicParenR"/>
              <a:tabLst>
                <a:tab algn="l" pos="0"/>
              </a:tabLst>
            </a:pPr>
            <a:r>
              <a:rPr b="0" lang="fr-FR" sz="2000" spc="-1" strike="noStrike">
                <a:latin typeface="Arial"/>
              </a:rPr>
              <a:t> </a:t>
            </a:r>
            <a:r>
              <a:rPr b="0" lang="fr-FR" sz="2000" spc="-1" strike="noStrike">
                <a:latin typeface="Arial"/>
              </a:rPr>
              <a:t>data center du fournisseur d’accès de votre correspondant réceptionne, traite, stocke votre message et le retransmet au réseau </a:t>
            </a:r>
            <a:endParaRPr b="0" lang="fr-FR" sz="2000" spc="-1" strike="noStrike">
              <a:latin typeface="Arial"/>
            </a:endParaRPr>
          </a:p>
          <a:p>
            <a:pPr>
              <a:lnSpc>
                <a:spcPct val="100000"/>
              </a:lnSpc>
              <a:buNone/>
              <a:tabLst>
                <a:tab algn="l" pos="0"/>
              </a:tabLst>
            </a:pPr>
            <a:endParaRPr b="0" lang="fr-FR" sz="2000" spc="-1" strike="noStrike">
              <a:latin typeface="Arial"/>
            </a:endParaRPr>
          </a:p>
          <a:p>
            <a:pPr>
              <a:lnSpc>
                <a:spcPct val="100000"/>
              </a:lnSpc>
              <a:buNone/>
              <a:tabLst>
                <a:tab algn="l" pos="0"/>
              </a:tabLst>
            </a:pPr>
            <a:r>
              <a:rPr b="0" lang="fr-FR" sz="2000" spc="-1" strike="noStrike">
                <a:latin typeface="Arial"/>
              </a:rPr>
              <a:t>Requête Web: vous </a:t>
            </a:r>
            <a:r>
              <a:rPr b="0" lang="fr-FR" sz="2000" spc="-1" strike="noStrike">
                <a:latin typeface="Wingdings"/>
              </a:rPr>
              <a:t></a:t>
            </a:r>
            <a:r>
              <a:rPr b="0" lang="fr-FR" sz="2000" spc="-1" strike="noStrike">
                <a:latin typeface="Times New Roman"/>
              </a:rPr>
              <a:t> page de moteur </a:t>
            </a:r>
            <a:r>
              <a:rPr b="0" lang="fr-FR" sz="2000" spc="-1" strike="noStrike">
                <a:latin typeface="Wingdings"/>
              </a:rPr>
              <a:t></a:t>
            </a:r>
            <a:r>
              <a:rPr b="0" lang="fr-FR" sz="2000" spc="-1" strike="noStrike">
                <a:latin typeface="Times New Roman"/>
              </a:rPr>
              <a:t> home page </a:t>
            </a:r>
            <a:r>
              <a:rPr b="0" lang="fr-FR" sz="2000" spc="-1" strike="noStrike">
                <a:latin typeface="Wingdings"/>
              </a:rPr>
              <a:t></a:t>
            </a:r>
            <a:r>
              <a:rPr b="0" lang="fr-FR" sz="2000" spc="-1" strike="noStrike">
                <a:latin typeface="Times New Roman"/>
              </a:rPr>
              <a:t> recherche </a:t>
            </a:r>
            <a:r>
              <a:rPr b="0" lang="fr-FR" sz="2000" spc="-1" strike="noStrike">
                <a:latin typeface="Wingdings"/>
              </a:rPr>
              <a:t></a:t>
            </a:r>
            <a:r>
              <a:rPr b="0" lang="fr-FR" sz="2000" spc="-1" strike="noStrike">
                <a:latin typeface="Times New Roman"/>
              </a:rPr>
              <a:t> il donne les résultats </a:t>
            </a:r>
            <a:r>
              <a:rPr b="0" lang="fr-FR" sz="2000" spc="-1" strike="noStrike">
                <a:latin typeface="Wingdings"/>
              </a:rPr>
              <a:t></a:t>
            </a:r>
            <a:r>
              <a:rPr b="0" lang="fr-FR" sz="2000" spc="-1" strike="noStrike">
                <a:latin typeface="Times New Roman"/>
              </a:rPr>
              <a:t> vous choisisez </a:t>
            </a:r>
            <a:r>
              <a:rPr b="0" lang="fr-FR" sz="2000" spc="-1" strike="noStrike">
                <a:latin typeface="Wingdings"/>
              </a:rPr>
              <a:t></a:t>
            </a:r>
            <a:r>
              <a:rPr b="0" lang="fr-FR" sz="2000" spc="-1" strike="noStrike">
                <a:latin typeface="Times New Roman"/>
              </a:rPr>
              <a:t> data center de l’hébergeur du site </a:t>
            </a:r>
            <a:r>
              <a:rPr b="0" lang="fr-FR" sz="2000" spc="-1" strike="noStrike">
                <a:latin typeface="Wingdings"/>
              </a:rPr>
              <a:t></a:t>
            </a:r>
            <a:r>
              <a:rPr b="0" lang="fr-FR" sz="2000" spc="-1" strike="noStrike">
                <a:latin typeface="Times New Roman"/>
              </a:rPr>
              <a:t> vous avez accès au site + COOKIES ET TRACKERS</a:t>
            </a:r>
            <a:endParaRPr b="0" lang="fr-FR" sz="2000" spc="-1" strike="noStrike">
              <a:latin typeface="Arial"/>
            </a:endParaRPr>
          </a:p>
          <a:p>
            <a:pPr>
              <a:lnSpc>
                <a:spcPct val="100000"/>
              </a:lnSpc>
              <a:buNone/>
              <a:tabLst>
                <a:tab algn="l" pos="0"/>
              </a:tabLst>
            </a:pPr>
            <a:endParaRPr b="0" lang="fr-FR" sz="2000" spc="-1" strike="noStrike">
              <a:latin typeface="Arial"/>
            </a:endParaRPr>
          </a:p>
        </p:txBody>
      </p:sp>
      <p:sp>
        <p:nvSpPr>
          <p:cNvPr id="753" name="TextShape 3"/>
          <p:cNvSpPr/>
          <p:nvPr/>
        </p:nvSpPr>
        <p:spPr>
          <a:xfrm>
            <a:off x="3884760" y="8685360"/>
            <a:ext cx="2971080" cy="4579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buNone/>
              <a:tabLst>
                <a:tab algn="l" pos="0"/>
              </a:tabLst>
            </a:pPr>
            <a:fld id="{10D5AAFC-4FCD-4D52-98A5-7063FACD2BBB}" type="slidenum">
              <a:rPr b="0" lang="fr-BE" sz="1200" spc="-1" strike="noStrike">
                <a:solidFill>
                  <a:srgbClr val="000000"/>
                </a:solidFill>
                <a:latin typeface="Calibri"/>
                <a:ea typeface="+mn-ea"/>
              </a:rPr>
              <a:t>&lt;number&gt;</a:t>
            </a:fld>
            <a:endParaRPr b="0" lang="fr-FR"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4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6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6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6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7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8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8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0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1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1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2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2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2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3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4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5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5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5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6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7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7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7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7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7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7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1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3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3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3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3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4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4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4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4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1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5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5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5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5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5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5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5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6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6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6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6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6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7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7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7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7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8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8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8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fr-FR" sz="3200" spc="-1" strike="noStrike">
              <a:latin typeface="Arial"/>
            </a:endParaRPr>
          </a:p>
        </p:txBody>
      </p:sp>
      <p:sp>
        <p:nvSpPr>
          <p:cNvPr id="28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8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9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9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9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9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9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9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0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
        <p:nvSpPr>
          <p:cNvPr id="30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fr-FR" sz="3200" spc="-1" strike="noStrike">
              <a:latin typeface="Arial"/>
            </a:endParaRPr>
          </a:p>
        </p:txBody>
      </p:sp>
      <p:sp>
        <p:nvSpPr>
          <p:cNvPr id="2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fr-FR"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9.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0.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1"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2" name="CustomShape 2" hidden="1"/>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3" name="CustomShape 3" hidden="1"/>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4" name="CustomShape 4"/>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5" name="CustomShape 5"/>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4"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45"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46" name="CustomShape 2" hidden="1"/>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47" name="CustomShape 3" hidden="1"/>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48" name="CustomShape 4"/>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49" name="CustomShape 5"/>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50" name="Line 7"/>
          <p:cNvSpPr/>
          <p:nvPr/>
        </p:nvSpPr>
        <p:spPr>
          <a:xfrm>
            <a:off x="408240" y="1195200"/>
            <a:ext cx="11421000" cy="0"/>
          </a:xfrm>
          <a:prstGeom prst="line">
            <a:avLst/>
          </a:prstGeom>
          <a:ln w="0">
            <a:solidFill>
              <a:srgbClr val="a1a1a1"/>
            </a:solidFill>
          </a:ln>
        </p:spPr>
        <p:style>
          <a:lnRef idx="0"/>
          <a:fillRef idx="0"/>
          <a:effectRef idx="0"/>
          <a:fontRef idx="minor"/>
        </p:style>
      </p:sp>
      <p:pic>
        <p:nvPicPr>
          <p:cNvPr id="51" name="Picture 8" descr="A picture containing sunburst chart&#10;&#10;Description automatically generated"/>
          <p:cNvPicPr/>
          <p:nvPr/>
        </p:nvPicPr>
        <p:blipFill>
          <a:blip r:embed="rId3"/>
          <a:stretch/>
        </p:blipFill>
        <p:spPr>
          <a:xfrm>
            <a:off x="142560" y="138600"/>
            <a:ext cx="1598400" cy="560880"/>
          </a:xfrm>
          <a:prstGeom prst="rect">
            <a:avLst/>
          </a:prstGeom>
          <a:ln w="0">
            <a:noFill/>
          </a:ln>
        </p:spPr>
      </p:pic>
      <p:sp>
        <p:nvSpPr>
          <p:cNvPr id="5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5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0"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91"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92" name="CustomShape 2" hidden="1"/>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93" name="CustomShape 3" hidden="1"/>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94" name="CustomShape 4"/>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95" name="CustomShape 5"/>
          <p:cNvSpPr/>
          <p:nvPr/>
        </p:nvSpPr>
        <p:spPr>
          <a:xfrm>
            <a:off x="0" y="6323400"/>
            <a:ext cx="12191400" cy="84960"/>
          </a:xfrm>
          <a:prstGeom prst="rect">
            <a:avLst/>
          </a:prstGeom>
          <a:solidFill>
            <a:srgbClr val="1173e3"/>
          </a:solidFill>
          <a:ln w="12600">
            <a:noFill/>
          </a:ln>
        </p:spPr>
        <p:style>
          <a:lnRef idx="0"/>
          <a:fillRef idx="0"/>
          <a:effectRef idx="0"/>
          <a:fontRef idx="minor"/>
        </p:style>
      </p:sp>
      <p:pic>
        <p:nvPicPr>
          <p:cNvPr id="96" name="Picture 6" descr="A picture containing sunburst chart&#10;&#10;Description automatically generated"/>
          <p:cNvPicPr/>
          <p:nvPr/>
        </p:nvPicPr>
        <p:blipFill>
          <a:blip r:embed="rId3"/>
          <a:stretch/>
        </p:blipFill>
        <p:spPr>
          <a:xfrm>
            <a:off x="142560" y="138600"/>
            <a:ext cx="1598400" cy="560880"/>
          </a:xfrm>
          <a:prstGeom prst="rect">
            <a:avLst/>
          </a:prstGeom>
          <a:ln w="0">
            <a:noFill/>
          </a:ln>
        </p:spPr>
      </p:pic>
      <p:sp>
        <p:nvSpPr>
          <p:cNvPr id="9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9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5"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136"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137" name="CustomShape 2"/>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138" name="CustomShape 3"/>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14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7"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178"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179" name="CustomShape 2" hidden="1"/>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180" name="CustomShape 3" hidden="1"/>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181" name="Line 6"/>
          <p:cNvSpPr/>
          <p:nvPr/>
        </p:nvSpPr>
        <p:spPr>
          <a:xfrm>
            <a:off x="2429640" y="4343400"/>
            <a:ext cx="7406640" cy="0"/>
          </a:xfrm>
          <a:prstGeom prst="line">
            <a:avLst/>
          </a:prstGeom>
          <a:ln w="3240">
            <a:solidFill>
              <a:srgbClr val="808080"/>
            </a:solidFill>
            <a:round/>
          </a:ln>
        </p:spPr>
        <p:style>
          <a:lnRef idx="0"/>
          <a:fillRef idx="0"/>
          <a:effectRef idx="0"/>
          <a:fontRef idx="minor"/>
        </p:style>
      </p:sp>
      <p:sp>
        <p:nvSpPr>
          <p:cNvPr id="182" name="CustomShape 7"/>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183" name="CustomShape 8"/>
          <p:cNvSpPr/>
          <p:nvPr/>
        </p:nvSpPr>
        <p:spPr>
          <a:xfrm>
            <a:off x="0" y="6323400"/>
            <a:ext cx="12191400" cy="84960"/>
          </a:xfrm>
          <a:prstGeom prst="rect">
            <a:avLst/>
          </a:prstGeom>
          <a:solidFill>
            <a:srgbClr val="1173e3"/>
          </a:solidFill>
          <a:ln w="12600">
            <a:noFill/>
          </a:ln>
        </p:spPr>
        <p:style>
          <a:lnRef idx="0"/>
          <a:fillRef idx="0"/>
          <a:effectRef idx="0"/>
          <a:fontRef idx="minor"/>
        </p:style>
      </p:sp>
      <p:pic>
        <p:nvPicPr>
          <p:cNvPr id="184" name="Picture 8" descr="A picture containing sunburst chart&#10;&#10;Description automatically generated"/>
          <p:cNvPicPr/>
          <p:nvPr/>
        </p:nvPicPr>
        <p:blipFill>
          <a:blip r:embed="rId3"/>
          <a:stretch/>
        </p:blipFill>
        <p:spPr>
          <a:xfrm>
            <a:off x="142560" y="138600"/>
            <a:ext cx="1598400" cy="560880"/>
          </a:xfrm>
          <a:prstGeom prst="rect">
            <a:avLst/>
          </a:prstGeom>
          <a:ln w="0">
            <a:noFill/>
          </a:ln>
        </p:spPr>
      </p:pic>
      <p:sp>
        <p:nvSpPr>
          <p:cNvPr id="18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186"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3"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224"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225" name="CustomShape 2"/>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226" name="CustomShape 3"/>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2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22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5" name="Picture 10" descr="A picture containing sunburst chart&#10;&#10;Description automatically generated"/>
          <p:cNvPicPr/>
          <p:nvPr/>
        </p:nvPicPr>
        <p:blipFill>
          <a:blip r:embed="rId2"/>
          <a:stretch/>
        </p:blipFill>
        <p:spPr>
          <a:xfrm>
            <a:off x="142560" y="138600"/>
            <a:ext cx="1598400" cy="560880"/>
          </a:xfrm>
          <a:prstGeom prst="rect">
            <a:avLst/>
          </a:prstGeom>
          <a:ln w="0">
            <a:noFill/>
          </a:ln>
        </p:spPr>
      </p:pic>
      <p:sp>
        <p:nvSpPr>
          <p:cNvPr id="266" name="Line 1"/>
          <p:cNvSpPr/>
          <p:nvPr/>
        </p:nvSpPr>
        <p:spPr>
          <a:xfrm>
            <a:off x="508320" y="1470960"/>
            <a:ext cx="11296440" cy="0"/>
          </a:xfrm>
          <a:prstGeom prst="line">
            <a:avLst/>
          </a:prstGeom>
          <a:ln w="3240">
            <a:solidFill>
              <a:srgbClr val="808080"/>
            </a:solidFill>
            <a:round/>
          </a:ln>
        </p:spPr>
        <p:style>
          <a:lnRef idx="0"/>
          <a:fillRef idx="0"/>
          <a:effectRef idx="0"/>
          <a:fontRef idx="minor"/>
        </p:style>
      </p:sp>
      <p:sp>
        <p:nvSpPr>
          <p:cNvPr id="267" name="CustomShape 2"/>
          <p:cNvSpPr/>
          <p:nvPr/>
        </p:nvSpPr>
        <p:spPr>
          <a:xfrm>
            <a:off x="0" y="6400800"/>
            <a:ext cx="12191400" cy="456480"/>
          </a:xfrm>
          <a:prstGeom prst="rect">
            <a:avLst/>
          </a:prstGeom>
          <a:solidFill>
            <a:srgbClr val="0b347e"/>
          </a:solidFill>
          <a:ln w="12600">
            <a:noFill/>
          </a:ln>
        </p:spPr>
        <p:style>
          <a:lnRef idx="0"/>
          <a:fillRef idx="0"/>
          <a:effectRef idx="0"/>
          <a:fontRef idx="minor"/>
        </p:style>
      </p:sp>
      <p:sp>
        <p:nvSpPr>
          <p:cNvPr id="268" name="CustomShape 3"/>
          <p:cNvSpPr/>
          <p:nvPr/>
        </p:nvSpPr>
        <p:spPr>
          <a:xfrm>
            <a:off x="0" y="6323400"/>
            <a:ext cx="12191400" cy="84960"/>
          </a:xfrm>
          <a:prstGeom prst="rect">
            <a:avLst/>
          </a:prstGeom>
          <a:solidFill>
            <a:srgbClr val="296ce4"/>
          </a:solidFill>
          <a:ln w="12600">
            <a:noFill/>
          </a:ln>
        </p:spPr>
        <p:style>
          <a:lnRef idx="0"/>
          <a:fillRef idx="0"/>
          <a:effectRef idx="0"/>
          <a:fontRef idx="minor"/>
        </p:style>
      </p:sp>
      <p:sp>
        <p:nvSpPr>
          <p:cNvPr id="269" name="CustomShape 4"/>
          <p:cNvSpPr/>
          <p:nvPr/>
        </p:nvSpPr>
        <p:spPr>
          <a:xfrm>
            <a:off x="10896480" y="6345360"/>
            <a:ext cx="959400" cy="509040"/>
          </a:xfrm>
          <a:prstGeom prst="rect">
            <a:avLst/>
          </a:prstGeom>
          <a:noFill/>
          <a:ln w="0">
            <a:noFill/>
          </a:ln>
        </p:spPr>
        <p:style>
          <a:lnRef idx="0"/>
          <a:fillRef idx="0"/>
          <a:effectRef idx="0"/>
          <a:fontRef idx="minor"/>
        </p:style>
        <p:txBody>
          <a:bodyPr lIns="122040" rIns="122040" tIns="60840" bIns="60840" anchor="ctr">
            <a:noAutofit/>
          </a:bodyPr>
          <a:p>
            <a:pPr algn="r">
              <a:lnSpc>
                <a:spcPct val="100000"/>
              </a:lnSpc>
              <a:buNone/>
              <a:tabLst>
                <a:tab algn="l" pos="0"/>
              </a:tabLst>
            </a:pPr>
            <a:fld id="{EC3074BC-A550-4899-AAC6-B340D0259DF6}" type="slidenum">
              <a:rPr b="0" lang="fr-BE" sz="1340" spc="-1" strike="noStrike">
                <a:solidFill>
                  <a:srgbClr val="a6a6a6"/>
                </a:solidFill>
                <a:latin typeface="Open Sans"/>
                <a:ea typeface="Arial"/>
              </a:rPr>
              <a:t>&lt;number&gt;</a:t>
            </a:fld>
            <a:r>
              <a:rPr b="0" lang="fr-BE" sz="1470" spc="-1" strike="noStrike">
                <a:solidFill>
                  <a:srgbClr val="a6a6a6"/>
                </a:solidFill>
                <a:latin typeface="Open Sans"/>
                <a:ea typeface="Arial"/>
              </a:rPr>
              <a:t> </a:t>
            </a:r>
            <a:endParaRPr b="0" lang="fr-FR" sz="1470" spc="-1" strike="noStrike">
              <a:latin typeface="Arial"/>
            </a:endParaRPr>
          </a:p>
        </p:txBody>
      </p:sp>
      <p:sp>
        <p:nvSpPr>
          <p:cNvPr id="2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fr-FR" sz="4400" spc="-1" strike="noStrike">
                <a:latin typeface="Arial"/>
              </a:rPr>
              <a:t>Click to edit the title text format</a:t>
            </a:r>
            <a:endParaRPr b="0" lang="fr-FR" sz="4400" spc="-1" strike="noStrike">
              <a:latin typeface="Arial"/>
            </a:endParaRPr>
          </a:p>
        </p:txBody>
      </p:sp>
      <p:sp>
        <p:nvSpPr>
          <p:cNvPr id="27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latin typeface="Arial"/>
              </a:rPr>
              <a:t>Click to edit the outline text format</a:t>
            </a:r>
            <a:endParaRPr b="0" lang="fr-FR" sz="3200" spc="-1" strike="noStrike">
              <a:latin typeface="Arial"/>
            </a:endParaRPr>
          </a:p>
          <a:p>
            <a:pPr lvl="1" marL="864000" indent="-324000">
              <a:spcBef>
                <a:spcPts val="1134"/>
              </a:spcBef>
              <a:buClr>
                <a:srgbClr val="000000"/>
              </a:buClr>
              <a:buSzPct val="75000"/>
              <a:buFont typeface="Symbol" charset="2"/>
              <a:buChar char=""/>
            </a:pPr>
            <a:r>
              <a:rPr b="0" lang="fr-FR" sz="2800" spc="-1" strike="noStrike">
                <a:latin typeface="Arial"/>
              </a:rPr>
              <a:t>Second Outline Level</a:t>
            </a:r>
            <a:endParaRPr b="0" lang="fr-FR" sz="2800" spc="-1" strike="noStrike">
              <a:latin typeface="Arial"/>
            </a:endParaRPr>
          </a:p>
          <a:p>
            <a:pPr lvl="2" marL="1296000" indent="-288000">
              <a:spcBef>
                <a:spcPts val="850"/>
              </a:spcBef>
              <a:buClr>
                <a:srgbClr val="000000"/>
              </a:buClr>
              <a:buSzPct val="45000"/>
              <a:buFont typeface="Wingdings" charset="2"/>
              <a:buChar char=""/>
            </a:pPr>
            <a:r>
              <a:rPr b="0" lang="fr-FR" sz="2400" spc="-1" strike="noStrike">
                <a:latin typeface="Arial"/>
              </a:rPr>
              <a:t>Third Outline Level</a:t>
            </a:r>
            <a:endParaRPr b="0" lang="fr-FR" sz="2400" spc="-1" strike="noStrike">
              <a:latin typeface="Arial"/>
            </a:endParaRPr>
          </a:p>
          <a:p>
            <a:pPr lvl="3" marL="1728000" indent="-216000">
              <a:spcBef>
                <a:spcPts val="567"/>
              </a:spcBef>
              <a:buClr>
                <a:srgbClr val="000000"/>
              </a:buClr>
              <a:buSzPct val="75000"/>
              <a:buFont typeface="Symbol" charset="2"/>
              <a:buChar char=""/>
            </a:pPr>
            <a:r>
              <a:rPr b="0" lang="fr-FR" sz="2000" spc="-1" strike="noStrike">
                <a:latin typeface="Arial"/>
              </a:rPr>
              <a:t>Fourth Outline Level</a:t>
            </a:r>
            <a:endParaRPr b="0" lang="fr-FR" sz="2000" spc="-1" strike="noStrike">
              <a:latin typeface="Arial"/>
            </a:endParaRPr>
          </a:p>
          <a:p>
            <a:pPr lvl="4" marL="2160000" indent="-216000">
              <a:spcBef>
                <a:spcPts val="283"/>
              </a:spcBef>
              <a:buClr>
                <a:srgbClr val="000000"/>
              </a:buClr>
              <a:buSzPct val="45000"/>
              <a:buFont typeface="Wingdings" charset="2"/>
              <a:buChar char=""/>
            </a:pPr>
            <a:r>
              <a:rPr b="0" lang="fr-FR" sz="2000" spc="-1" strike="noStrike">
                <a:latin typeface="Arial"/>
              </a:rPr>
              <a:t>Fifth Outline Level</a:t>
            </a:r>
            <a:endParaRPr b="0" lang="fr-FR" sz="2000" spc="-1" strike="noStrike">
              <a:latin typeface="Arial"/>
            </a:endParaRPr>
          </a:p>
          <a:p>
            <a:pPr lvl="5" marL="2592000" indent="-216000">
              <a:spcBef>
                <a:spcPts val="283"/>
              </a:spcBef>
              <a:buClr>
                <a:srgbClr val="000000"/>
              </a:buClr>
              <a:buSzPct val="45000"/>
              <a:buFont typeface="Wingdings" charset="2"/>
              <a:buChar char=""/>
            </a:pPr>
            <a:r>
              <a:rPr b="0" lang="fr-FR" sz="2000" spc="-1" strike="noStrike">
                <a:latin typeface="Arial"/>
              </a:rPr>
              <a:t>Sixth Outline Level</a:t>
            </a:r>
            <a:endParaRPr b="0" lang="fr-FR" sz="2000" spc="-1" strike="noStrike">
              <a:latin typeface="Arial"/>
            </a:endParaRPr>
          </a:p>
          <a:p>
            <a:pPr lvl="6" marL="3024000" indent="-216000">
              <a:spcBef>
                <a:spcPts val="283"/>
              </a:spcBef>
              <a:buClr>
                <a:srgbClr val="000000"/>
              </a:buClr>
              <a:buSzPct val="45000"/>
              <a:buFont typeface="Wingdings" charset="2"/>
              <a:buChar char=""/>
            </a:pPr>
            <a:r>
              <a:rPr b="0" lang="fr-FR" sz="2000" spc="-1" strike="noStrike">
                <a:latin typeface="Arial"/>
              </a:rPr>
              <a:t>Seventh Outline Level</a:t>
            </a:r>
            <a:endParaRPr b="0" lang="fr-FR"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slideLayout" Target="../slideLayouts/slideLayout2.xml"/><Relationship Id="rId9"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hyperlink" Target="https://iea.blob.core.windows.net/assets/ddd078a8-422b-44a9-a668-52355f24133b/Electricity2024-Analysisandforecastto2026.pdf" TargetMode="External"/><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slideLayout" Target="../slideLayouts/slideLayout13.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hyperlink" Target="https://www.sami.eco/blog/empreinte-carbone-email" TargetMode="External"/><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slideLayout" Target="../slideLayouts/slideLayout61.xml"/>
</Relationships>
</file>

<file path=ppt/slides/_rels/slide12.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152.png"/><Relationship Id="rId14"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image" Target="../media/image153.jpeg"/><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slideLayout" Target="../slideLayouts/slideLayout13.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image" Target="../media/image157.png"/><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image" Target="../media/image162.png"/><Relationship Id="rId2" Type="http://schemas.openxmlformats.org/officeDocument/2006/relationships/image" Target="../media/image163.png"/><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69.png"/><Relationship Id="rId9" Type="http://schemas.openxmlformats.org/officeDocument/2006/relationships/image" Target="../media/image170.png"/><Relationship Id="rId10" Type="http://schemas.openxmlformats.org/officeDocument/2006/relationships/image" Target="../media/image171.png"/><Relationship Id="rId11" Type="http://schemas.openxmlformats.org/officeDocument/2006/relationships/slideLayout" Target="../slideLayouts/slideLayout37.xml"/><Relationship Id="rId1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2.png"/><Relationship Id="rId2" Type="http://schemas.openxmlformats.org/officeDocument/2006/relationships/slideLayout" Target="../slideLayouts/slideLayout2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hyperlink" Target="https://marketingdigitalresponsable.org/referentiel/" TargetMode="External"/><Relationship Id="rId2" Type="http://schemas.openxmlformats.org/officeDocument/2006/relationships/image" Target="../media/image173.png"/><Relationship Id="rId3" Type="http://schemas.openxmlformats.org/officeDocument/2006/relationships/hyperlink" Target="https://marketingdigitalresponsable.org/referentiel/" TargetMode="External"/><Relationship Id="rId4" Type="http://schemas.openxmlformats.org/officeDocument/2006/relationships/image" Target="../media/image174.png"/><Relationship Id="rId5"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75.png"/><Relationship Id="rId2" Type="http://schemas.openxmlformats.org/officeDocument/2006/relationships/hyperlink" Target="https://www.fresquedelapublicite.org/" TargetMode="External"/><Relationship Id="rId3" Type="http://schemas.openxmlformats.org/officeDocument/2006/relationships/hyperlink" Target="https://www.fresquedunumerique.org/" TargetMode="External"/><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hyperlink" Target="https://www.leslivresblancs.fr/editeur/sup-de-com" TargetMode="External"/><Relationship Id="rId7" Type="http://schemas.openxmlformats.org/officeDocument/2006/relationships/image" Target="../media/image178.png"/><Relationship Id="rId8" Type="http://schemas.openxmlformats.org/officeDocument/2006/relationships/hyperlink" Target="https://www.youtube.com/watch?v=AJ3pc3sXIWo&amp;t=5s" TargetMode="External"/><Relationship Id="rId9" Type="http://schemas.openxmlformats.org/officeDocument/2006/relationships/hyperlink" Target="https://fir-ixia-5c3.notion.site/Ressources-Communication-Responsable-1cd6d9ce93754dc1b68af4dcfedd9006#b20e1c6e5abb49abbf002935812ab746" TargetMode="External"/><Relationship Id="rId10" Type="http://schemas.openxmlformats.org/officeDocument/2006/relationships/image" Target="../media/image179.png"/><Relationship Id="rId11" Type="http://schemas.openxmlformats.org/officeDocument/2006/relationships/image" Target="../media/image180.jpeg"/><Relationship Id="rId12" Type="http://schemas.openxmlformats.org/officeDocument/2006/relationships/image" Target="../media/image181.jpeg"/><Relationship Id="rId13" Type="http://schemas.openxmlformats.org/officeDocument/2006/relationships/image" Target="../media/image182.png"/><Relationship Id="rId14" Type="http://schemas.openxmlformats.org/officeDocument/2006/relationships/image" Target="../media/image183.jpeg"/><Relationship Id="rId15" Type="http://schemas.openxmlformats.org/officeDocument/2006/relationships/image" Target="../media/image184.png"/><Relationship Id="rId16"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hyperlink" Target="https://www.ecoles-supdecom.com/wp-content/uploads/2021/07/TOME-3.pdf" TargetMode="External"/><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slideLayout" Target="../slideLayouts/slideLayout13.xml"/><Relationship Id="rId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88.jpeg"/><Relationship Id="rId2" Type="http://schemas.openxmlformats.org/officeDocument/2006/relationships/hyperlink" Target="https://presse.ademe.fr/files/acv_ntic_synthese_resultats.pdf" TargetMode="External"/><Relationship Id="rId3" Type="http://schemas.openxmlformats.org/officeDocument/2006/relationships/slideLayout" Target="../slideLayouts/slideLayout13.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89.png"/><Relationship Id="rId2" Type="http://schemas.openxmlformats.org/officeDocument/2006/relationships/image" Target="../media/image190.png"/><Relationship Id="rId3" Type="http://schemas.openxmlformats.org/officeDocument/2006/relationships/hyperlink" Target="https://isit-be.org/wp-content/uploads/2023/04/mail-et-piece-jointe.pdf" TargetMode="External"/><Relationship Id="rId4"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37.xml"/>
</Relationships>
</file>

<file path=ppt/slides/_rels/slide23.xml.rels><?xml version="1.0" encoding="UTF-8"?>
<Relationships xmlns="http://schemas.openxmlformats.org/package/2006/relationships"><Relationship Id="rId1" Type="http://schemas.openxmlformats.org/officeDocument/2006/relationships/image" Target="../media/image193.png"/><Relationship Id="rId2" Type="http://schemas.openxmlformats.org/officeDocument/2006/relationships/image" Target="../media/image194.png"/><Relationship Id="rId3" Type="http://schemas.openxmlformats.org/officeDocument/2006/relationships/slideLayout" Target="../slideLayouts/slideLayout25.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95.png"/><Relationship Id="rId2" Type="http://schemas.openxmlformats.org/officeDocument/2006/relationships/image" Target="../media/image196.png"/><Relationship Id="rId3" Type="http://schemas.openxmlformats.org/officeDocument/2006/relationships/hyperlink" Target="https://www.w3.org/WAI/standards-guidelines/wcag/fr" TargetMode="External"/><Relationship Id="rId4" Type="http://schemas.openxmlformats.org/officeDocument/2006/relationships/image" Target="../media/image197.png"/><Relationship Id="rId5" Type="http://schemas.openxmlformats.org/officeDocument/2006/relationships/image" Target="../media/image198.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1.png"/><Relationship Id="rId9" Type="http://schemas.openxmlformats.org/officeDocument/2006/relationships/slideLayout" Target="../slideLayouts/slideLayout13.xml"/><Relationship Id="rId10"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hyperlink" Target="https://design-accessible.fr/" TargetMode="External"/><Relationship Id="rId2" Type="http://schemas.openxmlformats.org/officeDocument/2006/relationships/hyperlink" Target="file:///tmp/atalan.fr/agissons/fr" TargetMode="External"/><Relationship Id="rId3" Type="http://schemas.openxmlformats.org/officeDocument/2006/relationships/hyperlink" Target="file:///tmp/atalan.fr/agissons/fr" TargetMode="External"/><Relationship Id="rId4" Type="http://schemas.openxmlformats.org/officeDocument/2006/relationships/hyperlink" Target="file:///tmp/atalan.fr/agissons/fr" TargetMode="External"/><Relationship Id="rId5" Type="http://schemas.openxmlformats.org/officeDocument/2006/relationships/hyperlink" Target="file:///tmp/anysurfer.be" TargetMode="External"/><Relationship Id="rId6" Type="http://schemas.openxmlformats.org/officeDocument/2006/relationships/hyperlink" Target="https://wave.webaim.org/" TargetMode="External"/><Relationship Id="rId7" Type="http://schemas.openxmlformats.org/officeDocument/2006/relationships/image" Target="../media/image202.png"/><Relationship Id="rId8" Type="http://schemas.openxmlformats.org/officeDocument/2006/relationships/image" Target="../media/image203.png"/><Relationship Id="rId9" Type="http://schemas.openxmlformats.org/officeDocument/2006/relationships/slideLayout" Target="../slideLayouts/slideLayout37.xml"/>
</Relationships>
</file>

<file path=ppt/slides/_rels/slide26.xml.rels><?xml version="1.0" encoding="UTF-8"?>
<Relationships xmlns="http://schemas.openxmlformats.org/package/2006/relationships"><Relationship Id="rId1" Type="http://schemas.openxmlformats.org/officeDocument/2006/relationships/hyperlink" Target="https://beta.designersethiques.org/thematique-design-persuasif" TargetMode="External"/><Relationship Id="rId2" Type="http://schemas.openxmlformats.org/officeDocument/2006/relationships/image" Target="../media/image204.png"/><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slideLayout" Target="../slideLayouts/slideLayout13.xml"/><Relationship Id="rId7"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hyperlink" Target="https://www.europarl.europa.eu/committees/en/addictive-design-of-online-services-and-/product-details/20230908CDT12141" TargetMode="External"/><Relationship Id="rId2" Type="http://schemas.openxmlformats.org/officeDocument/2006/relationships/image" Target="../media/image208.png"/><Relationship Id="rId3" Type="http://schemas.openxmlformats.org/officeDocument/2006/relationships/image" Target="../media/image209.jpeg"/><Relationship Id="rId4" Type="http://schemas.openxmlformats.org/officeDocument/2006/relationships/slideLayout" Target="../slideLayouts/slideLayout13.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10.pn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jpe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jpeg"/><Relationship Id="rId15" Type="http://schemas.openxmlformats.org/officeDocument/2006/relationships/image" Target="../media/image37.png"/><Relationship Id="rId16" Type="http://schemas.openxmlformats.org/officeDocument/2006/relationships/image" Target="../media/image38.jpe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jpeg"/><Relationship Id="rId24" Type="http://schemas.openxmlformats.org/officeDocument/2006/relationships/image" Target="../media/image46.png"/><Relationship Id="rId25" Type="http://schemas.openxmlformats.org/officeDocument/2006/relationships/image" Target="../media/image47.png"/><Relationship Id="rId26" Type="http://schemas.openxmlformats.org/officeDocument/2006/relationships/image" Target="../media/image48.png"/><Relationship Id="rId27" Type="http://schemas.openxmlformats.org/officeDocument/2006/relationships/image" Target="../media/image49.jpeg"/><Relationship Id="rId28" Type="http://schemas.openxmlformats.org/officeDocument/2006/relationships/image" Target="../media/image50.jpeg"/><Relationship Id="rId29" Type="http://schemas.openxmlformats.org/officeDocument/2006/relationships/image" Target="../media/image51.png"/><Relationship Id="rId30" Type="http://schemas.openxmlformats.org/officeDocument/2006/relationships/image" Target="../media/image52.png"/><Relationship Id="rId31" Type="http://schemas.openxmlformats.org/officeDocument/2006/relationships/image" Target="../media/image53.png"/><Relationship Id="rId32" Type="http://schemas.openxmlformats.org/officeDocument/2006/relationships/image" Target="../media/image54.png"/><Relationship Id="rId33" Type="http://schemas.openxmlformats.org/officeDocument/2006/relationships/image" Target="../media/image55.png"/><Relationship Id="rId34" Type="http://schemas.openxmlformats.org/officeDocument/2006/relationships/image" Target="../media/image56.png"/><Relationship Id="rId35" Type="http://schemas.openxmlformats.org/officeDocument/2006/relationships/image" Target="../media/image57.png"/><Relationship Id="rId36" Type="http://schemas.openxmlformats.org/officeDocument/2006/relationships/image" Target="../media/image58.png"/><Relationship Id="rId37" Type="http://schemas.openxmlformats.org/officeDocument/2006/relationships/image" Target="../media/image59.png"/><Relationship Id="rId38" Type="http://schemas.openxmlformats.org/officeDocument/2006/relationships/image" Target="../media/image60.png"/><Relationship Id="rId39" Type="http://schemas.openxmlformats.org/officeDocument/2006/relationships/image" Target="../media/image61.png"/><Relationship Id="rId40" Type="http://schemas.openxmlformats.org/officeDocument/2006/relationships/image" Target="../media/image62.jpeg"/><Relationship Id="rId41" Type="http://schemas.openxmlformats.org/officeDocument/2006/relationships/image" Target="../media/image63.png"/><Relationship Id="rId42" Type="http://schemas.openxmlformats.org/officeDocument/2006/relationships/image" Target="../media/image64.jpeg"/><Relationship Id="rId43" Type="http://schemas.openxmlformats.org/officeDocument/2006/relationships/image" Target="../media/image65.png"/><Relationship Id="rId44" Type="http://schemas.openxmlformats.org/officeDocument/2006/relationships/image" Target="../media/image66.png"/><Relationship Id="rId45" Type="http://schemas.openxmlformats.org/officeDocument/2006/relationships/image" Target="../media/image67.png"/><Relationship Id="rId46" Type="http://schemas.openxmlformats.org/officeDocument/2006/relationships/image" Target="../media/image68.png"/><Relationship Id="rId47" Type="http://schemas.openxmlformats.org/officeDocument/2006/relationships/image" Target="../media/image69.png"/><Relationship Id="rId48" Type="http://schemas.openxmlformats.org/officeDocument/2006/relationships/image" Target="../media/image70.png"/><Relationship Id="rId49" Type="http://schemas.openxmlformats.org/officeDocument/2006/relationships/image" Target="../media/image71.png"/><Relationship Id="rId50" Type="http://schemas.openxmlformats.org/officeDocument/2006/relationships/image" Target="../media/image72.png"/><Relationship Id="rId51" Type="http://schemas.openxmlformats.org/officeDocument/2006/relationships/image" Target="../media/image73.png"/><Relationship Id="rId52" Type="http://schemas.openxmlformats.org/officeDocument/2006/relationships/image" Target="../media/image74.png"/><Relationship Id="rId53" Type="http://schemas.openxmlformats.org/officeDocument/2006/relationships/image" Target="../media/image75.jpeg"/><Relationship Id="rId54" Type="http://schemas.openxmlformats.org/officeDocument/2006/relationships/image" Target="../media/image76.jpeg"/><Relationship Id="rId55" Type="http://schemas.openxmlformats.org/officeDocument/2006/relationships/image" Target="../media/image77.png"/><Relationship Id="rId56" Type="http://schemas.openxmlformats.org/officeDocument/2006/relationships/image" Target="../media/image78.png"/><Relationship Id="rId57" Type="http://schemas.openxmlformats.org/officeDocument/2006/relationships/image" Target="../media/image79.jpeg"/><Relationship Id="rId58" Type="http://schemas.openxmlformats.org/officeDocument/2006/relationships/image" Target="../media/image80.gif"/><Relationship Id="rId59" Type="http://schemas.openxmlformats.org/officeDocument/2006/relationships/image" Target="../media/image81.png"/><Relationship Id="rId60" Type="http://schemas.openxmlformats.org/officeDocument/2006/relationships/image" Target="../media/image82.png"/><Relationship Id="rId61" Type="http://schemas.openxmlformats.org/officeDocument/2006/relationships/image" Target="../media/image83.png"/><Relationship Id="rId62" Type="http://schemas.openxmlformats.org/officeDocument/2006/relationships/image" Target="../media/image84.png"/><Relationship Id="rId63" Type="http://schemas.openxmlformats.org/officeDocument/2006/relationships/image" Target="../media/image85.png"/><Relationship Id="rId64" Type="http://schemas.openxmlformats.org/officeDocument/2006/relationships/image" Target="../media/image86.png"/><Relationship Id="rId65" Type="http://schemas.openxmlformats.org/officeDocument/2006/relationships/image" Target="../media/image87.png"/><Relationship Id="rId66" Type="http://schemas.openxmlformats.org/officeDocument/2006/relationships/image" Target="../media/image88.jpeg"/><Relationship Id="rId67" Type="http://schemas.openxmlformats.org/officeDocument/2006/relationships/image" Target="../media/image89.png"/><Relationship Id="rId68" Type="http://schemas.openxmlformats.org/officeDocument/2006/relationships/image" Target="../media/image90.png"/><Relationship Id="rId69" Type="http://schemas.openxmlformats.org/officeDocument/2006/relationships/image" Target="../media/image91.png"/><Relationship Id="rId70" Type="http://schemas.openxmlformats.org/officeDocument/2006/relationships/image" Target="../media/image92.png"/><Relationship Id="rId71" Type="http://schemas.openxmlformats.org/officeDocument/2006/relationships/image" Target="../media/image93.png"/><Relationship Id="rId72" Type="http://schemas.openxmlformats.org/officeDocument/2006/relationships/image" Target="../media/image94.png"/><Relationship Id="rId73" Type="http://schemas.openxmlformats.org/officeDocument/2006/relationships/image" Target="../media/image95.jpeg"/><Relationship Id="rId74" Type="http://schemas.openxmlformats.org/officeDocument/2006/relationships/image" Target="../media/image96.png"/><Relationship Id="rId75" Type="http://schemas.openxmlformats.org/officeDocument/2006/relationships/image" Target="../media/image97.png"/><Relationship Id="rId76" Type="http://schemas.openxmlformats.org/officeDocument/2006/relationships/image" Target="../media/image98.png"/><Relationship Id="rId77" Type="http://schemas.openxmlformats.org/officeDocument/2006/relationships/image" Target="../media/image99.png"/><Relationship Id="rId78" Type="http://schemas.openxmlformats.org/officeDocument/2006/relationships/image" Target="../media/image100.png"/><Relationship Id="rId79" Type="http://schemas.openxmlformats.org/officeDocument/2006/relationships/image" Target="../media/image101.png"/><Relationship Id="rId80" Type="http://schemas.openxmlformats.org/officeDocument/2006/relationships/image" Target="../media/image102.png"/><Relationship Id="rId81" Type="http://schemas.openxmlformats.org/officeDocument/2006/relationships/image" Target="../media/image103.jpeg"/><Relationship Id="rId82" Type="http://schemas.openxmlformats.org/officeDocument/2006/relationships/image" Target="../media/image104.png"/><Relationship Id="rId83"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212.png"/><Relationship Id="rId2" Type="http://schemas.openxmlformats.org/officeDocument/2006/relationships/slideLayout" Target="../slideLayouts/slideLayout1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13.pn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hyperlink" Target="https://www.lowww.directory/" TargetMode="External"/><Relationship Id="rId2" Type="http://schemas.openxmlformats.org/officeDocument/2006/relationships/hyperlink" Target="https://gtmetrix.com/" TargetMode="External"/><Relationship Id="rId3" Type="http://schemas.openxmlformats.org/officeDocument/2006/relationships/hyperlink" Target="https://www.behaven.com/fr" TargetMode="External"/><Relationship Id="rId4" Type="http://schemas.openxmlformats.org/officeDocument/2006/relationships/hyperlink" Target="https://www.linkedin.com/pulse/impact-page-load-speed-user-experience-apostolos-grigoropoulos-zespc/" TargetMode="External"/><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slideLayout" Target="../slideLayouts/slideLayout13.xml"/><Relationship Id="rId9"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17.png"/><Relationship Id="rId2" Type="http://schemas.openxmlformats.org/officeDocument/2006/relationships/image" Target="../media/image218.png"/><Relationship Id="rId3" Type="http://schemas.openxmlformats.org/officeDocument/2006/relationships/image" Target="../media/image219.png"/><Relationship Id="rId4" Type="http://schemas.openxmlformats.org/officeDocument/2006/relationships/slideLayout" Target="../slideLayouts/slideLayout37.xml"/><Relationship Id="rId5"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hyperlink" Target="https://www.ecoindex.fr/en/" TargetMode="External"/><Relationship Id="rId2" Type="http://schemas.openxmlformats.org/officeDocument/2006/relationships/hyperlink" Target="https://github.com/cnumr/best-practices/" TargetMode="External"/><Relationship Id="rId3" Type="http://schemas.openxmlformats.org/officeDocument/2006/relationships/hyperlink" Target="https://kastor.green/" TargetMode="External"/><Relationship Id="rId4" Type="http://schemas.openxmlformats.org/officeDocument/2006/relationships/hyperlink" Target="https://gr491.isit-europe.org/en/" TargetMode="External"/><Relationship Id="rId5" Type="http://schemas.openxmlformats.org/officeDocument/2006/relationships/hyperlink" Target="https://checklists.opquast.com/en/web-quality-assurance/" TargetMode="External"/><Relationship Id="rId6" Type="http://schemas.openxmlformats.org/officeDocument/2006/relationships/image" Target="../media/image220.png"/><Relationship Id="rId7" Type="http://schemas.openxmlformats.org/officeDocument/2006/relationships/image" Target="../media/image221.jpeg"/><Relationship Id="rId8" Type="http://schemas.openxmlformats.org/officeDocument/2006/relationships/image" Target="../media/image222.png"/><Relationship Id="rId9" Type="http://schemas.openxmlformats.org/officeDocument/2006/relationships/image" Target="../media/image223.png"/><Relationship Id="rId10" Type="http://schemas.openxmlformats.org/officeDocument/2006/relationships/image" Target="../media/image224.png"/><Relationship Id="rId11" Type="http://schemas.openxmlformats.org/officeDocument/2006/relationships/image" Target="../media/image225.png"/><Relationship Id="rId12" Type="http://schemas.openxmlformats.org/officeDocument/2006/relationships/image" Target="../media/image226.jpeg"/><Relationship Id="rId13" Type="http://schemas.openxmlformats.org/officeDocument/2006/relationships/slideLayout" Target="../slideLayouts/slideLayout13.xml"/><Relationship Id="rId1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27.png"/><Relationship Id="rId2" Type="http://schemas.openxmlformats.org/officeDocument/2006/relationships/slideLayout" Target="../slideLayouts/slideLayout49.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28.jpeg"/><Relationship Id="rId2" Type="http://schemas.openxmlformats.org/officeDocument/2006/relationships/image" Target="../media/image229.jpeg"/><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jpeg"/><Relationship Id="rId6" Type="http://schemas.openxmlformats.org/officeDocument/2006/relationships/image" Target="../media/image233.jpeg"/><Relationship Id="rId7" Type="http://schemas.openxmlformats.org/officeDocument/2006/relationships/image" Target="../media/image234.png"/><Relationship Id="rId8" Type="http://schemas.openxmlformats.org/officeDocument/2006/relationships/image" Target="../media/image235.png"/><Relationship Id="rId9" Type="http://schemas.openxmlformats.org/officeDocument/2006/relationships/image" Target="../media/image236.jpeg"/><Relationship Id="rId10" Type="http://schemas.openxmlformats.org/officeDocument/2006/relationships/image" Target="../media/image237.jpeg"/><Relationship Id="rId11" Type="http://schemas.openxmlformats.org/officeDocument/2006/relationships/image" Target="../media/image238.png"/><Relationship Id="rId12" Type="http://schemas.openxmlformats.org/officeDocument/2006/relationships/image" Target="../media/image239.png"/><Relationship Id="rId13" Type="http://schemas.openxmlformats.org/officeDocument/2006/relationships/image" Target="../media/image240.png"/><Relationship Id="rId14" Type="http://schemas.openxmlformats.org/officeDocument/2006/relationships/image" Target="../media/image241.png"/><Relationship Id="rId15" Type="http://schemas.openxmlformats.org/officeDocument/2006/relationships/image" Target="../media/image242.png"/><Relationship Id="rId16" Type="http://schemas.openxmlformats.org/officeDocument/2006/relationships/image" Target="../media/image243.jpeg"/><Relationship Id="rId17" Type="http://schemas.openxmlformats.org/officeDocument/2006/relationships/image" Target="../media/image244.jpeg"/><Relationship Id="rId18" Type="http://schemas.openxmlformats.org/officeDocument/2006/relationships/image" Target="../media/image245.png"/><Relationship Id="rId19" Type="http://schemas.openxmlformats.org/officeDocument/2006/relationships/image" Target="../media/image246.png"/><Relationship Id="rId20" Type="http://schemas.openxmlformats.org/officeDocument/2006/relationships/image" Target="../media/image247.jpeg"/><Relationship Id="rId21" Type="http://schemas.openxmlformats.org/officeDocument/2006/relationships/hyperlink" Target="https://test.equal.brussels/" TargetMode="External"/><Relationship Id="rId22" Type="http://schemas.openxmlformats.org/officeDocument/2006/relationships/slideLayout" Target="../slideLayouts/slideLayout73.xml"/><Relationship Id="rId2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248.png"/><Relationship Id="rId2" Type="http://schemas.openxmlformats.org/officeDocument/2006/relationships/hyperlink" Target="https://gr491.isit-europe.org/" TargetMode="External"/><Relationship Id="rId3" Type="http://schemas.openxmlformats.org/officeDocument/2006/relationships/slideLayout" Target="../slideLayouts/slideLayout73.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49.png"/><Relationship Id="rId2" Type="http://schemas.openxmlformats.org/officeDocument/2006/relationships/image" Target="../media/image250.png"/><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jpeg"/><Relationship Id="rId6"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slideLayout" Target="../slideLayouts/slideLayout25.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slideLayout" Target="../slideLayouts/slideLayout25.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hyperlink" Target="https://www.greenit.fr/2019/10/22/12982/" TargetMode="Externa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slideLayout" Target="../slideLayouts/slideLayout37.xml"/><Relationship Id="rId8"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image" Target="../media/image125.png"/><Relationship Id="rId13" Type="http://schemas.openxmlformats.org/officeDocument/2006/relationships/image" Target="../media/image126.png"/><Relationship Id="rId14" Type="http://schemas.openxmlformats.org/officeDocument/2006/relationships/slideLayout" Target="../slideLayouts/slideLayout49.xml"/><Relationship Id="rId1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hyperlink" Target="https://unctad.org/system/files/official-document/der2019_overview_en.pdf" TargetMode="External"/><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slideLayout" Target="../slideLayouts/slideLayout61.xml"/><Relationship Id="rId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hyperlink" Target="https://unctad.org/system/files/official-document/der2019_overview_en.pdf" TargetMode="Externa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slideLayout" Target="../slideLayouts/slideLayout61.xml"/><Relationship Id="rId8"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CustomShape 1"/>
          <p:cNvSpPr/>
          <p:nvPr/>
        </p:nvSpPr>
        <p:spPr>
          <a:xfrm>
            <a:off x="1322280" y="3221280"/>
            <a:ext cx="9546480" cy="1553400"/>
          </a:xfrm>
          <a:prstGeom prst="rect">
            <a:avLst/>
          </a:prstGeom>
          <a:solidFill>
            <a:srgbClr val="ffffff"/>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en-US" sz="2400" spc="-1" strike="noStrike">
                <a:solidFill>
                  <a:srgbClr val="0b347e"/>
                </a:solidFill>
                <a:latin typeface="Open Sans"/>
                <a:ea typeface="Open Sans"/>
              </a:rPr>
              <a:t>Belgian Institute for Sustainable IT asbl/vzw</a:t>
            </a:r>
            <a:br>
              <a:rPr sz="1800"/>
            </a:br>
            <a:r>
              <a:rPr b="0" lang="fr-FR" sz="3600" spc="-1" strike="noStrike">
                <a:solidFill>
                  <a:srgbClr val="0b347e"/>
                </a:solidFill>
                <a:latin typeface="Open Sans"/>
                <a:ea typeface="Open Sans"/>
              </a:rPr>
              <a:t>Ecologische impact van </a:t>
            </a:r>
            <a:endParaRPr b="0" lang="fr-FR" sz="3600" spc="-1" strike="noStrike">
              <a:latin typeface="Arial"/>
            </a:endParaRPr>
          </a:p>
          <a:p>
            <a:pPr algn="ctr">
              <a:lnSpc>
                <a:spcPct val="100000"/>
              </a:lnSpc>
              <a:buNone/>
              <a:tabLst>
                <a:tab algn="l" pos="0"/>
              </a:tabLst>
            </a:pPr>
            <a:r>
              <a:rPr b="0" lang="fr-FR" sz="3600" spc="-1" strike="noStrike">
                <a:solidFill>
                  <a:srgbClr val="0b347e"/>
                </a:solidFill>
                <a:latin typeface="Open Sans"/>
                <a:ea typeface="Open Sans"/>
              </a:rPr>
              <a:t>digitale technologie &amp; communicatie</a:t>
            </a:r>
            <a:endParaRPr b="0" lang="fr-FR" sz="3600" spc="-1" strike="noStrike">
              <a:latin typeface="Arial"/>
            </a:endParaRPr>
          </a:p>
        </p:txBody>
      </p:sp>
      <p:sp>
        <p:nvSpPr>
          <p:cNvPr id="315" name="Line 2"/>
          <p:cNvSpPr/>
          <p:nvPr/>
        </p:nvSpPr>
        <p:spPr>
          <a:xfrm flipV="1">
            <a:off x="3262680" y="2914560"/>
            <a:ext cx="5666400" cy="5040"/>
          </a:xfrm>
          <a:prstGeom prst="line">
            <a:avLst/>
          </a:prstGeom>
          <a:ln w="12600">
            <a:solidFill>
              <a:srgbClr val="0a3e65"/>
            </a:solidFill>
            <a:miter/>
          </a:ln>
        </p:spPr>
        <p:style>
          <a:lnRef idx="0"/>
          <a:fillRef idx="0"/>
          <a:effectRef idx="0"/>
          <a:fontRef idx="minor"/>
        </p:style>
      </p:sp>
      <p:pic>
        <p:nvPicPr>
          <p:cNvPr id="316" name="Picture 3" descr="A picture containing sunburst chart&#10;&#10;Description automatically generated"/>
          <p:cNvPicPr/>
          <p:nvPr/>
        </p:nvPicPr>
        <p:blipFill>
          <a:blip r:embed="rId1"/>
          <a:srcRect l="0" t="0" r="0" b="14324"/>
          <a:stretch/>
        </p:blipFill>
        <p:spPr>
          <a:xfrm>
            <a:off x="2772000" y="682920"/>
            <a:ext cx="6647040" cy="1999800"/>
          </a:xfrm>
          <a:prstGeom prst="rect">
            <a:avLst/>
          </a:prstGeom>
          <a:ln w="0">
            <a:noFill/>
          </a:ln>
        </p:spPr>
      </p:pic>
      <p:sp>
        <p:nvSpPr>
          <p:cNvPr id="317" name="CustomShape 3"/>
          <p:cNvSpPr/>
          <p:nvPr/>
        </p:nvSpPr>
        <p:spPr>
          <a:xfrm>
            <a:off x="8465760" y="5798880"/>
            <a:ext cx="351288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en-US" sz="2000" spc="-1" strike="noStrike">
                <a:solidFill>
                  <a:srgbClr val="0b347e"/>
                </a:solidFill>
                <a:latin typeface="Arial"/>
                <a:ea typeface="Arial"/>
              </a:rPr>
              <a:t>linkedin.com/company/isit-be</a:t>
            </a:r>
            <a:endParaRPr b="0" lang="fr-FR" sz="2000" spc="-1" strike="noStrike">
              <a:latin typeface="Arial"/>
            </a:endParaRPr>
          </a:p>
        </p:txBody>
      </p:sp>
      <p:pic>
        <p:nvPicPr>
          <p:cNvPr id="318" name="Image 11" descr=""/>
          <p:cNvPicPr/>
          <p:nvPr/>
        </p:nvPicPr>
        <p:blipFill>
          <a:blip r:embed="rId2"/>
          <a:stretch/>
        </p:blipFill>
        <p:spPr>
          <a:xfrm>
            <a:off x="4373280" y="5573520"/>
            <a:ext cx="739080" cy="739080"/>
          </a:xfrm>
          <a:prstGeom prst="rect">
            <a:avLst/>
          </a:prstGeom>
          <a:ln w="0">
            <a:noFill/>
          </a:ln>
        </p:spPr>
      </p:pic>
      <p:pic>
        <p:nvPicPr>
          <p:cNvPr id="319" name="Image 12" descr=""/>
          <p:cNvPicPr/>
          <p:nvPr/>
        </p:nvPicPr>
        <p:blipFill>
          <a:blip r:embed="rId3"/>
          <a:stretch/>
        </p:blipFill>
        <p:spPr>
          <a:xfrm>
            <a:off x="7835400" y="5628240"/>
            <a:ext cx="629640" cy="629640"/>
          </a:xfrm>
          <a:prstGeom prst="rect">
            <a:avLst/>
          </a:prstGeom>
          <a:ln w="0">
            <a:noFill/>
          </a:ln>
        </p:spPr>
      </p:pic>
      <p:pic>
        <p:nvPicPr>
          <p:cNvPr id="320" name="Image 14" descr=""/>
          <p:cNvPicPr/>
          <p:nvPr/>
        </p:nvPicPr>
        <p:blipFill>
          <a:blip r:embed="rId4"/>
          <a:stretch/>
        </p:blipFill>
        <p:spPr>
          <a:xfrm>
            <a:off x="666720" y="5628240"/>
            <a:ext cx="629640" cy="629640"/>
          </a:xfrm>
          <a:prstGeom prst="rect">
            <a:avLst/>
          </a:prstGeom>
          <a:ln w="0">
            <a:noFill/>
          </a:ln>
        </p:spPr>
      </p:pic>
      <p:sp>
        <p:nvSpPr>
          <p:cNvPr id="321" name="CustomShape 4"/>
          <p:cNvSpPr/>
          <p:nvPr/>
        </p:nvSpPr>
        <p:spPr>
          <a:xfrm>
            <a:off x="1296360" y="5796720"/>
            <a:ext cx="237420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fr-BE" sz="2000" spc="-1" strike="noStrike">
                <a:solidFill>
                  <a:srgbClr val="0b347e"/>
                </a:solidFill>
                <a:latin typeface="Arial"/>
                <a:ea typeface="Arial"/>
              </a:rPr>
              <a:t>contact@isit-be.org</a:t>
            </a:r>
            <a:endParaRPr b="0" lang="fr-FR" sz="2000" spc="-1" strike="noStrike">
              <a:latin typeface="Arial"/>
            </a:endParaRPr>
          </a:p>
        </p:txBody>
      </p:sp>
      <p:sp>
        <p:nvSpPr>
          <p:cNvPr id="322" name="CustomShape 5"/>
          <p:cNvSpPr/>
          <p:nvPr/>
        </p:nvSpPr>
        <p:spPr>
          <a:xfrm>
            <a:off x="5058360" y="5798880"/>
            <a:ext cx="207468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fr-BE" sz="2000" spc="-1" strike="noStrike">
                <a:solidFill>
                  <a:srgbClr val="0b347e"/>
                </a:solidFill>
                <a:latin typeface="Arial"/>
                <a:ea typeface="Arial"/>
              </a:rPr>
              <a:t>https://isit-be.org</a:t>
            </a:r>
            <a:endParaRPr b="0" lang="fr-FR" sz="2000" spc="-1" strike="noStrike">
              <a:latin typeface="Arial"/>
            </a:endParaRPr>
          </a:p>
        </p:txBody>
      </p:sp>
      <p:sp>
        <p:nvSpPr>
          <p:cNvPr id="323" name="CustomShape 6"/>
          <p:cNvSpPr/>
          <p:nvPr/>
        </p:nvSpPr>
        <p:spPr>
          <a:xfrm>
            <a:off x="1258920" y="6311880"/>
            <a:ext cx="10895040" cy="77544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buNone/>
              <a:tabLst>
                <a:tab algn="l" pos="0"/>
              </a:tabLst>
            </a:pPr>
            <a:endParaRPr b="0" lang="fr-FR" sz="1800" spc="-1" strike="noStrike">
              <a:latin typeface="Arial"/>
            </a:endParaRPr>
          </a:p>
          <a:p>
            <a:pPr algn="ctr">
              <a:lnSpc>
                <a:spcPct val="100000"/>
              </a:lnSpc>
              <a:buNone/>
              <a:tabLst>
                <a:tab algn="l" pos="0"/>
              </a:tabLst>
            </a:pPr>
            <a:r>
              <a:rPr b="0" lang="en-GB" sz="900" spc="-1" strike="noStrike">
                <a:solidFill>
                  <a:srgbClr val="ffffff"/>
                </a:solidFill>
                <a:latin typeface="Open Sans"/>
                <a:ea typeface="Arial"/>
              </a:rPr>
              <a:t>NB: cette présentation n’a pas pour but d'être partagée seule. Sans les commentaires de son auteur, elle pourrait éventuellement induire en erreur ou aboutir à des contre-sens. N'hésitez pas à nous contacter. Toute utilisation de cette presentation à des fins marketing est strictement interdite et son utilisation et partage doit être approuvée par le Belgian Institute for Sustainable IT ASBL/VZW.</a:t>
            </a:r>
            <a:endParaRPr b="0" lang="fr-FR" sz="900" spc="-1" strike="noStrike">
              <a:latin typeface="Arial"/>
            </a:endParaRPr>
          </a:p>
        </p:txBody>
      </p:sp>
      <p:sp>
        <p:nvSpPr>
          <p:cNvPr id="324" name="CustomShape 7"/>
          <p:cNvSpPr/>
          <p:nvPr/>
        </p:nvSpPr>
        <p:spPr>
          <a:xfrm>
            <a:off x="15120" y="6391440"/>
            <a:ext cx="1302480" cy="425160"/>
          </a:xfrm>
          <a:prstGeom prst="roundRect">
            <a:avLst>
              <a:gd name="adj" fmla="val 16667"/>
            </a:avLst>
          </a:prstGeom>
          <a:blipFill rotWithShape="0">
            <a:blip r:embed="rId5"/>
            <a:srcRect/>
            <a:stretch/>
          </a:blipFill>
          <a:ln w="0">
            <a:noFill/>
          </a:ln>
        </p:spPr>
        <p:style>
          <a:lnRef idx="0"/>
          <a:fillRef idx="0"/>
          <a:effectRef idx="0"/>
          <a:fontRef idx="minor"/>
        </p:style>
      </p:sp>
      <p:pic>
        <p:nvPicPr>
          <p:cNvPr id="325" name="Picture 45" descr="Diagram&#10;&#10;Description automatically generated"/>
          <p:cNvPicPr/>
          <p:nvPr/>
        </p:nvPicPr>
        <p:blipFill>
          <a:blip r:embed="rId6"/>
          <a:srcRect l="7132" t="11826" r="8675" b="9614"/>
          <a:stretch/>
        </p:blipFill>
        <p:spPr>
          <a:xfrm>
            <a:off x="111960" y="121320"/>
            <a:ext cx="2667240" cy="1264320"/>
          </a:xfrm>
          <a:prstGeom prst="rect">
            <a:avLst/>
          </a:prstGeom>
          <a:ln w="0">
            <a:noFill/>
          </a:ln>
        </p:spPr>
      </p:pic>
      <p:pic>
        <p:nvPicPr>
          <p:cNvPr id="326" name="Image 15" descr="Une image contenant Police, Graphique, graphisme, logo&#10;&#10;Description générée automatiquement"/>
          <p:cNvPicPr/>
          <p:nvPr/>
        </p:nvPicPr>
        <p:blipFill>
          <a:blip r:embed="rId7"/>
          <a:stretch/>
        </p:blipFill>
        <p:spPr>
          <a:xfrm>
            <a:off x="9138240" y="121320"/>
            <a:ext cx="2840760" cy="7084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CustomShape 1"/>
          <p:cNvSpPr/>
          <p:nvPr/>
        </p:nvSpPr>
        <p:spPr>
          <a:xfrm>
            <a:off x="385560" y="311760"/>
            <a:ext cx="11420280" cy="894240"/>
          </a:xfrm>
          <a:prstGeom prst="rect">
            <a:avLst/>
          </a:prstGeom>
          <a:noFill/>
          <a:ln w="12600">
            <a:noFill/>
          </a:ln>
        </p:spPr>
        <p:style>
          <a:lnRef idx="0"/>
          <a:fillRef idx="0"/>
          <a:effectRef idx="0"/>
          <a:fontRef idx="minor"/>
        </p:style>
        <p:txBody>
          <a:bodyPr lIns="45720" rIns="45720" tIns="45000" bIns="45000" anchor="b">
            <a:noAutofit/>
          </a:bodyPr>
          <a:p>
            <a:pPr algn="ctr">
              <a:lnSpc>
                <a:spcPct val="85000"/>
              </a:lnSpc>
              <a:buNone/>
              <a:tabLst>
                <a:tab algn="l" pos="0"/>
              </a:tabLst>
            </a:pPr>
            <a:r>
              <a:rPr b="0" lang="fr-BE" sz="3600" spc="-100" strike="noStrike">
                <a:solidFill>
                  <a:srgbClr val="0b347e"/>
                </a:solidFill>
                <a:latin typeface="Open Sans"/>
                <a:ea typeface="Open Sans"/>
              </a:rPr>
              <a:t>Datacenters in de wereld </a:t>
            </a:r>
            <a:endParaRPr b="0" lang="fr-FR" sz="3600" spc="-1" strike="noStrike">
              <a:latin typeface="Arial"/>
            </a:endParaRPr>
          </a:p>
          <a:p>
            <a:pPr algn="ctr">
              <a:lnSpc>
                <a:spcPct val="85000"/>
              </a:lnSpc>
              <a:buNone/>
              <a:tabLst>
                <a:tab algn="l" pos="0"/>
              </a:tabLst>
            </a:pPr>
            <a:r>
              <a:rPr b="0" lang="fr-BE" sz="3600" spc="-100" strike="noStrike">
                <a:solidFill>
                  <a:srgbClr val="0b347e"/>
                </a:solidFill>
                <a:latin typeface="Open Sans"/>
                <a:ea typeface="Open Sans"/>
              </a:rPr>
              <a:t>vragen steeds meer energie</a:t>
            </a:r>
            <a:endParaRPr b="0" lang="fr-FR" sz="3600" spc="-1" strike="noStrike">
              <a:latin typeface="Arial"/>
            </a:endParaRPr>
          </a:p>
        </p:txBody>
      </p:sp>
      <p:sp>
        <p:nvSpPr>
          <p:cNvPr id="496" name="CustomShape 2"/>
          <p:cNvSpPr/>
          <p:nvPr/>
        </p:nvSpPr>
        <p:spPr>
          <a:xfrm>
            <a:off x="98280" y="6439680"/>
            <a:ext cx="11707560" cy="51588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FR" sz="1400" spc="-1" strike="noStrike" u="sng">
                <a:solidFill>
                  <a:srgbClr val="0000ff"/>
                </a:solidFill>
                <a:uFillTx/>
                <a:latin typeface="Open Sans"/>
                <a:ea typeface="Arial"/>
                <a:hlinkClick r:id="rId1"/>
              </a:rPr>
              <a:t>https://iea.blob.core.windows.net/assets/ddd078a8-422b-44a9-a668-52355f24133b/Electricity2024-Analysisandforecastto2026.pdf</a:t>
            </a:r>
            <a:r>
              <a:rPr b="0" lang="fr-FR" sz="1400" spc="-1" strike="noStrike">
                <a:solidFill>
                  <a:srgbClr val="ffffff"/>
                </a:solidFill>
                <a:latin typeface="Open Sans"/>
                <a:ea typeface="Arial"/>
              </a:rPr>
              <a:t> </a:t>
            </a:r>
            <a:endParaRPr b="0" lang="fr-FR" sz="1400" spc="-1" strike="noStrike">
              <a:latin typeface="Arial"/>
            </a:endParaRPr>
          </a:p>
        </p:txBody>
      </p:sp>
      <p:pic>
        <p:nvPicPr>
          <p:cNvPr id="497" name="Image 1" descr="Une image contenant texte, capture d’écran, affichage, diagramme&#10;&#10;Description générée automatiquement"/>
          <p:cNvPicPr/>
          <p:nvPr/>
        </p:nvPicPr>
        <p:blipFill>
          <a:blip r:embed="rId2"/>
          <a:srcRect l="0" t="0" r="667" b="0"/>
          <a:stretch/>
        </p:blipFill>
        <p:spPr>
          <a:xfrm>
            <a:off x="-10440" y="1496160"/>
            <a:ext cx="6226920" cy="3771360"/>
          </a:xfrm>
          <a:prstGeom prst="rect">
            <a:avLst/>
          </a:prstGeom>
          <a:ln w="0">
            <a:noFill/>
          </a:ln>
        </p:spPr>
      </p:pic>
      <p:pic>
        <p:nvPicPr>
          <p:cNvPr id="498" name="Image 4" descr="Une image contenant texte, capture d’écran, affichage, nombre&#10;&#10;Description générée automatiquement"/>
          <p:cNvPicPr/>
          <p:nvPr/>
        </p:nvPicPr>
        <p:blipFill>
          <a:blip r:embed="rId3"/>
          <a:srcRect l="0" t="2045" r="0" b="0"/>
          <a:stretch/>
        </p:blipFill>
        <p:spPr>
          <a:xfrm>
            <a:off x="6166080" y="1568160"/>
            <a:ext cx="5963760" cy="362448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TextShape 1"/>
          <p:cNvSpPr/>
          <p:nvPr/>
        </p:nvSpPr>
        <p:spPr>
          <a:xfrm>
            <a:off x="408240" y="1980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US" sz="3600" spc="43" strike="noStrike">
                <a:solidFill>
                  <a:srgbClr val="0b347e"/>
                </a:solidFill>
                <a:latin typeface="Open Sans"/>
                <a:ea typeface="Open Sans"/>
              </a:rPr>
              <a:t>LCA van een e-mail</a:t>
            </a:r>
            <a:endParaRPr b="0" lang="fr-FR" sz="3600" spc="-1" strike="noStrike">
              <a:latin typeface="Arial"/>
            </a:endParaRPr>
          </a:p>
        </p:txBody>
      </p:sp>
      <p:sp>
        <p:nvSpPr>
          <p:cNvPr id="500" name="CustomShape 2"/>
          <p:cNvSpPr/>
          <p:nvPr/>
        </p:nvSpPr>
        <p:spPr>
          <a:xfrm>
            <a:off x="230760" y="4863600"/>
            <a:ext cx="5414040" cy="146196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a:solidFill>
                  <a:srgbClr val="000000"/>
                </a:solidFill>
                <a:latin typeface="Roboto"/>
                <a:ea typeface="Roboto"/>
              </a:rPr>
              <a:t>De koolstofvoetafdruk van een e-mail hangt af van verschillende factoren: lengte van de tekst, opmaak, geïllustreerde handtekening of niet, gewicht van bijlagen, tijd voor schrijven en lezen, enz.</a:t>
            </a:r>
            <a:endParaRPr b="0" lang="fr-FR" sz="1800" spc="-1" strike="noStrike">
              <a:latin typeface="Arial"/>
            </a:endParaRPr>
          </a:p>
        </p:txBody>
      </p:sp>
      <p:sp>
        <p:nvSpPr>
          <p:cNvPr id="501" name="CustomShape 3"/>
          <p:cNvSpPr/>
          <p:nvPr/>
        </p:nvSpPr>
        <p:spPr>
          <a:xfrm>
            <a:off x="5957280" y="4863600"/>
            <a:ext cx="5884200" cy="146196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pPr>
            <a:r>
              <a:rPr b="0" lang="fr-FR" sz="1800" spc="-1" strike="noStrike">
                <a:solidFill>
                  <a:srgbClr val="000000"/>
                </a:solidFill>
                <a:latin typeface="Roboto"/>
                <a:ea typeface="Roboto"/>
              </a:rPr>
              <a:t>Het afschrijven van de fabricage van de computer of smartphone (de totale koolstofvoetafdruk van de apparatuur gedeeld door het aantal gebruiksminuten tijdens de levensduur) heeft de grootste impact. </a:t>
            </a:r>
            <a:endParaRPr b="0" lang="fr-FR" sz="1800" spc="-1" strike="noStrike">
              <a:latin typeface="Arial"/>
            </a:endParaRPr>
          </a:p>
        </p:txBody>
      </p:sp>
      <p:sp>
        <p:nvSpPr>
          <p:cNvPr id="502" name="CustomShape 4"/>
          <p:cNvSpPr/>
          <p:nvPr/>
        </p:nvSpPr>
        <p:spPr>
          <a:xfrm>
            <a:off x="230760" y="6492960"/>
            <a:ext cx="10514880" cy="36432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tabLst>
                <a:tab algn="l" pos="0"/>
              </a:tabLst>
            </a:pPr>
            <a:r>
              <a:rPr b="0" lang="fr-BE" sz="1800" spc="-1" strike="noStrike" u="sng">
                <a:solidFill>
                  <a:srgbClr val="0000ff"/>
                </a:solidFill>
                <a:uFillTx/>
                <a:latin typeface="Quicksand Medium"/>
                <a:ea typeface="Arial"/>
                <a:hlinkClick r:id="rId1"/>
              </a:rPr>
              <a:t>https://www.sami.eco/blog/empreinte-carbone-email</a:t>
            </a:r>
            <a:r>
              <a:rPr b="0" lang="fr-BE" sz="1800" spc="-1" strike="noStrike">
                <a:solidFill>
                  <a:srgbClr val="ffffff"/>
                </a:solidFill>
                <a:latin typeface="Quicksand Medium"/>
                <a:ea typeface="Arial"/>
              </a:rPr>
              <a:t> </a:t>
            </a:r>
            <a:endParaRPr b="0" lang="fr-FR" sz="1800" spc="-1" strike="noStrike">
              <a:latin typeface="Arial"/>
            </a:endParaRPr>
          </a:p>
        </p:txBody>
      </p:sp>
      <p:pic>
        <p:nvPicPr>
          <p:cNvPr id="503" name="Picture 9" descr="A screen shot of a computer&#10;&#10;Description automatically generated"/>
          <p:cNvPicPr/>
          <p:nvPr/>
        </p:nvPicPr>
        <p:blipFill>
          <a:blip r:embed="rId2"/>
          <a:stretch/>
        </p:blipFill>
        <p:spPr>
          <a:xfrm>
            <a:off x="6118920" y="1704240"/>
            <a:ext cx="5560920" cy="2943360"/>
          </a:xfrm>
          <a:prstGeom prst="rect">
            <a:avLst/>
          </a:prstGeom>
          <a:ln w="57240">
            <a:solidFill>
              <a:srgbClr val="4472c4"/>
            </a:solidFill>
            <a:round/>
          </a:ln>
        </p:spPr>
      </p:pic>
      <p:pic>
        <p:nvPicPr>
          <p:cNvPr id="504" name="Picture 11" descr="A screenshot of a computer&#10;&#10;Description automatically generated"/>
          <p:cNvPicPr/>
          <p:nvPr/>
        </p:nvPicPr>
        <p:blipFill>
          <a:blip r:embed="rId3"/>
          <a:stretch/>
        </p:blipFill>
        <p:spPr>
          <a:xfrm>
            <a:off x="230760" y="1704240"/>
            <a:ext cx="5414040" cy="2943360"/>
          </a:xfrm>
          <a:prstGeom prst="rect">
            <a:avLst/>
          </a:prstGeom>
          <a:ln w="57240">
            <a:solidFill>
              <a:srgbClr val="4472c4"/>
            </a:solidFill>
            <a:round/>
          </a:ln>
        </p:spPr>
      </p:pic>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501"/>
                                        </p:tgtEl>
                                        <p:attrNameLst>
                                          <p:attrName>style.visibility</p:attrName>
                                        </p:attrNameLst>
                                      </p:cBhvr>
                                      <p:to>
                                        <p:strVal val="visible"/>
                                      </p:to>
                                    </p:set>
                                  </p:childTnLst>
                                </p:cTn>
                              </p:par>
                              <p:par>
                                <p:cTn id="65" nodeType="withEffect" fill="hold" presetClass="entr" presetID="1">
                                  <p:stCondLst>
                                    <p:cond delay="0"/>
                                  </p:stCondLst>
                                  <p:childTnLst>
                                    <p:set>
                                      <p:cBhvr>
                                        <p:cTn id="66"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TextShape 1"/>
          <p:cNvSpPr/>
          <p:nvPr/>
        </p:nvSpPr>
        <p:spPr>
          <a:xfrm>
            <a:off x="408240" y="1980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US" sz="3600" spc="43" strike="noStrike">
                <a:solidFill>
                  <a:srgbClr val="0b347e"/>
                </a:solidFill>
                <a:latin typeface="Open Sans"/>
                <a:ea typeface="Open Sans"/>
              </a:rPr>
              <a:t>Uw impact in het kort</a:t>
            </a:r>
            <a:endParaRPr b="0" lang="fr-FR" sz="3600" spc="-1" strike="noStrike">
              <a:latin typeface="Arial"/>
            </a:endParaRPr>
          </a:p>
        </p:txBody>
      </p:sp>
      <p:pic>
        <p:nvPicPr>
          <p:cNvPr id="506" name="Image 4" descr="Une image contenant clipart, capture d’écran, Dessin animé, dessin humoristique&#10;&#10;Description générée automatiquement"/>
          <p:cNvPicPr/>
          <p:nvPr/>
        </p:nvPicPr>
        <p:blipFill>
          <a:blip r:embed="rId1">
            <a:alphaModFix amt="30000"/>
          </a:blip>
          <a:stretch/>
        </p:blipFill>
        <p:spPr>
          <a:xfrm>
            <a:off x="7089120" y="5390640"/>
            <a:ext cx="1121760" cy="1121760"/>
          </a:xfrm>
          <a:prstGeom prst="rect">
            <a:avLst/>
          </a:prstGeom>
          <a:ln w="0">
            <a:noFill/>
          </a:ln>
        </p:spPr>
      </p:pic>
      <p:pic>
        <p:nvPicPr>
          <p:cNvPr id="507" name="Image 5" descr="Une image contenant clipart, capture d’écran, Dessin animé, dessin humoristique&#10;&#10;Description générée automatiquement"/>
          <p:cNvPicPr/>
          <p:nvPr/>
        </p:nvPicPr>
        <p:blipFill>
          <a:blip r:embed="rId2">
            <a:alphaModFix amt="50000"/>
          </a:blip>
          <a:stretch/>
        </p:blipFill>
        <p:spPr>
          <a:xfrm>
            <a:off x="8335080" y="5018400"/>
            <a:ext cx="1557720" cy="1557720"/>
          </a:xfrm>
          <a:prstGeom prst="rect">
            <a:avLst/>
          </a:prstGeom>
          <a:ln w="0">
            <a:noFill/>
          </a:ln>
        </p:spPr>
      </p:pic>
      <p:pic>
        <p:nvPicPr>
          <p:cNvPr id="508" name="Image 6" descr="Une image contenant clipart, capture d’écran, Dessin animé, dessin humoristique&#10;&#10;Description générée automatiquement"/>
          <p:cNvPicPr/>
          <p:nvPr/>
        </p:nvPicPr>
        <p:blipFill>
          <a:blip r:embed="rId3"/>
          <a:stretch/>
        </p:blipFill>
        <p:spPr>
          <a:xfrm>
            <a:off x="10042560" y="4784760"/>
            <a:ext cx="1823400" cy="1823400"/>
          </a:xfrm>
          <a:prstGeom prst="rect">
            <a:avLst/>
          </a:prstGeom>
          <a:ln w="0">
            <a:noFill/>
          </a:ln>
        </p:spPr>
      </p:pic>
      <p:pic>
        <p:nvPicPr>
          <p:cNvPr id="509" name="Image 10" descr="Une image contenant ordinateur, ordinateur portable, capture d’écran, Périphérique de sortie&#10;&#10;Description générée automatiquement"/>
          <p:cNvPicPr/>
          <p:nvPr/>
        </p:nvPicPr>
        <p:blipFill>
          <a:blip r:embed="rId4"/>
          <a:stretch/>
        </p:blipFill>
        <p:spPr>
          <a:xfrm>
            <a:off x="123840" y="5315400"/>
            <a:ext cx="1197000" cy="1197000"/>
          </a:xfrm>
          <a:prstGeom prst="rect">
            <a:avLst/>
          </a:prstGeom>
          <a:ln w="0">
            <a:noFill/>
          </a:ln>
        </p:spPr>
      </p:pic>
      <p:pic>
        <p:nvPicPr>
          <p:cNvPr id="510" name="Image 13" descr="Une image contenant capture d’écran, Bleu électrique, conception&#10;&#10;Description générée automatiquement"/>
          <p:cNvPicPr/>
          <p:nvPr/>
        </p:nvPicPr>
        <p:blipFill>
          <a:blip r:embed="rId5"/>
          <a:stretch/>
        </p:blipFill>
        <p:spPr>
          <a:xfrm>
            <a:off x="1445040" y="5049360"/>
            <a:ext cx="1294200" cy="1294200"/>
          </a:xfrm>
          <a:prstGeom prst="rect">
            <a:avLst/>
          </a:prstGeom>
          <a:ln w="0">
            <a:noFill/>
          </a:ln>
        </p:spPr>
      </p:pic>
      <p:pic>
        <p:nvPicPr>
          <p:cNvPr id="511" name="Image 15" descr="Une image contenant capture d’écran, conception&#10;&#10;Description générée automatiquement"/>
          <p:cNvPicPr/>
          <p:nvPr/>
        </p:nvPicPr>
        <p:blipFill>
          <a:blip r:embed="rId6"/>
          <a:stretch/>
        </p:blipFill>
        <p:spPr>
          <a:xfrm>
            <a:off x="2863440" y="5315400"/>
            <a:ext cx="1197000" cy="1197000"/>
          </a:xfrm>
          <a:prstGeom prst="rect">
            <a:avLst/>
          </a:prstGeom>
          <a:ln w="0">
            <a:noFill/>
          </a:ln>
        </p:spPr>
      </p:pic>
      <p:sp>
        <p:nvSpPr>
          <p:cNvPr id="512" name="CustomShape 2"/>
          <p:cNvSpPr/>
          <p:nvPr/>
        </p:nvSpPr>
        <p:spPr>
          <a:xfrm>
            <a:off x="707400" y="1923840"/>
            <a:ext cx="4064400" cy="134892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600" spc="-1" strike="noStrike">
                <a:solidFill>
                  <a:srgbClr val="ffc000"/>
                </a:solidFill>
                <a:latin typeface="Quicksand SemiBold"/>
                <a:ea typeface="DejaVu Sans"/>
              </a:rPr>
              <a:t>Uw uitrusting </a:t>
            </a:r>
            <a:br>
              <a:rPr sz="1800"/>
            </a:br>
            <a:r>
              <a:rPr b="1" lang="fr-FR" sz="2400" spc="-1" strike="noStrike">
                <a:solidFill>
                  <a:srgbClr val="ffffff"/>
                </a:solidFill>
                <a:latin typeface="Quicksand SemiBold"/>
                <a:ea typeface="Arial"/>
              </a:rPr>
              <a:t>Hoeveelheid &amp; levensduur</a:t>
            </a:r>
            <a:endParaRPr b="0" lang="fr-FR" sz="2400" spc="-1" strike="noStrike">
              <a:latin typeface="Arial"/>
            </a:endParaRPr>
          </a:p>
        </p:txBody>
      </p:sp>
      <p:sp>
        <p:nvSpPr>
          <p:cNvPr id="513" name="CustomShape 3"/>
          <p:cNvSpPr/>
          <p:nvPr/>
        </p:nvSpPr>
        <p:spPr>
          <a:xfrm>
            <a:off x="6918840" y="2136960"/>
            <a:ext cx="4564800" cy="91044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Uw gebruik</a:t>
            </a:r>
            <a:endParaRPr b="0" lang="fr-FR" sz="2400" spc="-1" strike="noStrike">
              <a:latin typeface="Arial"/>
            </a:endParaRPr>
          </a:p>
          <a:p>
            <a:pPr algn="ctr">
              <a:lnSpc>
                <a:spcPct val="100000"/>
              </a:lnSpc>
              <a:buNone/>
            </a:pPr>
            <a:r>
              <a:rPr b="1" lang="fr-BE" sz="2400" spc="-1" strike="noStrike">
                <a:solidFill>
                  <a:srgbClr val="ffffff"/>
                </a:solidFill>
                <a:latin typeface="Quicksand SemiBold"/>
                <a:ea typeface="Arial"/>
              </a:rPr>
              <a:t>Technologie &amp; volumes</a:t>
            </a:r>
            <a:endParaRPr b="0" lang="fr-FR" sz="2400" spc="-1" strike="noStrike">
              <a:latin typeface="Arial"/>
            </a:endParaRPr>
          </a:p>
        </p:txBody>
      </p:sp>
      <p:pic>
        <p:nvPicPr>
          <p:cNvPr id="514" name="Image 20" descr="Une image contenant capture d’écran, Graphique, conception&#10;&#10;Description générée automatiquement"/>
          <p:cNvPicPr/>
          <p:nvPr/>
        </p:nvPicPr>
        <p:blipFill>
          <a:blip r:embed="rId7"/>
          <a:stretch/>
        </p:blipFill>
        <p:spPr>
          <a:xfrm>
            <a:off x="8778240" y="3436920"/>
            <a:ext cx="962640" cy="962640"/>
          </a:xfrm>
          <a:prstGeom prst="rect">
            <a:avLst/>
          </a:prstGeom>
          <a:ln w="0">
            <a:noFill/>
          </a:ln>
        </p:spPr>
      </p:pic>
      <p:pic>
        <p:nvPicPr>
          <p:cNvPr id="515" name="Image 22" descr="Une image contenant clipart, Graphique, symbole, logo&#10;&#10;Description générée automatiquement"/>
          <p:cNvPicPr/>
          <p:nvPr/>
        </p:nvPicPr>
        <p:blipFill>
          <a:blip r:embed="rId8"/>
          <a:stretch/>
        </p:blipFill>
        <p:spPr>
          <a:xfrm>
            <a:off x="10214280" y="3307680"/>
            <a:ext cx="1221120" cy="1221120"/>
          </a:xfrm>
          <a:prstGeom prst="rect">
            <a:avLst/>
          </a:prstGeom>
          <a:ln w="0">
            <a:noFill/>
          </a:ln>
        </p:spPr>
      </p:pic>
      <p:pic>
        <p:nvPicPr>
          <p:cNvPr id="516" name="Image 28" descr="Une image contenant capture d’écran, Caractère coloré&#10;&#10;Description générée automatiquement"/>
          <p:cNvPicPr/>
          <p:nvPr/>
        </p:nvPicPr>
        <p:blipFill>
          <a:blip r:embed="rId9"/>
          <a:stretch/>
        </p:blipFill>
        <p:spPr>
          <a:xfrm>
            <a:off x="4072680" y="5315400"/>
            <a:ext cx="1121760" cy="1121760"/>
          </a:xfrm>
          <a:prstGeom prst="rect">
            <a:avLst/>
          </a:prstGeom>
          <a:ln w="0">
            <a:noFill/>
          </a:ln>
        </p:spPr>
      </p:pic>
      <p:pic>
        <p:nvPicPr>
          <p:cNvPr id="517" name="Image 30" descr="Une image contenant capture d’écran, Graphique, cercle, graphisme&#10;&#10;Description générée automatiquement"/>
          <p:cNvPicPr/>
          <p:nvPr/>
        </p:nvPicPr>
        <p:blipFill>
          <a:blip r:embed="rId10"/>
          <a:stretch/>
        </p:blipFill>
        <p:spPr>
          <a:xfrm>
            <a:off x="6918840" y="3225960"/>
            <a:ext cx="1557720" cy="1557720"/>
          </a:xfrm>
          <a:prstGeom prst="rect">
            <a:avLst/>
          </a:prstGeom>
          <a:ln w="0">
            <a:noFill/>
          </a:ln>
        </p:spPr>
      </p:pic>
      <p:pic>
        <p:nvPicPr>
          <p:cNvPr id="518" name="Image 2" descr="Une image contenant dessin humoristique, clipart, conception, illustration&#10;&#10;Description générée automatiquement"/>
          <p:cNvPicPr/>
          <p:nvPr/>
        </p:nvPicPr>
        <p:blipFill>
          <a:blip r:embed="rId11"/>
          <a:stretch/>
        </p:blipFill>
        <p:spPr>
          <a:xfrm>
            <a:off x="5999040" y="1754280"/>
            <a:ext cx="672120" cy="672120"/>
          </a:xfrm>
          <a:prstGeom prst="rect">
            <a:avLst/>
          </a:prstGeom>
          <a:ln w="0">
            <a:noFill/>
          </a:ln>
        </p:spPr>
      </p:pic>
      <p:pic>
        <p:nvPicPr>
          <p:cNvPr id="519" name="Image 3" descr="Une image contenant capture d’écran, conception, clipart, texte&#10;&#10;Description générée automatiquement"/>
          <p:cNvPicPr/>
          <p:nvPr/>
        </p:nvPicPr>
        <p:blipFill>
          <a:blip r:embed="rId12"/>
          <a:stretch/>
        </p:blipFill>
        <p:spPr>
          <a:xfrm>
            <a:off x="5079600" y="2289240"/>
            <a:ext cx="672120" cy="672120"/>
          </a:xfrm>
          <a:prstGeom prst="rect">
            <a:avLst/>
          </a:prstGeom>
          <a:ln w="0">
            <a:noFill/>
          </a:ln>
        </p:spPr>
      </p:pic>
      <p:pic>
        <p:nvPicPr>
          <p:cNvPr id="520" name="Image 7" descr="Une image contenant clipart, capture d’écran, Graphique, symbole&#10;&#10;Description générée automatiquement"/>
          <p:cNvPicPr/>
          <p:nvPr/>
        </p:nvPicPr>
        <p:blipFill>
          <a:blip r:embed="rId13"/>
          <a:stretch/>
        </p:blipFill>
        <p:spPr>
          <a:xfrm>
            <a:off x="5999040" y="2615400"/>
            <a:ext cx="672120" cy="6721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CustomShape 1"/>
          <p:cNvSpPr/>
          <p:nvPr/>
        </p:nvSpPr>
        <p:spPr>
          <a:xfrm>
            <a:off x="6382440" y="1884600"/>
            <a:ext cx="2148120" cy="1208160"/>
          </a:xfrm>
          <a:prstGeom prst="roundRect">
            <a:avLst>
              <a:gd name="adj" fmla="val 16667"/>
            </a:avLst>
          </a:prstGeom>
          <a:blipFill rotWithShape="0">
            <a:blip r:embed="rId1"/>
            <a:srcRect/>
            <a:stretch/>
          </a:blipFill>
          <a:ln w="0">
            <a:noFill/>
          </a:ln>
        </p:spPr>
        <p:style>
          <a:lnRef idx="0"/>
          <a:fillRef idx="0"/>
          <a:effectRef idx="0"/>
          <a:fontRef idx="minor"/>
        </p:style>
      </p:sp>
      <p:sp>
        <p:nvSpPr>
          <p:cNvPr id="522" name="CustomShape 2"/>
          <p:cNvSpPr/>
          <p:nvPr/>
        </p:nvSpPr>
        <p:spPr>
          <a:xfrm>
            <a:off x="8765280" y="1884600"/>
            <a:ext cx="2288160" cy="1208160"/>
          </a:xfrm>
          <a:prstGeom prst="roundRect">
            <a:avLst>
              <a:gd name="adj" fmla="val 16667"/>
            </a:avLst>
          </a:prstGeom>
          <a:blipFill rotWithShape="0">
            <a:blip r:embed="rId2"/>
            <a:srcRect/>
            <a:stretch/>
          </a:blipFill>
          <a:ln w="0">
            <a:noFill/>
          </a:ln>
        </p:spPr>
        <p:style>
          <a:lnRef idx="0"/>
          <a:fillRef idx="0"/>
          <a:effectRef idx="0"/>
          <a:fontRef idx="minor"/>
        </p:style>
      </p:sp>
      <p:sp>
        <p:nvSpPr>
          <p:cNvPr id="523" name="CustomShape 3"/>
          <p:cNvSpPr/>
          <p:nvPr/>
        </p:nvSpPr>
        <p:spPr>
          <a:xfrm>
            <a:off x="522720" y="-24264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a:t>
            </a:r>
            <a:r>
              <a:rPr b="0" lang="en-GB" sz="3600" spc="-52" strike="noStrike">
                <a:solidFill>
                  <a:srgbClr val="0b347e"/>
                </a:solidFill>
                <a:latin typeface="Open Sans"/>
                <a:ea typeface="Open Sans"/>
              </a:rPr>
              <a:t>eco-ontwerp”: bruikbaar, nuttig, gebruikt?</a:t>
            </a:r>
            <a:endParaRPr b="0" lang="fr-FR" sz="3600" spc="-1" strike="noStrike">
              <a:latin typeface="Arial"/>
            </a:endParaRPr>
          </a:p>
        </p:txBody>
      </p:sp>
      <p:sp>
        <p:nvSpPr>
          <p:cNvPr id="524" name="CustomShape 4"/>
          <p:cNvSpPr/>
          <p:nvPr/>
        </p:nvSpPr>
        <p:spPr>
          <a:xfrm>
            <a:off x="118800" y="6435360"/>
            <a:ext cx="462816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tabLst>
                <a:tab algn="l" pos="0"/>
              </a:tabLst>
            </a:pPr>
            <a:r>
              <a:rPr b="0" lang="fr-BE" sz="1800" spc="-1" strike="noStrike">
                <a:solidFill>
                  <a:srgbClr val="ffffff"/>
                </a:solidFill>
                <a:latin typeface="Open Sans"/>
                <a:ea typeface="Arial"/>
              </a:rPr>
              <a:t>https://www.isit-academy.org/#mooc-nr</a:t>
            </a:r>
            <a:endParaRPr b="0" lang="fr-FR" sz="1800" spc="-1" strike="noStrike">
              <a:latin typeface="Arial"/>
            </a:endParaRPr>
          </a:p>
        </p:txBody>
      </p:sp>
      <p:sp>
        <p:nvSpPr>
          <p:cNvPr id="525" name="CustomShape 5"/>
          <p:cNvSpPr/>
          <p:nvPr/>
        </p:nvSpPr>
        <p:spPr>
          <a:xfrm>
            <a:off x="6095880" y="3011040"/>
            <a:ext cx="5751000" cy="3207240"/>
          </a:xfrm>
          <a:prstGeom prst="roundRect">
            <a:avLst>
              <a:gd name="adj" fmla="val 16667"/>
            </a:avLst>
          </a:prstGeom>
          <a:solidFill>
            <a:srgbClr val="4472c4"/>
          </a:solidFill>
          <a:ln w="25560">
            <a:noFill/>
          </a:ln>
        </p:spPr>
        <p:style>
          <a:lnRef idx="0"/>
          <a:fillRef idx="0"/>
          <a:effectRef idx="0"/>
          <a:fontRef idx="minor"/>
        </p:style>
        <p:txBody>
          <a:bodyPr lIns="45720" rIns="45720" tIns="45000" bIns="45000" anchor="ctr">
            <a:spAutoFit/>
          </a:bodyPr>
          <a:p>
            <a:pPr algn="ctr">
              <a:lnSpc>
                <a:spcPct val="100000"/>
              </a:lnSpc>
              <a:buNone/>
              <a:tabLst>
                <a:tab algn="l" pos="0"/>
              </a:tabLst>
            </a:pPr>
            <a:r>
              <a:rPr b="1" lang="en-GB" sz="2800" spc="-1" strike="noStrike">
                <a:solidFill>
                  <a:srgbClr val="ffffff"/>
                </a:solidFill>
                <a:latin typeface="Open Sans"/>
                <a:ea typeface="Arial"/>
              </a:rPr>
              <a:t>Een site? Een app? Een marketingcampagne?</a:t>
            </a:r>
            <a:br>
              <a:rPr sz="2800"/>
            </a:br>
            <a:endParaRPr b="0" lang="fr-FR" sz="2800" spc="-1" strike="noStrike">
              <a:latin typeface="Arial"/>
            </a:endParaRPr>
          </a:p>
          <a:p>
            <a:pPr marL="343080" indent="-342360">
              <a:lnSpc>
                <a:spcPct val="100000"/>
              </a:lnSpc>
              <a:buClr>
                <a:srgbClr val="ffffff"/>
              </a:buClr>
              <a:buFont typeface="Arial"/>
              <a:buChar char="•"/>
              <a:tabLst>
                <a:tab algn="l" pos="0"/>
              </a:tabLst>
            </a:pPr>
            <a:r>
              <a:rPr b="1" lang="en-GB" sz="2000" spc="-1" strike="noStrike">
                <a:solidFill>
                  <a:srgbClr val="ffffff"/>
                </a:solidFill>
                <a:latin typeface="Open Sans"/>
                <a:ea typeface="Arial"/>
              </a:rPr>
              <a:t>Eenvoudig</a:t>
            </a:r>
            <a:endParaRPr b="0" lang="fr-FR" sz="2000" spc="-1" strike="noStrike">
              <a:latin typeface="Arial"/>
            </a:endParaRPr>
          </a:p>
          <a:p>
            <a:pPr marL="343080" indent="-342360">
              <a:lnSpc>
                <a:spcPct val="100000"/>
              </a:lnSpc>
              <a:buClr>
                <a:srgbClr val="ffffff"/>
              </a:buClr>
              <a:buFont typeface="Arial"/>
              <a:buChar char="•"/>
              <a:tabLst>
                <a:tab algn="l" pos="0"/>
              </a:tabLst>
            </a:pPr>
            <a:r>
              <a:rPr b="1" lang="en-GB" sz="2000" spc="-1" strike="noStrike">
                <a:solidFill>
                  <a:srgbClr val="ffffff"/>
                </a:solidFill>
                <a:latin typeface="Open Sans"/>
                <a:ea typeface="Arial"/>
              </a:rPr>
              <a:t>Sober (ecodesign)</a:t>
            </a:r>
            <a:endParaRPr b="0" lang="fr-FR" sz="2000" spc="-1" strike="noStrike">
              <a:latin typeface="Arial"/>
            </a:endParaRPr>
          </a:p>
          <a:p>
            <a:pPr marL="343080" indent="-342360">
              <a:lnSpc>
                <a:spcPct val="100000"/>
              </a:lnSpc>
              <a:buClr>
                <a:srgbClr val="ffffff"/>
              </a:buClr>
              <a:buFont typeface="Arial"/>
              <a:buChar char="•"/>
              <a:tabLst>
                <a:tab algn="l" pos="0"/>
              </a:tabLst>
            </a:pPr>
            <a:r>
              <a:rPr b="1" lang="en-GB" sz="2000" spc="-1" strike="noStrike">
                <a:solidFill>
                  <a:srgbClr val="ffffff"/>
                </a:solidFill>
                <a:latin typeface="Open Sans"/>
                <a:ea typeface="Arial"/>
              </a:rPr>
              <a:t>Toegankelijk (WCAG2.1)</a:t>
            </a:r>
            <a:endParaRPr b="0" lang="fr-FR" sz="2000" spc="-1" strike="noStrike">
              <a:latin typeface="Arial"/>
            </a:endParaRPr>
          </a:p>
          <a:p>
            <a:pPr marL="343080" indent="-342360">
              <a:lnSpc>
                <a:spcPct val="100000"/>
              </a:lnSpc>
              <a:buClr>
                <a:srgbClr val="ffffff"/>
              </a:buClr>
              <a:buFont typeface="Arial"/>
              <a:buChar char="•"/>
              <a:tabLst>
                <a:tab algn="l" pos="0"/>
              </a:tabLst>
            </a:pPr>
            <a:r>
              <a:rPr b="1" lang="en-GB" sz="2000" spc="-1" strike="noStrike">
                <a:solidFill>
                  <a:srgbClr val="ffffff"/>
                </a:solidFill>
                <a:latin typeface="Open Sans"/>
                <a:ea typeface="Arial"/>
              </a:rPr>
              <a:t>Denk aan ethiek (GDPR, dark pattern)</a:t>
            </a:r>
            <a:endParaRPr b="0" lang="fr-FR" sz="2000" spc="-1" strike="noStrike">
              <a:latin typeface="Arial"/>
            </a:endParaRPr>
          </a:p>
        </p:txBody>
      </p:sp>
      <p:sp>
        <p:nvSpPr>
          <p:cNvPr id="526" name="CustomShape 6"/>
          <p:cNvSpPr/>
          <p:nvPr/>
        </p:nvSpPr>
        <p:spPr>
          <a:xfrm>
            <a:off x="263520" y="1949760"/>
            <a:ext cx="5407200" cy="4001400"/>
          </a:xfrm>
          <a:prstGeom prst="roundRect">
            <a:avLst>
              <a:gd name="adj" fmla="val 16667"/>
            </a:avLst>
          </a:prstGeom>
          <a:blipFill rotWithShape="0">
            <a:blip r:embed="rId3"/>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521"/>
                                        </p:tgtEl>
                                        <p:attrNameLst>
                                          <p:attrName>style.visibility</p:attrName>
                                        </p:attrNameLst>
                                      </p:cBhvr>
                                      <p:to>
                                        <p:strVal val="visible"/>
                                      </p:to>
                                    </p:set>
                                  </p:childTnLst>
                                </p:cTn>
                              </p:par>
                              <p:par>
                                <p:cTn id="73" nodeType="withEffect" fill="hold" presetClass="entr" presetID="1">
                                  <p:stCondLst>
                                    <p:cond delay="0"/>
                                  </p:stCondLst>
                                  <p:childTnLst>
                                    <p:set>
                                      <p:cBhvr>
                                        <p:cTn id="74" dur="1" fill="hold">
                                          <p:stCondLst>
                                            <p:cond delay="0"/>
                                          </p:stCondLst>
                                        </p:cTn>
                                        <p:tgtEl>
                                          <p:spTgt spid="5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TextShape 1"/>
          <p:cNvSpPr/>
          <p:nvPr/>
        </p:nvSpPr>
        <p:spPr>
          <a:xfrm>
            <a:off x="408240" y="19800"/>
            <a:ext cx="11420280" cy="1450080"/>
          </a:xfrm>
          <a:prstGeom prst="rect">
            <a:avLst/>
          </a:prstGeom>
          <a:noFill/>
          <a:ln w="12600">
            <a:noFill/>
          </a:ln>
        </p:spPr>
        <p:style>
          <a:lnRef idx="0"/>
          <a:fillRef idx="0"/>
          <a:effectRef idx="0"/>
          <a:fontRef idx="minor"/>
        </p:style>
        <p:txBody>
          <a:bodyPr lIns="45720" rIns="45720" tIns="45000" bIns="45000" anchor="b">
            <a:noAutofit/>
          </a:bodyPr>
          <a:p>
            <a:pPr algn="ctr">
              <a:lnSpc>
                <a:spcPct val="85000"/>
              </a:lnSpc>
              <a:buNone/>
              <a:tabLst>
                <a:tab algn="l" pos="0"/>
              </a:tabLst>
            </a:pPr>
            <a:r>
              <a:rPr b="0" lang="fr-FR" sz="3600" spc="43" strike="noStrike">
                <a:solidFill>
                  <a:srgbClr val="013e7f"/>
                </a:solidFill>
                <a:latin typeface="Open Sans"/>
                <a:ea typeface="Open Sans"/>
              </a:rPr>
              <a:t>Geplande </a:t>
            </a:r>
            <a:r>
              <a:rPr b="0" lang="en-GB" sz="3600" spc="-52" strike="noStrike">
                <a:solidFill>
                  <a:srgbClr val="0b347e"/>
                </a:solidFill>
                <a:latin typeface="Open Sans"/>
                <a:ea typeface="Open Sans"/>
              </a:rPr>
              <a:t>“</a:t>
            </a:r>
            <a:r>
              <a:rPr b="0" lang="fr-FR" sz="3600" spc="43" strike="noStrike">
                <a:solidFill>
                  <a:srgbClr val="013e7f"/>
                </a:solidFill>
                <a:latin typeface="Open Sans"/>
                <a:ea typeface="Open Sans"/>
              </a:rPr>
              <a:t>veroudering</a:t>
            </a:r>
            <a:r>
              <a:rPr b="0" lang="en-GB" sz="3600" spc="-52" strike="noStrike">
                <a:solidFill>
                  <a:srgbClr val="0b347e"/>
                </a:solidFill>
                <a:latin typeface="Open Sans"/>
                <a:ea typeface="Open Sans"/>
              </a:rPr>
              <a:t>”</a:t>
            </a:r>
            <a:endParaRPr b="0" lang="fr-FR" sz="3600" spc="-1" strike="noStrike">
              <a:latin typeface="Arial"/>
            </a:endParaRPr>
          </a:p>
        </p:txBody>
      </p:sp>
      <p:sp>
        <p:nvSpPr>
          <p:cNvPr id="528" name="CustomShape 2"/>
          <p:cNvSpPr/>
          <p:nvPr/>
        </p:nvSpPr>
        <p:spPr>
          <a:xfrm>
            <a:off x="295200" y="2071440"/>
            <a:ext cx="2916720" cy="1021320"/>
          </a:xfrm>
          <a:prstGeom prst="rect">
            <a:avLst/>
          </a:prstGeom>
          <a:noFill/>
          <a:ln w="0">
            <a:noFill/>
          </a:ln>
        </p:spPr>
        <p:style>
          <a:lnRef idx="0"/>
          <a:fillRef idx="0"/>
          <a:effectRef idx="0"/>
          <a:fontRef idx="minor"/>
        </p:style>
        <p:txBody>
          <a:bodyPr lIns="0" rIns="0" tIns="46440" bIns="0" anchor="t">
            <a:spAutoFit/>
          </a:bodyPr>
          <a:p>
            <a:pPr marL="222840" indent="-210240" algn="ctr">
              <a:lnSpc>
                <a:spcPct val="100000"/>
              </a:lnSpc>
              <a:spcBef>
                <a:spcPts val="366"/>
              </a:spcBef>
              <a:buNone/>
              <a:tabLst>
                <a:tab algn="l" pos="0"/>
              </a:tabLst>
            </a:pPr>
            <a:r>
              <a:rPr b="0" lang="fr-BE" sz="3200" spc="-1" strike="noStrike">
                <a:solidFill>
                  <a:srgbClr val="013e7f"/>
                </a:solidFill>
                <a:latin typeface="Roboto"/>
                <a:ea typeface="Roboto"/>
              </a:rPr>
              <a:t>Esthetische veroudering</a:t>
            </a:r>
            <a:endParaRPr b="0" lang="fr-FR" sz="3200" spc="-1" strike="noStrike">
              <a:latin typeface="Arial"/>
            </a:endParaRPr>
          </a:p>
        </p:txBody>
      </p:sp>
      <p:sp>
        <p:nvSpPr>
          <p:cNvPr id="529" name="CustomShape 3"/>
          <p:cNvSpPr/>
          <p:nvPr/>
        </p:nvSpPr>
        <p:spPr>
          <a:xfrm>
            <a:off x="8802000" y="2071440"/>
            <a:ext cx="2954160" cy="1021320"/>
          </a:xfrm>
          <a:prstGeom prst="rect">
            <a:avLst/>
          </a:prstGeom>
          <a:noFill/>
          <a:ln w="0">
            <a:noFill/>
          </a:ln>
        </p:spPr>
        <p:style>
          <a:lnRef idx="0"/>
          <a:fillRef idx="0"/>
          <a:effectRef idx="0"/>
          <a:fontRef idx="minor"/>
        </p:style>
        <p:txBody>
          <a:bodyPr lIns="0" rIns="0" tIns="46440" bIns="0" anchor="t">
            <a:spAutoFit/>
          </a:bodyPr>
          <a:p>
            <a:pPr marL="222840" indent="-210240" algn="ctr">
              <a:lnSpc>
                <a:spcPct val="100000"/>
              </a:lnSpc>
              <a:spcBef>
                <a:spcPts val="366"/>
              </a:spcBef>
              <a:buNone/>
              <a:tabLst>
                <a:tab algn="l" pos="0"/>
              </a:tabLst>
            </a:pPr>
            <a:r>
              <a:rPr b="0" lang="fr-FR" sz="3200" spc="-7" strike="noStrike">
                <a:solidFill>
                  <a:srgbClr val="013e7f"/>
                </a:solidFill>
                <a:latin typeface="Roboto"/>
                <a:ea typeface="Roboto"/>
              </a:rPr>
              <a:t>Logistieke </a:t>
            </a:r>
            <a:r>
              <a:rPr b="0" lang="fr-BE" sz="3200" spc="-7" strike="noStrike">
                <a:solidFill>
                  <a:srgbClr val="013e7f"/>
                </a:solidFill>
                <a:latin typeface="Roboto"/>
                <a:ea typeface="Roboto"/>
              </a:rPr>
              <a:t>veroudering</a:t>
            </a:r>
            <a:endParaRPr b="0" lang="fr-FR" sz="3200" spc="-1" strike="noStrike">
              <a:latin typeface="Arial"/>
            </a:endParaRPr>
          </a:p>
        </p:txBody>
      </p:sp>
      <p:sp>
        <p:nvSpPr>
          <p:cNvPr id="530" name="CustomShape 4"/>
          <p:cNvSpPr/>
          <p:nvPr/>
        </p:nvSpPr>
        <p:spPr>
          <a:xfrm>
            <a:off x="4476600" y="2071440"/>
            <a:ext cx="3007440" cy="1021320"/>
          </a:xfrm>
          <a:prstGeom prst="rect">
            <a:avLst/>
          </a:prstGeom>
          <a:noFill/>
          <a:ln w="0">
            <a:noFill/>
          </a:ln>
        </p:spPr>
        <p:style>
          <a:lnRef idx="0"/>
          <a:fillRef idx="0"/>
          <a:effectRef idx="0"/>
          <a:fontRef idx="minor"/>
        </p:style>
        <p:txBody>
          <a:bodyPr lIns="0" rIns="0" tIns="46440" bIns="0" anchor="t">
            <a:spAutoFit/>
          </a:bodyPr>
          <a:p>
            <a:pPr marL="222840" indent="-210240" algn="ctr">
              <a:lnSpc>
                <a:spcPct val="100000"/>
              </a:lnSpc>
              <a:spcBef>
                <a:spcPts val="366"/>
              </a:spcBef>
              <a:buNone/>
              <a:tabLst>
                <a:tab algn="l" pos="0"/>
              </a:tabLst>
            </a:pPr>
            <a:r>
              <a:rPr b="0" lang="fr-FR" sz="3200" spc="-7" strike="noStrike">
                <a:solidFill>
                  <a:srgbClr val="013e7f"/>
                </a:solidFill>
                <a:latin typeface="Roboto"/>
                <a:ea typeface="Roboto"/>
              </a:rPr>
              <a:t>Technische veroudering </a:t>
            </a:r>
            <a:endParaRPr b="0" lang="fr-FR" sz="3200" spc="-1" strike="noStrike">
              <a:latin typeface="Arial"/>
            </a:endParaRPr>
          </a:p>
        </p:txBody>
      </p:sp>
      <p:pic>
        <p:nvPicPr>
          <p:cNvPr id="531" name="Picture 8" descr="Icon&#10;&#10;Description automatically generated"/>
          <p:cNvPicPr/>
          <p:nvPr/>
        </p:nvPicPr>
        <p:blipFill>
          <a:blip r:embed="rId1"/>
          <a:stretch/>
        </p:blipFill>
        <p:spPr>
          <a:xfrm>
            <a:off x="4591800" y="3220920"/>
            <a:ext cx="3007440" cy="3007440"/>
          </a:xfrm>
          <a:prstGeom prst="rect">
            <a:avLst/>
          </a:prstGeom>
          <a:ln w="0">
            <a:noFill/>
          </a:ln>
        </p:spPr>
      </p:pic>
      <p:pic>
        <p:nvPicPr>
          <p:cNvPr id="532" name="Picture 10" descr="Icon&#10;&#10;Description automatically generated"/>
          <p:cNvPicPr/>
          <p:nvPr/>
        </p:nvPicPr>
        <p:blipFill>
          <a:blip r:embed="rId2"/>
          <a:stretch/>
        </p:blipFill>
        <p:spPr>
          <a:xfrm>
            <a:off x="357480" y="3262320"/>
            <a:ext cx="2916720" cy="2916720"/>
          </a:xfrm>
          <a:prstGeom prst="rect">
            <a:avLst/>
          </a:prstGeom>
          <a:ln w="0">
            <a:noFill/>
          </a:ln>
        </p:spPr>
      </p:pic>
      <p:pic>
        <p:nvPicPr>
          <p:cNvPr id="533" name="Image 9" descr="Une image contenant texte, vaisselle, assiette&#10;&#10;Description générée automatiquement"/>
          <p:cNvPicPr/>
          <p:nvPr/>
        </p:nvPicPr>
        <p:blipFill>
          <a:blip r:embed="rId3"/>
          <a:stretch/>
        </p:blipFill>
        <p:spPr>
          <a:xfrm>
            <a:off x="1401480" y="3899520"/>
            <a:ext cx="853560" cy="853560"/>
          </a:xfrm>
          <a:prstGeom prst="rect">
            <a:avLst/>
          </a:prstGeom>
          <a:ln w="0">
            <a:noFill/>
          </a:ln>
        </p:spPr>
      </p:pic>
      <p:pic>
        <p:nvPicPr>
          <p:cNvPr id="534" name="Image 13" descr="Une image contenant texte, écran, Appareils électroniques&#10;&#10;Description générée automatiquement"/>
          <p:cNvPicPr/>
          <p:nvPr/>
        </p:nvPicPr>
        <p:blipFill>
          <a:blip r:embed="rId4"/>
          <a:stretch/>
        </p:blipFill>
        <p:spPr>
          <a:xfrm>
            <a:off x="9087840" y="3262320"/>
            <a:ext cx="2750040" cy="2750040"/>
          </a:xfrm>
          <a:prstGeom prst="rect">
            <a:avLst/>
          </a:prstGeom>
          <a:ln w="0">
            <a:noFill/>
          </a:ln>
        </p:spPr>
      </p:pic>
      <p:pic>
        <p:nvPicPr>
          <p:cNvPr id="535" name="Image 15" descr=""/>
          <p:cNvPicPr/>
          <p:nvPr/>
        </p:nvPicPr>
        <p:blipFill>
          <a:blip r:embed="rId5"/>
          <a:stretch/>
        </p:blipFill>
        <p:spPr>
          <a:xfrm>
            <a:off x="9877680" y="3429000"/>
            <a:ext cx="1166760" cy="1166760"/>
          </a:xfrm>
          <a:prstGeom prst="rect">
            <a:avLst/>
          </a:prstGeom>
          <a:ln w="0">
            <a:noFill/>
          </a:ln>
        </p:spPr>
      </p:pic>
      <p:sp>
        <p:nvSpPr>
          <p:cNvPr id="536" name="CustomShape 5"/>
          <p:cNvSpPr/>
          <p:nvPr/>
        </p:nvSpPr>
        <p:spPr>
          <a:xfrm>
            <a:off x="9877680" y="4326480"/>
            <a:ext cx="1134720" cy="451800"/>
          </a:xfrm>
          <a:prstGeom prst="rect">
            <a:avLst/>
          </a:prstGeom>
          <a:solidFill>
            <a:srgbClr val="49c3e0"/>
          </a:solidFill>
          <a:ln w="25560">
            <a:solidFill>
              <a:srgbClr val="49c3e0"/>
            </a:solidFill>
            <a:round/>
          </a:ln>
        </p:spPr>
        <p:style>
          <a:lnRef idx="0"/>
          <a:fillRef idx="0"/>
          <a:effectRef idx="0"/>
          <a:fontRef idx="minor"/>
        </p:style>
      </p:sp>
      <p:pic>
        <p:nvPicPr>
          <p:cNvPr id="537" name="Image 11" descr=""/>
          <p:cNvPicPr/>
          <p:nvPr/>
        </p:nvPicPr>
        <p:blipFill>
          <a:blip r:embed="rId6"/>
          <a:stretch/>
        </p:blipFill>
        <p:spPr>
          <a:xfrm>
            <a:off x="9987480" y="4389480"/>
            <a:ext cx="1005840" cy="10058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TextShape 1"/>
          <p:cNvSpPr/>
          <p:nvPr/>
        </p:nvSpPr>
        <p:spPr>
          <a:xfrm>
            <a:off x="470160" y="817560"/>
            <a:ext cx="10990440" cy="1144800"/>
          </a:xfrm>
          <a:prstGeom prst="rect">
            <a:avLst/>
          </a:prstGeom>
          <a:noFill/>
          <a:ln w="12600">
            <a:noFill/>
          </a:ln>
        </p:spPr>
        <p:style>
          <a:lnRef idx="0"/>
          <a:fillRef idx="0"/>
          <a:effectRef idx="0"/>
          <a:fontRef idx="minor"/>
        </p:style>
        <p:txBody>
          <a:bodyPr lIns="0" rIns="0" tIns="0" bIns="0" anchor="t">
            <a:noAutofit/>
          </a:bodyPr>
          <a:p>
            <a:pPr algn="ctr">
              <a:lnSpc>
                <a:spcPts val="5281"/>
              </a:lnSpc>
              <a:buNone/>
              <a:tabLst>
                <a:tab algn="l" pos="0"/>
              </a:tabLst>
            </a:pPr>
            <a:r>
              <a:rPr b="0" lang="en-US" sz="3600" spc="43" strike="noStrike">
                <a:solidFill>
                  <a:srgbClr val="0b347e"/>
                </a:solidFill>
                <a:latin typeface="Arial"/>
                <a:ea typeface="Arial"/>
              </a:rPr>
              <a:t>Digitale soberheid: de zaak van iedereen!</a:t>
            </a:r>
            <a:endParaRPr b="0" lang="fr-FR" sz="3600" spc="-1" strike="noStrike">
              <a:latin typeface="Arial"/>
            </a:endParaRPr>
          </a:p>
        </p:txBody>
      </p:sp>
      <p:pic>
        <p:nvPicPr>
          <p:cNvPr id="539" name="Image 3" descr=""/>
          <p:cNvPicPr/>
          <p:nvPr/>
        </p:nvPicPr>
        <p:blipFill>
          <a:blip r:embed="rId1"/>
          <a:stretch/>
        </p:blipFill>
        <p:spPr>
          <a:xfrm>
            <a:off x="4766040" y="3755160"/>
            <a:ext cx="2658960" cy="2658960"/>
          </a:xfrm>
          <a:prstGeom prst="rect">
            <a:avLst/>
          </a:prstGeom>
          <a:ln w="0">
            <a:noFill/>
          </a:ln>
        </p:spPr>
      </p:pic>
      <p:sp>
        <p:nvSpPr>
          <p:cNvPr id="540" name="CustomShape 2"/>
          <p:cNvSpPr/>
          <p:nvPr/>
        </p:nvSpPr>
        <p:spPr>
          <a:xfrm>
            <a:off x="730800" y="1857960"/>
            <a:ext cx="2914560" cy="13168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41" name="CustomShape 3"/>
          <p:cNvSpPr/>
          <p:nvPr/>
        </p:nvSpPr>
        <p:spPr>
          <a:xfrm>
            <a:off x="857880" y="1964880"/>
            <a:ext cx="2660760" cy="106380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c000"/>
                </a:solidFill>
                <a:latin typeface="Arial"/>
                <a:ea typeface="Arial"/>
              </a:rPr>
              <a:t>Marketing &amp; </a:t>
            </a:r>
            <a:endParaRPr b="0" lang="fr-FR" sz="1600" spc="-1" strike="noStrike">
              <a:latin typeface="Arial"/>
            </a:endParaRPr>
          </a:p>
          <a:p>
            <a:pPr algn="ctr">
              <a:lnSpc>
                <a:spcPct val="100000"/>
              </a:lnSpc>
              <a:buNone/>
              <a:tabLst>
                <a:tab algn="l" pos="0"/>
              </a:tabLst>
            </a:pPr>
            <a:r>
              <a:rPr b="1" lang="fr-BE" sz="1600" spc="-1" strike="noStrike">
                <a:solidFill>
                  <a:srgbClr val="ffc000"/>
                </a:solidFill>
                <a:latin typeface="Arial"/>
                <a:ea typeface="Arial"/>
              </a:rPr>
              <a:t>Communicatie: interne en externe communicatie over de aanpak</a:t>
            </a:r>
            <a:endParaRPr b="0" lang="fr-FR" sz="1600" spc="-1" strike="noStrike">
              <a:latin typeface="Arial"/>
            </a:endParaRPr>
          </a:p>
        </p:txBody>
      </p:sp>
      <p:sp>
        <p:nvSpPr>
          <p:cNvPr id="542" name="CustomShape 4"/>
          <p:cNvSpPr/>
          <p:nvPr/>
        </p:nvSpPr>
        <p:spPr>
          <a:xfrm>
            <a:off x="1020240" y="5123880"/>
            <a:ext cx="3273840" cy="98352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43" name="CustomShape 5"/>
          <p:cNvSpPr/>
          <p:nvPr/>
        </p:nvSpPr>
        <p:spPr>
          <a:xfrm>
            <a:off x="1160640" y="5195880"/>
            <a:ext cx="297288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Financiën &amp; Boekhouding:</a:t>
            </a:r>
            <a:endParaRPr b="0" lang="fr-FR" sz="1600" spc="-1" strike="noStrike">
              <a:latin typeface="Arial"/>
            </a:endParaRPr>
          </a:p>
          <a:p>
            <a:pPr algn="ctr">
              <a:lnSpc>
                <a:spcPct val="100000"/>
              </a:lnSpc>
              <a:buNone/>
              <a:tabLst>
                <a:tab algn="l" pos="0"/>
              </a:tabLst>
            </a:pPr>
            <a:r>
              <a:rPr b="1" lang="fr-BE" sz="1600" spc="-1" strike="noStrike">
                <a:solidFill>
                  <a:srgbClr val="ffffff"/>
                </a:solidFill>
                <a:latin typeface="Arial"/>
                <a:ea typeface="Arial"/>
              </a:rPr>
              <a:t>Financiering, afschrijving, inventarisbeheer,...</a:t>
            </a:r>
            <a:endParaRPr b="0" lang="fr-FR" sz="1600" spc="-1" strike="noStrike">
              <a:latin typeface="Arial"/>
            </a:endParaRPr>
          </a:p>
        </p:txBody>
      </p:sp>
      <p:sp>
        <p:nvSpPr>
          <p:cNvPr id="544" name="CustomShape 6"/>
          <p:cNvSpPr/>
          <p:nvPr/>
        </p:nvSpPr>
        <p:spPr>
          <a:xfrm>
            <a:off x="7935840" y="2129400"/>
            <a:ext cx="1506600" cy="8704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45" name="CustomShape 7"/>
          <p:cNvSpPr/>
          <p:nvPr/>
        </p:nvSpPr>
        <p:spPr>
          <a:xfrm>
            <a:off x="8081640" y="2169720"/>
            <a:ext cx="131436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IT: technische expertise </a:t>
            </a:r>
            <a:endParaRPr b="0" lang="fr-FR" sz="1600" spc="-1" strike="noStrike">
              <a:latin typeface="Arial"/>
            </a:endParaRPr>
          </a:p>
        </p:txBody>
      </p:sp>
      <p:sp>
        <p:nvSpPr>
          <p:cNvPr id="546" name="CustomShape 8"/>
          <p:cNvSpPr/>
          <p:nvPr/>
        </p:nvSpPr>
        <p:spPr>
          <a:xfrm>
            <a:off x="162000" y="3865680"/>
            <a:ext cx="2379600" cy="8704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47" name="CustomShape 9"/>
          <p:cNvSpPr/>
          <p:nvPr/>
        </p:nvSpPr>
        <p:spPr>
          <a:xfrm>
            <a:off x="178200" y="3893040"/>
            <a:ext cx="2379600" cy="5770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Aankoop: verantwoord aankoopbeleid</a:t>
            </a:r>
            <a:endParaRPr b="0" lang="fr-FR" sz="1600" spc="-1" strike="noStrike">
              <a:latin typeface="Arial"/>
            </a:endParaRPr>
          </a:p>
        </p:txBody>
      </p:sp>
      <p:sp>
        <p:nvSpPr>
          <p:cNvPr id="548" name="CustomShape 10"/>
          <p:cNvSpPr/>
          <p:nvPr/>
        </p:nvSpPr>
        <p:spPr>
          <a:xfrm>
            <a:off x="9788400" y="2272680"/>
            <a:ext cx="2188080" cy="8704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49" name="CustomShape 11"/>
          <p:cNvSpPr/>
          <p:nvPr/>
        </p:nvSpPr>
        <p:spPr>
          <a:xfrm>
            <a:off x="9648000" y="2287440"/>
            <a:ext cx="244800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c000"/>
                </a:solidFill>
                <a:latin typeface="Arial"/>
                <a:ea typeface="Arial"/>
              </a:rPr>
              <a:t>R&amp;D: </a:t>
            </a:r>
            <a:endParaRPr b="0" lang="fr-FR" sz="1600" spc="-1" strike="noStrike">
              <a:latin typeface="Arial"/>
            </a:endParaRPr>
          </a:p>
          <a:p>
            <a:pPr algn="ctr">
              <a:lnSpc>
                <a:spcPct val="100000"/>
              </a:lnSpc>
              <a:buNone/>
              <a:tabLst>
                <a:tab algn="l" pos="0"/>
              </a:tabLst>
            </a:pPr>
            <a:r>
              <a:rPr b="1" lang="fr-BE" sz="1600" spc="-1" strike="noStrike">
                <a:solidFill>
                  <a:srgbClr val="ffc000"/>
                </a:solidFill>
                <a:latin typeface="Arial"/>
                <a:ea typeface="Arial"/>
              </a:rPr>
              <a:t>Ecodesign voor diensten en producten</a:t>
            </a:r>
            <a:endParaRPr b="0" lang="fr-FR" sz="1600" spc="-1" strike="noStrike">
              <a:latin typeface="Arial"/>
            </a:endParaRPr>
          </a:p>
        </p:txBody>
      </p:sp>
      <p:sp>
        <p:nvSpPr>
          <p:cNvPr id="550" name="CustomShape 12"/>
          <p:cNvSpPr/>
          <p:nvPr/>
        </p:nvSpPr>
        <p:spPr>
          <a:xfrm>
            <a:off x="8658720" y="3573360"/>
            <a:ext cx="2658960" cy="103464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51" name="CustomShape 13"/>
          <p:cNvSpPr/>
          <p:nvPr/>
        </p:nvSpPr>
        <p:spPr>
          <a:xfrm>
            <a:off x="8658720" y="3646080"/>
            <a:ext cx="265896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RH: </a:t>
            </a:r>
            <a:endParaRPr b="0" lang="fr-FR" sz="1600" spc="-1" strike="noStrike">
              <a:latin typeface="Arial"/>
            </a:endParaRPr>
          </a:p>
          <a:p>
            <a:pPr algn="ctr">
              <a:lnSpc>
                <a:spcPct val="100000"/>
              </a:lnSpc>
              <a:buNone/>
              <a:tabLst>
                <a:tab algn="l" pos="0"/>
              </a:tabLst>
            </a:pPr>
            <a:r>
              <a:rPr b="1" lang="fr-BE" sz="1600" spc="-1" strike="noStrike">
                <a:solidFill>
                  <a:srgbClr val="ffffff"/>
                </a:solidFill>
                <a:latin typeface="Arial"/>
                <a:ea typeface="Arial"/>
              </a:rPr>
              <a:t>digitaal welzijn en opleiding van werknemers</a:t>
            </a:r>
            <a:endParaRPr b="0" lang="fr-FR" sz="1600" spc="-1" strike="noStrike">
              <a:latin typeface="Arial"/>
            </a:endParaRPr>
          </a:p>
        </p:txBody>
      </p:sp>
      <p:sp>
        <p:nvSpPr>
          <p:cNvPr id="552" name="CustomShape 14"/>
          <p:cNvSpPr/>
          <p:nvPr/>
        </p:nvSpPr>
        <p:spPr>
          <a:xfrm>
            <a:off x="8155800" y="4974120"/>
            <a:ext cx="2610000" cy="11746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53" name="CustomShape 15"/>
          <p:cNvSpPr/>
          <p:nvPr/>
        </p:nvSpPr>
        <p:spPr>
          <a:xfrm>
            <a:off x="8250120" y="5162040"/>
            <a:ext cx="245340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Productie &amp;</a:t>
            </a:r>
            <a:endParaRPr b="0" lang="fr-FR" sz="1600" spc="-1" strike="noStrike">
              <a:latin typeface="Arial"/>
            </a:endParaRPr>
          </a:p>
          <a:p>
            <a:pPr algn="ctr">
              <a:lnSpc>
                <a:spcPct val="100000"/>
              </a:lnSpc>
              <a:buNone/>
              <a:tabLst>
                <a:tab algn="l" pos="0"/>
              </a:tabLst>
            </a:pPr>
            <a:r>
              <a:rPr b="1" lang="fr-BE" sz="1600" spc="-1" strike="noStrike">
                <a:solidFill>
                  <a:srgbClr val="ffffff"/>
                </a:solidFill>
                <a:latin typeface="Arial"/>
                <a:ea typeface="Arial"/>
              </a:rPr>
              <a:t>logistiek: verantwoorde industrie 4.0 </a:t>
            </a:r>
            <a:endParaRPr b="0" lang="fr-FR" sz="1600" spc="-1" strike="noStrike">
              <a:latin typeface="Arial"/>
            </a:endParaRPr>
          </a:p>
        </p:txBody>
      </p:sp>
      <p:sp>
        <p:nvSpPr>
          <p:cNvPr id="554" name="CustomShape 16"/>
          <p:cNvSpPr/>
          <p:nvPr/>
        </p:nvSpPr>
        <p:spPr>
          <a:xfrm>
            <a:off x="4750920" y="1965240"/>
            <a:ext cx="2658960" cy="13168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55" name="CustomShape 17"/>
          <p:cNvSpPr/>
          <p:nvPr/>
        </p:nvSpPr>
        <p:spPr>
          <a:xfrm>
            <a:off x="4766040" y="2250000"/>
            <a:ext cx="2590560" cy="91260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800" spc="-1" strike="noStrike">
                <a:solidFill>
                  <a:srgbClr val="ffffff"/>
                </a:solidFill>
                <a:latin typeface="Arial"/>
                <a:ea typeface="Arial"/>
              </a:rPr>
              <a:t>Directie: bepaal bedrijfsstrategie en doelstellingen</a:t>
            </a:r>
            <a:endParaRPr b="0" lang="fr-FR" sz="1800" spc="-1" strike="noStrike">
              <a:latin typeface="Arial"/>
            </a:endParaRPr>
          </a:p>
        </p:txBody>
      </p:sp>
      <p:sp>
        <p:nvSpPr>
          <p:cNvPr id="556" name="CustomShape 18"/>
          <p:cNvSpPr/>
          <p:nvPr/>
        </p:nvSpPr>
        <p:spPr>
          <a:xfrm>
            <a:off x="2889000" y="3599280"/>
            <a:ext cx="1868760" cy="870480"/>
          </a:xfrm>
          <a:prstGeom prst="roundRect">
            <a:avLst>
              <a:gd name="adj" fmla="val 16667"/>
            </a:avLst>
          </a:prstGeom>
          <a:solidFill>
            <a:srgbClr val="0a3e65"/>
          </a:solidFill>
          <a:ln w="25560">
            <a:solidFill>
              <a:srgbClr val="0b347e"/>
            </a:solidFill>
            <a:round/>
          </a:ln>
        </p:spPr>
        <p:style>
          <a:lnRef idx="0"/>
          <a:fillRef idx="0"/>
          <a:effectRef idx="0"/>
          <a:fontRef idx="minor"/>
        </p:style>
      </p:sp>
      <p:sp>
        <p:nvSpPr>
          <p:cNvPr id="557" name="CustomShape 19"/>
          <p:cNvSpPr/>
          <p:nvPr/>
        </p:nvSpPr>
        <p:spPr>
          <a:xfrm>
            <a:off x="2817000" y="3656160"/>
            <a:ext cx="2007000" cy="8204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MVO: doe het samen met andere initiatieven</a:t>
            </a:r>
            <a:endParaRPr b="0" lang="fr-FR" sz="1600" spc="-1" strike="noStrike">
              <a:latin typeface="Arial"/>
            </a:endParaRPr>
          </a:p>
        </p:txBody>
      </p:sp>
      <p:pic>
        <p:nvPicPr>
          <p:cNvPr id="558" name="Image 6" descr=""/>
          <p:cNvPicPr/>
          <p:nvPr/>
        </p:nvPicPr>
        <p:blipFill>
          <a:blip r:embed="rId2"/>
          <a:stretch/>
        </p:blipFill>
        <p:spPr>
          <a:xfrm>
            <a:off x="4509360" y="3311280"/>
            <a:ext cx="573480" cy="578880"/>
          </a:xfrm>
          <a:prstGeom prst="rect">
            <a:avLst/>
          </a:prstGeom>
          <a:ln w="0">
            <a:noFill/>
          </a:ln>
        </p:spPr>
      </p:pic>
      <p:pic>
        <p:nvPicPr>
          <p:cNvPr id="559" name="Image 2" descr=""/>
          <p:cNvPicPr/>
          <p:nvPr/>
        </p:nvPicPr>
        <p:blipFill>
          <a:blip r:embed="rId3"/>
          <a:stretch/>
        </p:blipFill>
        <p:spPr>
          <a:xfrm>
            <a:off x="7896600" y="4763880"/>
            <a:ext cx="631080" cy="661320"/>
          </a:xfrm>
          <a:prstGeom prst="rect">
            <a:avLst/>
          </a:prstGeom>
          <a:ln w="0">
            <a:noFill/>
          </a:ln>
        </p:spPr>
      </p:pic>
      <p:pic>
        <p:nvPicPr>
          <p:cNvPr id="560" name="Image 9" descr=""/>
          <p:cNvPicPr/>
          <p:nvPr/>
        </p:nvPicPr>
        <p:blipFill>
          <a:blip r:embed="rId4"/>
          <a:stretch/>
        </p:blipFill>
        <p:spPr>
          <a:xfrm>
            <a:off x="11461320" y="1964880"/>
            <a:ext cx="568800" cy="568800"/>
          </a:xfrm>
          <a:prstGeom prst="rect">
            <a:avLst/>
          </a:prstGeom>
          <a:ln w="0">
            <a:noFill/>
          </a:ln>
        </p:spPr>
      </p:pic>
      <p:pic>
        <p:nvPicPr>
          <p:cNvPr id="561" name="Image 11" descr=""/>
          <p:cNvPicPr/>
          <p:nvPr/>
        </p:nvPicPr>
        <p:blipFill>
          <a:blip r:embed="rId5"/>
          <a:stretch/>
        </p:blipFill>
        <p:spPr>
          <a:xfrm>
            <a:off x="2145240" y="3321360"/>
            <a:ext cx="587160" cy="583920"/>
          </a:xfrm>
          <a:prstGeom prst="rect">
            <a:avLst/>
          </a:prstGeom>
          <a:ln w="0">
            <a:noFill/>
          </a:ln>
        </p:spPr>
      </p:pic>
      <p:pic>
        <p:nvPicPr>
          <p:cNvPr id="562" name="Image 13" descr=""/>
          <p:cNvPicPr/>
          <p:nvPr/>
        </p:nvPicPr>
        <p:blipFill>
          <a:blip r:embed="rId6"/>
          <a:stretch/>
        </p:blipFill>
        <p:spPr>
          <a:xfrm>
            <a:off x="3807360" y="4707720"/>
            <a:ext cx="973080" cy="717840"/>
          </a:xfrm>
          <a:prstGeom prst="rect">
            <a:avLst/>
          </a:prstGeom>
          <a:ln w="0">
            <a:noFill/>
          </a:ln>
        </p:spPr>
      </p:pic>
      <p:pic>
        <p:nvPicPr>
          <p:cNvPr id="563" name="Image 15" descr=""/>
          <p:cNvPicPr/>
          <p:nvPr/>
        </p:nvPicPr>
        <p:blipFill>
          <a:blip r:embed="rId7"/>
          <a:stretch/>
        </p:blipFill>
        <p:spPr>
          <a:xfrm>
            <a:off x="7605720" y="1812240"/>
            <a:ext cx="811080" cy="703440"/>
          </a:xfrm>
          <a:prstGeom prst="rect">
            <a:avLst/>
          </a:prstGeom>
          <a:ln w="0">
            <a:noFill/>
          </a:ln>
        </p:spPr>
      </p:pic>
      <p:pic>
        <p:nvPicPr>
          <p:cNvPr id="564" name="Image 17" descr=""/>
          <p:cNvPicPr/>
          <p:nvPr/>
        </p:nvPicPr>
        <p:blipFill>
          <a:blip r:embed="rId8"/>
          <a:stretch/>
        </p:blipFill>
        <p:spPr>
          <a:xfrm>
            <a:off x="5550120" y="1430280"/>
            <a:ext cx="1050120" cy="840960"/>
          </a:xfrm>
          <a:prstGeom prst="rect">
            <a:avLst/>
          </a:prstGeom>
          <a:ln w="0">
            <a:noFill/>
          </a:ln>
        </p:spPr>
      </p:pic>
      <p:pic>
        <p:nvPicPr>
          <p:cNvPr id="565" name="Image 20" descr=""/>
          <p:cNvPicPr/>
          <p:nvPr/>
        </p:nvPicPr>
        <p:blipFill>
          <a:blip r:embed="rId9"/>
          <a:stretch/>
        </p:blipFill>
        <p:spPr>
          <a:xfrm>
            <a:off x="8342280" y="3282120"/>
            <a:ext cx="608400" cy="608400"/>
          </a:xfrm>
          <a:prstGeom prst="rect">
            <a:avLst/>
          </a:prstGeom>
          <a:ln w="0">
            <a:noFill/>
          </a:ln>
        </p:spPr>
      </p:pic>
      <p:pic>
        <p:nvPicPr>
          <p:cNvPr id="566" name="Image 22" descr=""/>
          <p:cNvPicPr/>
          <p:nvPr/>
        </p:nvPicPr>
        <p:blipFill>
          <a:blip r:embed="rId10"/>
          <a:stretch/>
        </p:blipFill>
        <p:spPr>
          <a:xfrm>
            <a:off x="3131640" y="1591200"/>
            <a:ext cx="716760" cy="6951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CustomShape 1"/>
          <p:cNvSpPr/>
          <p:nvPr/>
        </p:nvSpPr>
        <p:spPr>
          <a:xfrm>
            <a:off x="1150920" y="524160"/>
            <a:ext cx="9889560" cy="94284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spcBef>
                <a:spcPts val="2999"/>
              </a:spcBef>
              <a:spcAft>
                <a:spcPts val="2999"/>
              </a:spcAft>
              <a:buNone/>
            </a:pPr>
            <a:r>
              <a:rPr b="1" lang="fr-BE" sz="2800" spc="-1" strike="noStrike">
                <a:solidFill>
                  <a:srgbClr val="000000"/>
                </a:solidFill>
                <a:latin typeface="Open Sans"/>
                <a:ea typeface="Open Sans"/>
              </a:rPr>
              <a:t>Informatiebronnen over verantwoorde communicatie</a:t>
            </a:r>
            <a:endParaRPr b="0" lang="fr-FR" sz="2800" spc="-1" strike="noStrike">
              <a:latin typeface="Arial"/>
            </a:endParaRPr>
          </a:p>
        </p:txBody>
      </p:sp>
      <p:pic>
        <p:nvPicPr>
          <p:cNvPr id="568" name="Picture 3" descr="A toolbox with tools in it&#10;&#10;Description automatically generated with low confidence"/>
          <p:cNvPicPr/>
          <p:nvPr/>
        </p:nvPicPr>
        <p:blipFill>
          <a:blip r:embed="rId1"/>
          <a:stretch/>
        </p:blipFill>
        <p:spPr>
          <a:xfrm>
            <a:off x="4482360" y="3220200"/>
            <a:ext cx="3226680" cy="322668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TextShape 1"/>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fontScale="89000"/>
          </a:bodyPr>
          <a:p>
            <a:pPr algn="ctr">
              <a:lnSpc>
                <a:spcPct val="85000"/>
              </a:lnSpc>
              <a:buNone/>
              <a:tabLst>
                <a:tab algn="l" pos="0"/>
              </a:tabLst>
            </a:pPr>
            <a:r>
              <a:rPr b="0" lang="fr-FR" sz="3600" spc="-77" strike="noStrike">
                <a:solidFill>
                  <a:srgbClr val="0b347e"/>
                </a:solidFill>
                <a:latin typeface="Open Sans"/>
                <a:ea typeface="Open Sans"/>
              </a:rPr>
              <a:t>Referentietekst </a:t>
            </a:r>
            <a:endParaRPr b="0" lang="fr-FR" sz="3600" spc="-1" strike="noStrike">
              <a:latin typeface="Arial"/>
            </a:endParaRPr>
          </a:p>
          <a:p>
            <a:pPr algn="ctr">
              <a:lnSpc>
                <a:spcPct val="85000"/>
              </a:lnSpc>
              <a:buNone/>
              <a:tabLst>
                <a:tab algn="l" pos="0"/>
              </a:tabLst>
            </a:pPr>
            <a:r>
              <a:rPr b="0" lang="fr-FR" sz="3600" spc="-77" strike="noStrike">
                <a:solidFill>
                  <a:srgbClr val="0b347e"/>
                </a:solidFill>
                <a:latin typeface="Open Sans"/>
                <a:ea typeface="Open Sans"/>
              </a:rPr>
              <a:t>voor verantwoorde digitale marketing</a:t>
            </a:r>
            <a:endParaRPr b="0" lang="fr-FR" sz="3600" spc="-1" strike="noStrike">
              <a:latin typeface="Arial"/>
            </a:endParaRPr>
          </a:p>
        </p:txBody>
      </p:sp>
      <p:sp>
        <p:nvSpPr>
          <p:cNvPr id="570" name="CustomShape 2"/>
          <p:cNvSpPr/>
          <p:nvPr/>
        </p:nvSpPr>
        <p:spPr>
          <a:xfrm>
            <a:off x="6728400" y="1684080"/>
            <a:ext cx="5336280" cy="3180600"/>
          </a:xfrm>
          <a:prstGeom prst="rect">
            <a:avLst/>
          </a:prstGeom>
          <a:noFill/>
          <a:ln w="12600">
            <a:noFill/>
          </a:ln>
        </p:spPr>
        <p:style>
          <a:lnRef idx="0"/>
          <a:fillRef idx="0"/>
          <a:effectRef idx="0"/>
          <a:fontRef idx="minor"/>
        </p:style>
        <p:txBody>
          <a:bodyPr lIns="0" rIns="0" tIns="0" bIns="0" anchor="t">
            <a:spAutoFit/>
          </a:bodyPr>
          <a:p>
            <a:pPr marL="180360" indent="-179640">
              <a:lnSpc>
                <a:spcPct val="120000"/>
              </a:lnSpc>
              <a:spcBef>
                <a:spcPts val="1001"/>
              </a:spcBef>
              <a:buClr>
                <a:srgbClr val="0b347e"/>
              </a:buClr>
              <a:buSzPct val="81000"/>
              <a:buFont typeface="StarSymbol"/>
              <a:buChar char="‣"/>
            </a:pPr>
            <a:r>
              <a:rPr b="0" lang="fr-FR" sz="2000" spc="-1" strike="noStrike">
                <a:solidFill>
                  <a:srgbClr val="0b347e"/>
                </a:solidFill>
                <a:latin typeface="Arial"/>
                <a:ea typeface="Arial"/>
              </a:rPr>
              <a:t>Referentietekst «</a:t>
            </a:r>
            <a:r>
              <a:rPr b="0" i="1" lang="fr-FR" sz="2000" spc="-1" strike="noStrike">
                <a:solidFill>
                  <a:srgbClr val="0b347e"/>
                </a:solidFill>
                <a:latin typeface="Arial"/>
                <a:ea typeface="Arial"/>
              </a:rPr>
              <a:t>Marketing Digital Responsable</a:t>
            </a:r>
            <a:r>
              <a:rPr b="0" lang="fr-FR" sz="2000" spc="-1" strike="noStrike">
                <a:solidFill>
                  <a:srgbClr val="0b347e"/>
                </a:solidFill>
                <a:latin typeface="Arial"/>
                <a:ea typeface="Arial"/>
              </a:rPr>
              <a:t>», gepubliceerd in juni 2023 </a:t>
            </a:r>
            <a:r>
              <a:rPr b="0" lang="fr-FR" sz="2000" spc="-1" strike="noStrike">
                <a:solidFill>
                  <a:srgbClr val="333333"/>
                </a:solidFill>
                <a:latin typeface="Segoe UI Emoji"/>
                <a:ea typeface="Arial"/>
              </a:rPr>
              <a:t>🚀</a:t>
            </a:r>
            <a:endParaRPr b="0" lang="fr-FR" sz="2000" spc="-1" strike="noStrike">
              <a:latin typeface="Arial"/>
            </a:endParaRPr>
          </a:p>
          <a:p>
            <a:pPr marL="180360" indent="-179640">
              <a:lnSpc>
                <a:spcPct val="120000"/>
              </a:lnSpc>
              <a:spcBef>
                <a:spcPts val="1001"/>
              </a:spcBef>
              <a:buClr>
                <a:srgbClr val="0b347e"/>
              </a:buClr>
              <a:buSzPct val="81000"/>
              <a:buFont typeface="StarSymbol"/>
              <a:buChar char="‣"/>
            </a:pPr>
            <a:r>
              <a:rPr b="1" lang="fr-FR" sz="2000" spc="-1" strike="noStrike">
                <a:solidFill>
                  <a:srgbClr val="0b347e"/>
                </a:solidFill>
                <a:latin typeface="Arial"/>
                <a:ea typeface="Arial"/>
              </a:rPr>
              <a:t>Een manifest </a:t>
            </a:r>
            <a:r>
              <a:rPr b="0" lang="fr-FR" sz="2000" spc="-1" strike="noStrike">
                <a:solidFill>
                  <a:srgbClr val="0b347e"/>
                </a:solidFill>
                <a:latin typeface="Arial"/>
                <a:ea typeface="Arial"/>
              </a:rPr>
              <a:t>met 10 engagementen om te tonen dat u bereid bent tot concrete actie.</a:t>
            </a:r>
            <a:endParaRPr b="0" lang="fr-FR" sz="2000" spc="-1" strike="noStrike">
              <a:latin typeface="Arial"/>
            </a:endParaRPr>
          </a:p>
          <a:p>
            <a:pPr marL="180360" indent="-179640">
              <a:lnSpc>
                <a:spcPct val="120000"/>
              </a:lnSpc>
              <a:spcBef>
                <a:spcPts val="1001"/>
              </a:spcBef>
              <a:buClr>
                <a:srgbClr val="0b347e"/>
              </a:buClr>
              <a:buSzPct val="81000"/>
              <a:buFont typeface="StarSymbol"/>
              <a:buChar char="‣"/>
            </a:pPr>
            <a:r>
              <a:rPr b="0" lang="fr-FR" sz="2000" spc="-1" strike="noStrike">
                <a:solidFill>
                  <a:srgbClr val="0b347e"/>
                </a:solidFill>
                <a:latin typeface="Arial"/>
                <a:ea typeface="Arial"/>
              </a:rPr>
              <a:t>Meer dan </a:t>
            </a:r>
            <a:r>
              <a:rPr b="1" lang="fr-FR" sz="2000" spc="-1" strike="noStrike">
                <a:solidFill>
                  <a:srgbClr val="0b347e"/>
                </a:solidFill>
                <a:latin typeface="Arial"/>
                <a:ea typeface="Arial"/>
              </a:rPr>
              <a:t>200 goede digitale marketingpraktijken</a:t>
            </a:r>
            <a:r>
              <a:rPr b="0" lang="fr-FR" sz="2000" spc="-1" strike="noStrike">
                <a:solidFill>
                  <a:srgbClr val="0b347e"/>
                </a:solidFill>
                <a:latin typeface="Arial"/>
                <a:ea typeface="Arial"/>
              </a:rPr>
              <a:t>, ingedeeld in 8 famillies : Message, SEO, SEA, Display, Social media, Email, Data, website</a:t>
            </a:r>
            <a:endParaRPr b="0" lang="fr-FR" sz="2000" spc="-1" strike="noStrike">
              <a:latin typeface="Arial"/>
            </a:endParaRPr>
          </a:p>
        </p:txBody>
      </p:sp>
      <p:sp>
        <p:nvSpPr>
          <p:cNvPr id="571" name="CustomShape 3"/>
          <p:cNvSpPr/>
          <p:nvPr/>
        </p:nvSpPr>
        <p:spPr>
          <a:xfrm>
            <a:off x="7171200" y="5482080"/>
            <a:ext cx="4188960" cy="608040"/>
          </a:xfrm>
          <a:prstGeom prst="roundRect">
            <a:avLst>
              <a:gd name="adj" fmla="val 16667"/>
            </a:avLst>
          </a:prstGeom>
          <a:solidFill>
            <a:srgbClr val="007c9f"/>
          </a:solidFill>
          <a:ln w="25560">
            <a:noFill/>
          </a:ln>
        </p:spPr>
        <p:style>
          <a:lnRef idx="0"/>
          <a:fillRef idx="0"/>
          <a:effectRef idx="0"/>
          <a:fontRef idx="minor"/>
        </p:style>
        <p:txBody>
          <a:bodyPr lIns="90000" rIns="90000" tIns="91440" bIns="91440" anchor="ctr">
            <a:spAutoFit/>
          </a:bodyPr>
          <a:p>
            <a:pPr algn="ctr">
              <a:lnSpc>
                <a:spcPct val="100000"/>
              </a:lnSpc>
              <a:buNone/>
            </a:pPr>
            <a:r>
              <a:rPr b="1" lang="fr-BE" sz="2400" spc="-1" strike="noStrike">
                <a:solidFill>
                  <a:srgbClr val="ffffff"/>
                </a:solidFill>
                <a:latin typeface="Open Sans"/>
                <a:ea typeface="Arial"/>
              </a:rPr>
              <a:t>      </a:t>
            </a:r>
            <a:r>
              <a:rPr b="1" lang="fr-BE" sz="2400" spc="-1" strike="noStrike">
                <a:solidFill>
                  <a:srgbClr val="ffffff"/>
                </a:solidFill>
                <a:latin typeface="Open Sans"/>
                <a:ea typeface="Arial"/>
                <a:hlinkClick r:id="rId1"/>
              </a:rPr>
              <a:t>Naar de tekst</a:t>
            </a:r>
            <a:endParaRPr b="0" lang="fr-FR" sz="2400" spc="-1" strike="noStrike">
              <a:latin typeface="Arial"/>
            </a:endParaRPr>
          </a:p>
        </p:txBody>
      </p:sp>
      <p:pic>
        <p:nvPicPr>
          <p:cNvPr id="572" name="Picture 6" descr="Icon&#10;&#10;Description automatically generated with medium confidence"/>
          <p:cNvPicPr/>
          <p:nvPr/>
        </p:nvPicPr>
        <p:blipFill>
          <a:blip r:embed="rId2"/>
          <a:stretch/>
        </p:blipFill>
        <p:spPr>
          <a:xfrm>
            <a:off x="7413480" y="5581080"/>
            <a:ext cx="408960" cy="408960"/>
          </a:xfrm>
          <a:prstGeom prst="rect">
            <a:avLst/>
          </a:prstGeom>
          <a:ln w="0">
            <a:noFill/>
          </a:ln>
        </p:spPr>
      </p:pic>
      <p:sp>
        <p:nvSpPr>
          <p:cNvPr id="573" name="CustomShape 4"/>
          <p:cNvSpPr/>
          <p:nvPr/>
        </p:nvSpPr>
        <p:spPr>
          <a:xfrm>
            <a:off x="122400" y="6450840"/>
            <a:ext cx="603324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pPr>
            <a:r>
              <a:rPr b="0" lang="fr-BE" sz="1800" spc="-1" strike="noStrike" u="sng">
                <a:solidFill>
                  <a:srgbClr val="0000ff"/>
                </a:solidFill>
                <a:uFillTx/>
                <a:latin typeface="Open Sans"/>
                <a:ea typeface="Arial"/>
                <a:hlinkClick r:id="rId3"/>
              </a:rPr>
              <a:t>https://marketingdigitalresponsable.org/referentiel/</a:t>
            </a:r>
            <a:r>
              <a:rPr b="0" lang="fr-BE" sz="1800" spc="-1" strike="noStrike">
                <a:solidFill>
                  <a:srgbClr val="ffffff"/>
                </a:solidFill>
                <a:latin typeface="Open Sans"/>
                <a:ea typeface="Arial"/>
              </a:rPr>
              <a:t> </a:t>
            </a:r>
            <a:endParaRPr b="0" lang="fr-FR" sz="1800" spc="-1" strike="noStrike">
              <a:latin typeface="Arial"/>
            </a:endParaRPr>
          </a:p>
        </p:txBody>
      </p:sp>
      <p:pic>
        <p:nvPicPr>
          <p:cNvPr id="574" name="Picture 2" descr="A person sitting on a computer&#10;&#10;Description automatically generated with low confidence"/>
          <p:cNvPicPr/>
          <p:nvPr/>
        </p:nvPicPr>
        <p:blipFill>
          <a:blip r:embed="rId4"/>
          <a:stretch/>
        </p:blipFill>
        <p:spPr>
          <a:xfrm>
            <a:off x="106560" y="1970640"/>
            <a:ext cx="6386760" cy="39794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TextShape 1"/>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fr-FR" sz="3200" spc="-77" strike="noStrike">
                <a:solidFill>
                  <a:srgbClr val="0b347e"/>
                </a:solidFill>
                <a:latin typeface="Open Sans"/>
                <a:ea typeface="Open Sans"/>
              </a:rPr>
              <a:t>Maar ook…</a:t>
            </a:r>
            <a:endParaRPr b="0" lang="fr-FR" sz="3200" spc="-1" strike="noStrike">
              <a:latin typeface="Arial"/>
            </a:endParaRPr>
          </a:p>
        </p:txBody>
      </p:sp>
      <p:pic>
        <p:nvPicPr>
          <p:cNvPr id="576" name="Picture 3" descr="A picture containing text, graphics, logo, design&#10;&#10;Description automatically generated"/>
          <p:cNvPicPr/>
          <p:nvPr/>
        </p:nvPicPr>
        <p:blipFill>
          <a:blip r:embed="rId1"/>
          <a:stretch/>
        </p:blipFill>
        <p:spPr>
          <a:xfrm>
            <a:off x="9641880" y="1558080"/>
            <a:ext cx="2051640" cy="2070360"/>
          </a:xfrm>
          <a:prstGeom prst="rect">
            <a:avLst/>
          </a:prstGeom>
          <a:ln w="0">
            <a:noFill/>
          </a:ln>
        </p:spPr>
      </p:pic>
      <p:sp>
        <p:nvSpPr>
          <p:cNvPr id="577" name="CustomShape 2"/>
          <p:cNvSpPr/>
          <p:nvPr/>
        </p:nvSpPr>
        <p:spPr>
          <a:xfrm>
            <a:off x="9271440" y="3165480"/>
            <a:ext cx="2792520" cy="3646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u="sng">
                <a:solidFill>
                  <a:srgbClr val="0000ff"/>
                </a:solidFill>
                <a:uFillTx/>
                <a:latin typeface="Open Sans"/>
                <a:ea typeface="Open Sans"/>
                <a:hlinkClick r:id="rId2"/>
              </a:rPr>
              <a:t>Fresque de la publicité</a:t>
            </a:r>
            <a:endParaRPr b="0" lang="fr-FR" sz="1800" spc="-1" strike="noStrike">
              <a:latin typeface="Arial"/>
            </a:endParaRPr>
          </a:p>
        </p:txBody>
      </p:sp>
      <p:sp>
        <p:nvSpPr>
          <p:cNvPr id="578" name="CustomShape 3"/>
          <p:cNvSpPr/>
          <p:nvPr/>
        </p:nvSpPr>
        <p:spPr>
          <a:xfrm>
            <a:off x="4638240" y="5679000"/>
            <a:ext cx="2792520" cy="3646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u="sng">
                <a:solidFill>
                  <a:srgbClr val="0000ff"/>
                </a:solidFill>
                <a:uFillTx/>
                <a:latin typeface="Open Sans"/>
                <a:ea typeface="Open Sans"/>
                <a:hlinkClick r:id="rId3"/>
              </a:rPr>
              <a:t>Fresque du numérique</a:t>
            </a:r>
            <a:endParaRPr b="0" lang="fr-FR" sz="1800" spc="-1" strike="noStrike">
              <a:latin typeface="Arial"/>
            </a:endParaRPr>
          </a:p>
        </p:txBody>
      </p:sp>
      <p:pic>
        <p:nvPicPr>
          <p:cNvPr id="579" name="Picture 10" descr="A black background with blue text&#10;&#10;Description automatically generated with low confidence"/>
          <p:cNvPicPr/>
          <p:nvPr/>
        </p:nvPicPr>
        <p:blipFill>
          <a:blip r:embed="rId4"/>
          <a:stretch/>
        </p:blipFill>
        <p:spPr>
          <a:xfrm>
            <a:off x="4510800" y="4174200"/>
            <a:ext cx="3047400" cy="1351800"/>
          </a:xfrm>
          <a:prstGeom prst="rect">
            <a:avLst/>
          </a:prstGeom>
          <a:ln w="0">
            <a:noFill/>
          </a:ln>
        </p:spPr>
      </p:pic>
      <p:pic>
        <p:nvPicPr>
          <p:cNvPr id="580" name="Picture 12" descr="A red and black sign with white text&#10;&#10;Description automatically generated with low confidence"/>
          <p:cNvPicPr/>
          <p:nvPr/>
        </p:nvPicPr>
        <p:blipFill>
          <a:blip r:embed="rId5"/>
          <a:stretch/>
        </p:blipFill>
        <p:spPr>
          <a:xfrm>
            <a:off x="5660280" y="1639440"/>
            <a:ext cx="3130200" cy="1212840"/>
          </a:xfrm>
          <a:prstGeom prst="rect">
            <a:avLst/>
          </a:prstGeom>
          <a:ln w="0">
            <a:noFill/>
          </a:ln>
        </p:spPr>
      </p:pic>
      <p:sp>
        <p:nvSpPr>
          <p:cNvPr id="581" name="CustomShape 4"/>
          <p:cNvSpPr/>
          <p:nvPr/>
        </p:nvSpPr>
        <p:spPr>
          <a:xfrm>
            <a:off x="5269320" y="2993400"/>
            <a:ext cx="3890520" cy="3646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u="sng">
                <a:solidFill>
                  <a:srgbClr val="0000ff"/>
                </a:solidFill>
                <a:uFillTx/>
                <a:latin typeface="Open Sans"/>
                <a:ea typeface="Open Sans"/>
                <a:hlinkClick r:id="rId6"/>
              </a:rPr>
              <a:t>Les livres blancs de sup’ de com sur la communication responsable</a:t>
            </a:r>
            <a:endParaRPr b="0" lang="fr-FR" sz="1800" spc="-1" strike="noStrike">
              <a:latin typeface="Arial"/>
            </a:endParaRPr>
          </a:p>
        </p:txBody>
      </p:sp>
      <p:pic>
        <p:nvPicPr>
          <p:cNvPr id="582" name="Picture 15" descr="A green letters on a black background&#10;&#10;Description automatically generated with low confidence"/>
          <p:cNvPicPr/>
          <p:nvPr/>
        </p:nvPicPr>
        <p:blipFill>
          <a:blip r:embed="rId7"/>
          <a:stretch/>
        </p:blipFill>
        <p:spPr>
          <a:xfrm>
            <a:off x="336960" y="4785840"/>
            <a:ext cx="3674880" cy="587520"/>
          </a:xfrm>
          <a:prstGeom prst="rect">
            <a:avLst/>
          </a:prstGeom>
          <a:ln w="0">
            <a:noFill/>
          </a:ln>
        </p:spPr>
      </p:pic>
      <p:sp>
        <p:nvSpPr>
          <p:cNvPr id="583" name="CustomShape 5"/>
          <p:cNvSpPr/>
          <p:nvPr/>
        </p:nvSpPr>
        <p:spPr>
          <a:xfrm>
            <a:off x="154080" y="5401800"/>
            <a:ext cx="4040640" cy="3646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u="sng">
                <a:solidFill>
                  <a:srgbClr val="0000ff"/>
                </a:solidFill>
                <a:uFillTx/>
                <a:latin typeface="Open Sans"/>
                <a:ea typeface="Open Sans"/>
                <a:hlinkClick r:id="rId8"/>
              </a:rPr>
              <a:t>Replay de notre webinaire sur la publicité &amp; le marketing responsable</a:t>
            </a:r>
            <a:endParaRPr b="0" lang="fr-FR" sz="1800" spc="-1" strike="noStrike">
              <a:latin typeface="Arial"/>
            </a:endParaRPr>
          </a:p>
        </p:txBody>
      </p:sp>
      <p:sp>
        <p:nvSpPr>
          <p:cNvPr id="584" name="CustomShape 6"/>
          <p:cNvSpPr/>
          <p:nvPr/>
        </p:nvSpPr>
        <p:spPr>
          <a:xfrm>
            <a:off x="0" y="2994480"/>
            <a:ext cx="5199480" cy="3646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0" lang="fr-FR" sz="1800" spc="-1" strike="noStrike" u="sng">
                <a:solidFill>
                  <a:srgbClr val="0000ff"/>
                </a:solidFill>
                <a:uFillTx/>
                <a:latin typeface="Open Sans"/>
                <a:ea typeface="Open Sans"/>
                <a:hlinkClick r:id="rId9"/>
              </a:rPr>
              <a:t>Ressources Communication Responsable de Géraldine Moine &amp; Amandine Masson (notion)</a:t>
            </a:r>
            <a:endParaRPr b="0" lang="fr-FR" sz="1800" spc="-1" strike="noStrike">
              <a:latin typeface="Arial"/>
            </a:endParaRPr>
          </a:p>
        </p:txBody>
      </p:sp>
      <p:sp>
        <p:nvSpPr>
          <p:cNvPr id="585" name="CustomShape 7"/>
          <p:cNvSpPr/>
          <p:nvPr/>
        </p:nvSpPr>
        <p:spPr>
          <a:xfrm>
            <a:off x="694800" y="1692360"/>
            <a:ext cx="1247400" cy="1247400"/>
          </a:xfrm>
          <a:prstGeom prst="roundRect">
            <a:avLst>
              <a:gd name="adj" fmla="val 16667"/>
            </a:avLst>
          </a:prstGeom>
          <a:blipFill rotWithShape="0">
            <a:blip r:embed="rId10"/>
            <a:srcRect/>
            <a:stretch/>
          </a:blipFill>
          <a:ln w="0">
            <a:noFill/>
          </a:ln>
        </p:spPr>
        <p:style>
          <a:lnRef idx="0"/>
          <a:fillRef idx="0"/>
          <a:effectRef idx="0"/>
          <a:fontRef idx="minor"/>
        </p:style>
      </p:sp>
      <p:pic>
        <p:nvPicPr>
          <p:cNvPr id="586" name="Picture 22" descr="A black and white logo&#10;&#10;Description automatically generated with medium confidence"/>
          <p:cNvPicPr/>
          <p:nvPr/>
        </p:nvPicPr>
        <p:blipFill>
          <a:blip r:embed="rId11"/>
          <a:srcRect l="11181" t="28073" r="12534" b="28945"/>
          <a:stretch/>
        </p:blipFill>
        <p:spPr>
          <a:xfrm>
            <a:off x="2145240" y="1832760"/>
            <a:ext cx="2581200" cy="1090800"/>
          </a:xfrm>
          <a:prstGeom prst="rect">
            <a:avLst/>
          </a:prstGeom>
          <a:ln w="0">
            <a:noFill/>
          </a:ln>
        </p:spPr>
      </p:pic>
      <p:sp>
        <p:nvSpPr>
          <p:cNvPr id="587" name="CustomShape 8"/>
          <p:cNvSpPr/>
          <p:nvPr/>
        </p:nvSpPr>
        <p:spPr>
          <a:xfrm>
            <a:off x="10525680" y="4842000"/>
            <a:ext cx="406800" cy="240120"/>
          </a:xfrm>
          <a:prstGeom prst="rect">
            <a:avLst/>
          </a:prstGeom>
          <a:solidFill>
            <a:srgbClr val="ffffff"/>
          </a:solidFill>
          <a:ln w="25560">
            <a:solidFill>
              <a:srgbClr val="ffffff"/>
            </a:solidFill>
            <a:round/>
          </a:ln>
        </p:spPr>
        <p:style>
          <a:lnRef idx="0"/>
          <a:fillRef idx="0"/>
          <a:effectRef idx="0"/>
          <a:fontRef idx="minor"/>
        </p:style>
      </p:sp>
      <p:pic>
        <p:nvPicPr>
          <p:cNvPr id="588" name="Image 7" descr="Une image contenant texte, capture d’écran, Police, conception&#10;&#10;Description générée automatiquement"/>
          <p:cNvPicPr/>
          <p:nvPr/>
        </p:nvPicPr>
        <p:blipFill>
          <a:blip r:embed="rId12"/>
          <a:stretch/>
        </p:blipFill>
        <p:spPr>
          <a:xfrm>
            <a:off x="8798400" y="4841640"/>
            <a:ext cx="1418400" cy="1418400"/>
          </a:xfrm>
          <a:prstGeom prst="rect">
            <a:avLst/>
          </a:prstGeom>
          <a:ln w="0">
            <a:noFill/>
          </a:ln>
        </p:spPr>
      </p:pic>
      <p:pic>
        <p:nvPicPr>
          <p:cNvPr id="589" name="Image 18" descr="Une image contenant Graphique, cercle, capture d’écran, Police&#10;&#10;Description générée automatiquement"/>
          <p:cNvPicPr/>
          <p:nvPr/>
        </p:nvPicPr>
        <p:blipFill>
          <a:blip r:embed="rId13"/>
          <a:stretch/>
        </p:blipFill>
        <p:spPr>
          <a:xfrm>
            <a:off x="9201960" y="4125240"/>
            <a:ext cx="611280" cy="611280"/>
          </a:xfrm>
          <a:prstGeom prst="rect">
            <a:avLst/>
          </a:prstGeom>
          <a:ln w="0">
            <a:noFill/>
          </a:ln>
        </p:spPr>
      </p:pic>
      <p:sp>
        <p:nvSpPr>
          <p:cNvPr id="590" name="CustomShape 9"/>
          <p:cNvSpPr/>
          <p:nvPr/>
        </p:nvSpPr>
        <p:spPr>
          <a:xfrm>
            <a:off x="10510560" y="4867200"/>
            <a:ext cx="1318320" cy="1318320"/>
          </a:xfrm>
          <a:prstGeom prst="roundRect">
            <a:avLst>
              <a:gd name="adj" fmla="val 16667"/>
            </a:avLst>
          </a:prstGeom>
          <a:blipFill rotWithShape="0">
            <a:blip r:embed="rId14"/>
            <a:srcRect/>
            <a:stretch/>
          </a:blipFill>
          <a:ln w="0">
            <a:noFill/>
          </a:ln>
        </p:spPr>
        <p:style>
          <a:lnRef idx="0"/>
          <a:fillRef idx="0"/>
          <a:effectRef idx="0"/>
          <a:fontRef idx="minor"/>
        </p:style>
      </p:sp>
      <p:pic>
        <p:nvPicPr>
          <p:cNvPr id="591" name="Image 24" descr="Une image contenant logo, symbole, Graphique, Police&#10;&#10;Description générée automatiquement"/>
          <p:cNvPicPr/>
          <p:nvPr/>
        </p:nvPicPr>
        <p:blipFill>
          <a:blip r:embed="rId15"/>
          <a:stretch/>
        </p:blipFill>
        <p:spPr>
          <a:xfrm>
            <a:off x="10861560" y="4119840"/>
            <a:ext cx="615960" cy="6159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TextShape 1"/>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fr-FR" sz="3200" spc="-77" strike="noStrike">
                <a:solidFill>
                  <a:srgbClr val="0b347e"/>
                </a:solidFill>
                <a:latin typeface="Open Sans"/>
                <a:ea typeface="Open Sans"/>
              </a:rPr>
              <a:t>Maar ook…</a:t>
            </a:r>
            <a:endParaRPr b="0" lang="fr-FR" sz="3200" spc="-1" strike="noStrike">
              <a:latin typeface="Arial"/>
            </a:endParaRPr>
          </a:p>
        </p:txBody>
      </p:sp>
      <p:pic>
        <p:nvPicPr>
          <p:cNvPr id="593" name="Picture 12" descr="A red and black sign with white text&#10;&#10;Description automatically generated with low confidence"/>
          <p:cNvPicPr/>
          <p:nvPr/>
        </p:nvPicPr>
        <p:blipFill>
          <a:blip r:embed="rId1"/>
          <a:stretch/>
        </p:blipFill>
        <p:spPr>
          <a:xfrm>
            <a:off x="8799480" y="619200"/>
            <a:ext cx="3130200" cy="1212840"/>
          </a:xfrm>
          <a:prstGeom prst="rect">
            <a:avLst/>
          </a:prstGeom>
          <a:ln w="0">
            <a:noFill/>
          </a:ln>
        </p:spPr>
      </p:pic>
      <p:sp>
        <p:nvSpPr>
          <p:cNvPr id="594" name="CustomShape 2"/>
          <p:cNvSpPr/>
          <p:nvPr/>
        </p:nvSpPr>
        <p:spPr>
          <a:xfrm>
            <a:off x="98280" y="6468840"/>
            <a:ext cx="10413720" cy="36468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FR" sz="1800" spc="-1" strike="noStrike" u="sng">
                <a:solidFill>
                  <a:srgbClr val="0000ff"/>
                </a:solidFill>
                <a:uFillTx/>
                <a:latin typeface="Open Sans"/>
                <a:ea typeface="Arial"/>
                <a:hlinkClick r:id="rId2"/>
              </a:rPr>
              <a:t>https://www.ecoles-supdecom.com/wp-content/uploads/2021/07/TOME-3.pdf</a:t>
            </a:r>
            <a:r>
              <a:rPr b="0" lang="fr-FR" sz="1800" spc="-1" strike="noStrike">
                <a:solidFill>
                  <a:srgbClr val="ffffff"/>
                </a:solidFill>
                <a:latin typeface="Open Sans"/>
                <a:ea typeface="Arial"/>
              </a:rPr>
              <a:t> </a:t>
            </a:r>
            <a:endParaRPr b="0" lang="fr-FR" sz="1800" spc="-1" strike="noStrike">
              <a:latin typeface="Arial"/>
            </a:endParaRPr>
          </a:p>
        </p:txBody>
      </p:sp>
      <p:sp>
        <p:nvSpPr>
          <p:cNvPr id="595" name="CustomShape 3"/>
          <p:cNvSpPr/>
          <p:nvPr/>
        </p:nvSpPr>
        <p:spPr>
          <a:xfrm>
            <a:off x="7080480" y="2379240"/>
            <a:ext cx="4545000" cy="3666240"/>
          </a:xfrm>
          <a:prstGeom prst="roundRect">
            <a:avLst>
              <a:gd name="adj" fmla="val 16667"/>
            </a:avLst>
          </a:prstGeom>
          <a:blipFill rotWithShape="0">
            <a:blip r:embed="rId3"/>
            <a:srcRect/>
            <a:stretch/>
          </a:blipFill>
          <a:ln w="0">
            <a:noFill/>
          </a:ln>
        </p:spPr>
        <p:style>
          <a:lnRef idx="0"/>
          <a:fillRef idx="0"/>
          <a:effectRef idx="0"/>
          <a:fontRef idx="minor"/>
        </p:style>
      </p:sp>
      <p:pic>
        <p:nvPicPr>
          <p:cNvPr id="596" name="Image 11" descr="Une image contenant texte, capture d’écran, Police, nombre&#10;&#10;Description générée automatiquement"/>
          <p:cNvPicPr/>
          <p:nvPr/>
        </p:nvPicPr>
        <p:blipFill>
          <a:blip r:embed="rId4"/>
          <a:stretch/>
        </p:blipFill>
        <p:spPr>
          <a:xfrm>
            <a:off x="565560" y="1415880"/>
            <a:ext cx="5280480" cy="47145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fr-BE" sz="3600" spc="-100" strike="noStrike">
                <a:solidFill>
                  <a:srgbClr val="0b347e"/>
                </a:solidFill>
                <a:latin typeface="Open Sans"/>
                <a:ea typeface="Open Sans"/>
              </a:rPr>
              <a:t>Wat we doen</a:t>
            </a:r>
            <a:endParaRPr b="0" lang="fr-FR" sz="3600" spc="-1" strike="noStrike">
              <a:latin typeface="Arial"/>
            </a:endParaRPr>
          </a:p>
        </p:txBody>
      </p:sp>
      <p:sp>
        <p:nvSpPr>
          <p:cNvPr id="328" name="CustomShape 2"/>
          <p:cNvSpPr/>
          <p:nvPr/>
        </p:nvSpPr>
        <p:spPr>
          <a:xfrm>
            <a:off x="243360" y="1197000"/>
            <a:ext cx="2846160" cy="131580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en-GB" sz="2400" spc="-1" strike="noStrike">
                <a:solidFill>
                  <a:srgbClr val="ffc000"/>
                </a:solidFill>
                <a:latin typeface="Quicksand SemiBold"/>
                <a:ea typeface="Arial"/>
              </a:rPr>
              <a:t>Goede praktijken promoten</a:t>
            </a:r>
            <a:endParaRPr b="0" lang="fr-FR" sz="2400" spc="-1" strike="noStrike">
              <a:latin typeface="Arial"/>
            </a:endParaRPr>
          </a:p>
        </p:txBody>
      </p:sp>
      <p:pic>
        <p:nvPicPr>
          <p:cNvPr id="329" name="Image 7" descr="Une image contenant clipart, Graphique, graphisme, conception&#10;&#10;Description générée automatiquement"/>
          <p:cNvPicPr/>
          <p:nvPr/>
        </p:nvPicPr>
        <p:blipFill>
          <a:blip r:embed="rId1"/>
          <a:stretch/>
        </p:blipFill>
        <p:spPr>
          <a:xfrm>
            <a:off x="1022760" y="2629080"/>
            <a:ext cx="1287720" cy="1287720"/>
          </a:xfrm>
          <a:prstGeom prst="rect">
            <a:avLst/>
          </a:prstGeom>
          <a:ln w="0">
            <a:noFill/>
          </a:ln>
        </p:spPr>
      </p:pic>
      <p:pic>
        <p:nvPicPr>
          <p:cNvPr id="330" name="Image 8" descr="Une image contenant clipart, Graphique, capture d’écran, symbole&#10;&#10;Description générée automatiquement"/>
          <p:cNvPicPr/>
          <p:nvPr/>
        </p:nvPicPr>
        <p:blipFill>
          <a:blip r:embed="rId2"/>
          <a:stretch/>
        </p:blipFill>
        <p:spPr>
          <a:xfrm>
            <a:off x="2692800" y="5338080"/>
            <a:ext cx="1138320" cy="1138320"/>
          </a:xfrm>
          <a:prstGeom prst="rect">
            <a:avLst/>
          </a:prstGeom>
          <a:ln w="0">
            <a:noFill/>
          </a:ln>
        </p:spPr>
      </p:pic>
      <p:pic>
        <p:nvPicPr>
          <p:cNvPr id="331" name="Image 10" descr="Une image contenant clipart, dessin humoristique, Graphique, Dessin animé&#10;&#10;Description générée automatiquement"/>
          <p:cNvPicPr/>
          <p:nvPr/>
        </p:nvPicPr>
        <p:blipFill>
          <a:blip r:embed="rId3"/>
          <a:stretch/>
        </p:blipFill>
        <p:spPr>
          <a:xfrm>
            <a:off x="8547120" y="5267160"/>
            <a:ext cx="1138320" cy="1138320"/>
          </a:xfrm>
          <a:prstGeom prst="rect">
            <a:avLst/>
          </a:prstGeom>
          <a:ln w="0">
            <a:noFill/>
          </a:ln>
        </p:spPr>
      </p:pic>
      <p:pic>
        <p:nvPicPr>
          <p:cNvPr id="332" name="Image 11" descr="Une image contenant clipart, Graphique, symbole, graphisme&#10;&#10;Description générée automatiquement"/>
          <p:cNvPicPr/>
          <p:nvPr/>
        </p:nvPicPr>
        <p:blipFill>
          <a:blip r:embed="rId4"/>
          <a:stretch/>
        </p:blipFill>
        <p:spPr>
          <a:xfrm>
            <a:off x="5523840" y="2284920"/>
            <a:ext cx="1143360" cy="1143360"/>
          </a:xfrm>
          <a:prstGeom prst="rect">
            <a:avLst/>
          </a:prstGeom>
          <a:ln w="0">
            <a:noFill/>
          </a:ln>
        </p:spPr>
      </p:pic>
      <p:sp>
        <p:nvSpPr>
          <p:cNvPr id="333" name="CustomShape 3"/>
          <p:cNvSpPr/>
          <p:nvPr/>
        </p:nvSpPr>
        <p:spPr>
          <a:xfrm>
            <a:off x="1043280" y="4320360"/>
            <a:ext cx="4431240" cy="91044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Kennis en expertise delen</a:t>
            </a:r>
            <a:endParaRPr b="0" lang="fr-FR" sz="2400" spc="-1" strike="noStrike">
              <a:latin typeface="Arial"/>
            </a:endParaRPr>
          </a:p>
        </p:txBody>
      </p:sp>
      <p:sp>
        <p:nvSpPr>
          <p:cNvPr id="334" name="CustomShape 4"/>
          <p:cNvSpPr/>
          <p:nvPr/>
        </p:nvSpPr>
        <p:spPr>
          <a:xfrm>
            <a:off x="4164120" y="1399680"/>
            <a:ext cx="3863160" cy="91044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Tools, gidsen en opleidingen bieden</a:t>
            </a:r>
            <a:endParaRPr b="0" lang="fr-FR" sz="2400" spc="-1" strike="noStrike">
              <a:latin typeface="Arial"/>
            </a:endParaRPr>
          </a:p>
        </p:txBody>
      </p:sp>
      <p:sp>
        <p:nvSpPr>
          <p:cNvPr id="335" name="CustomShape 5"/>
          <p:cNvSpPr/>
          <p:nvPr/>
        </p:nvSpPr>
        <p:spPr>
          <a:xfrm>
            <a:off x="6716520" y="3906000"/>
            <a:ext cx="4799520" cy="131580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Ondersteuning geven voor verantwoorde digitalisering</a:t>
            </a:r>
            <a:endParaRPr b="0" lang="fr-FR" sz="2400" spc="-1" strike="noStrike">
              <a:latin typeface="Arial"/>
            </a:endParaRPr>
          </a:p>
        </p:txBody>
      </p:sp>
      <p:sp>
        <p:nvSpPr>
          <p:cNvPr id="336" name="CustomShape 6"/>
          <p:cNvSpPr/>
          <p:nvPr/>
        </p:nvSpPr>
        <p:spPr>
          <a:xfrm>
            <a:off x="8789400" y="1197000"/>
            <a:ext cx="3158640" cy="131580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Als referentiepunt fungeren</a:t>
            </a:r>
            <a:endParaRPr b="0" lang="fr-FR" sz="2400" spc="-1" strike="noStrike">
              <a:latin typeface="Arial"/>
            </a:endParaRPr>
          </a:p>
        </p:txBody>
      </p:sp>
      <p:pic>
        <p:nvPicPr>
          <p:cNvPr id="337" name="Image 9" descr="Une image contenant cercle, capture d’écran, Caractère coloré, Graphique&#10;&#10;Description générée automatiquement"/>
          <p:cNvPicPr/>
          <p:nvPr/>
        </p:nvPicPr>
        <p:blipFill>
          <a:blip r:embed="rId5"/>
          <a:stretch/>
        </p:blipFill>
        <p:spPr>
          <a:xfrm>
            <a:off x="9768600" y="2610360"/>
            <a:ext cx="1200240" cy="12002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CustomShape 1"/>
          <p:cNvSpPr/>
          <p:nvPr/>
        </p:nvSpPr>
        <p:spPr>
          <a:xfrm>
            <a:off x="522720" y="-24264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Communicatie: </a:t>
            </a:r>
            <a:endParaRPr b="0" lang="fr-FR" sz="3600" spc="-1" strike="noStrike">
              <a:latin typeface="Arial"/>
            </a:endParaRPr>
          </a:p>
          <a:p>
            <a:pPr algn="ctr">
              <a:lnSpc>
                <a:spcPct val="85000"/>
              </a:lnSpc>
              <a:buNone/>
              <a:tabLst>
                <a:tab algn="l" pos="0"/>
              </a:tabLst>
            </a:pPr>
            <a:r>
              <a:rPr b="0" lang="en-GB" sz="3600" spc="-52" strike="noStrike">
                <a:solidFill>
                  <a:srgbClr val="0b347e"/>
                </a:solidFill>
                <a:latin typeface="Open Sans"/>
                <a:ea typeface="Open Sans"/>
              </a:rPr>
              <a:t>op papier of “gedematerialiseerd”?</a:t>
            </a:r>
            <a:endParaRPr b="0" lang="fr-FR" sz="3600" spc="-1" strike="noStrike">
              <a:latin typeface="Arial"/>
            </a:endParaRPr>
          </a:p>
        </p:txBody>
      </p:sp>
      <p:pic>
        <p:nvPicPr>
          <p:cNvPr id="598" name="Image 5" descr="Une image contenant texte, capture d’écran, Police, nombre&#10;&#10;Description générée automatiquement"/>
          <p:cNvPicPr/>
          <p:nvPr/>
        </p:nvPicPr>
        <p:blipFill>
          <a:blip r:embed="rId1"/>
          <a:srcRect l="19887" t="18316" r="29325" b="7279"/>
          <a:stretch/>
        </p:blipFill>
        <p:spPr>
          <a:xfrm>
            <a:off x="137520" y="1372320"/>
            <a:ext cx="5957640" cy="4840920"/>
          </a:xfrm>
          <a:prstGeom prst="rect">
            <a:avLst/>
          </a:prstGeom>
          <a:ln w="0">
            <a:noFill/>
          </a:ln>
        </p:spPr>
      </p:pic>
      <p:sp>
        <p:nvSpPr>
          <p:cNvPr id="599" name="CustomShape 2"/>
          <p:cNvSpPr/>
          <p:nvPr/>
        </p:nvSpPr>
        <p:spPr>
          <a:xfrm>
            <a:off x="137520" y="6444720"/>
            <a:ext cx="8430480" cy="36432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FR" sz="1800" spc="-1" strike="noStrike" u="sng">
                <a:solidFill>
                  <a:srgbClr val="0000ff"/>
                </a:solidFill>
                <a:uFillTx/>
                <a:latin typeface="Open Sans"/>
                <a:ea typeface="Arial"/>
                <a:hlinkClick r:id="rId2"/>
              </a:rPr>
              <a:t>https://presse.ademe.fr/files/acv_ntic_synthese_resultats.pdf</a:t>
            </a:r>
            <a:r>
              <a:rPr b="0" lang="fr-FR" sz="1800" spc="-1" strike="noStrike">
                <a:solidFill>
                  <a:srgbClr val="ffffff"/>
                </a:solidFill>
                <a:latin typeface="Open Sans"/>
                <a:ea typeface="Arial"/>
              </a:rPr>
              <a:t> </a:t>
            </a:r>
            <a:endParaRPr b="0" lang="fr-FR" sz="1800" spc="-1" strike="noStrike">
              <a:latin typeface="Arial"/>
            </a:endParaRPr>
          </a:p>
        </p:txBody>
      </p:sp>
      <p:sp>
        <p:nvSpPr>
          <p:cNvPr id="600" name="CustomShape 3"/>
          <p:cNvSpPr/>
          <p:nvPr/>
        </p:nvSpPr>
        <p:spPr>
          <a:xfrm>
            <a:off x="6735240" y="1431360"/>
            <a:ext cx="4675320" cy="4457160"/>
          </a:xfrm>
          <a:prstGeom prst="roundRect">
            <a:avLst>
              <a:gd name="adj" fmla="val 16667"/>
            </a:avLst>
          </a:prstGeom>
          <a:solidFill>
            <a:srgbClr val="184f6e"/>
          </a:solidFill>
          <a:ln w="25560">
            <a:noFill/>
          </a:ln>
        </p:spPr>
        <p:style>
          <a:lnRef idx="0"/>
          <a:fillRef idx="0"/>
          <a:effectRef idx="0"/>
          <a:fontRef idx="minor"/>
        </p:style>
        <p:txBody>
          <a:bodyPr lIns="45720" rIns="45720" tIns="45000" bIns="45000" anchor="ctr">
            <a:spAutoFit/>
          </a:bodyPr>
          <a:p>
            <a:pPr algn="ctr">
              <a:lnSpc>
                <a:spcPct val="100000"/>
              </a:lnSpc>
              <a:buNone/>
            </a:pPr>
            <a:r>
              <a:rPr b="1" lang="fr-FR" sz="2400" spc="-1" strike="noStrike">
                <a:solidFill>
                  <a:srgbClr val="ffc000"/>
                </a:solidFill>
                <a:latin typeface="Quicksand SemiBold"/>
                <a:ea typeface="Arial"/>
              </a:rPr>
              <a:t>Hoe langer de levensduur van de informatie, hoe geschikter papier is als medium.</a:t>
            </a:r>
            <a:endParaRPr b="0" lang="fr-FR" sz="2400" spc="-1" strike="noStrike">
              <a:latin typeface="Arial"/>
            </a:endParaRPr>
          </a:p>
          <a:p>
            <a:pPr algn="ctr">
              <a:lnSpc>
                <a:spcPct val="100000"/>
              </a:lnSpc>
              <a:buNone/>
            </a:pPr>
            <a:endParaRPr b="0" lang="fr-FR" sz="1800" spc="-1" strike="noStrike">
              <a:latin typeface="Arial"/>
            </a:endParaRPr>
          </a:p>
          <a:p>
            <a:pPr algn="ctr">
              <a:lnSpc>
                <a:spcPct val="100000"/>
              </a:lnSpc>
              <a:buNone/>
            </a:pPr>
            <a:r>
              <a:rPr b="1" lang="fr-FR" sz="2400" spc="-1" strike="noStrike">
                <a:solidFill>
                  <a:srgbClr val="ffc000"/>
                </a:solidFill>
                <a:latin typeface="Quicksand SemiBold"/>
                <a:ea typeface="Arial"/>
              </a:rPr>
              <a:t>!! Alleen met een algemene LCA kunnen we de verschillende oplossingen vergelijken.</a:t>
            </a: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1" name="CustomShape 1"/>
          <p:cNvSpPr/>
          <p:nvPr/>
        </p:nvSpPr>
        <p:spPr>
          <a:xfrm>
            <a:off x="548280" y="0"/>
            <a:ext cx="11420280" cy="1450080"/>
          </a:xfrm>
          <a:prstGeom prst="rect">
            <a:avLst/>
          </a:prstGeom>
          <a:noFill/>
          <a:ln w="12600">
            <a:noFill/>
          </a:ln>
        </p:spPr>
        <p:style>
          <a:lnRef idx="0"/>
          <a:fillRef idx="0"/>
          <a:effectRef idx="0"/>
          <a:fontRef idx="minor"/>
        </p:style>
        <p:txBody>
          <a:bodyPr lIns="0" rIns="0" tIns="0" bIns="0" anchor="b">
            <a:normAutofit/>
          </a:bodyPr>
          <a:p>
            <a:pPr>
              <a:lnSpc>
                <a:spcPct val="85000"/>
              </a:lnSpc>
              <a:buNone/>
              <a:tabLst>
                <a:tab algn="l" pos="0"/>
              </a:tabLst>
            </a:pPr>
            <a:r>
              <a:rPr b="0" lang="fr-FR" sz="3200" spc="-52" strike="noStrike">
                <a:solidFill>
                  <a:srgbClr val="0a347d"/>
                </a:solidFill>
                <a:latin typeface="Open Sans"/>
                <a:ea typeface="Open Sans"/>
              </a:rPr>
              <a:t>Rationeel gebruik van e-mail</a:t>
            </a:r>
            <a:endParaRPr b="0" lang="fr-FR" sz="3200" spc="-1" strike="noStrike">
              <a:latin typeface="Arial"/>
            </a:endParaRPr>
          </a:p>
        </p:txBody>
      </p:sp>
      <p:sp>
        <p:nvSpPr>
          <p:cNvPr id="602" name="CustomShape 2"/>
          <p:cNvSpPr/>
          <p:nvPr/>
        </p:nvSpPr>
        <p:spPr>
          <a:xfrm>
            <a:off x="3463920" y="1816560"/>
            <a:ext cx="8560080" cy="3926160"/>
          </a:xfrm>
          <a:prstGeom prst="rect">
            <a:avLst/>
          </a:prstGeom>
          <a:noFill/>
          <a:ln w="0">
            <a:noFill/>
          </a:ln>
        </p:spPr>
        <p:style>
          <a:lnRef idx="0"/>
          <a:fillRef idx="0"/>
          <a:effectRef idx="0"/>
          <a:fontRef idx="minor"/>
        </p:style>
        <p:txBody>
          <a:bodyPr lIns="0" rIns="0" tIns="13320" bIns="0" anchor="t">
            <a:spAutoFit/>
          </a:bodyPr>
          <a:p>
            <a:pPr marL="12600">
              <a:lnSpc>
                <a:spcPct val="100000"/>
              </a:lnSpc>
              <a:spcBef>
                <a:spcPts val="105"/>
              </a:spcBef>
              <a:buNone/>
            </a:pPr>
            <a:r>
              <a:rPr b="1" lang="fr-FR" sz="2000" spc="131" strike="noStrike">
                <a:solidFill>
                  <a:srgbClr val="343e67"/>
                </a:solidFill>
                <a:latin typeface="Cambria"/>
                <a:ea typeface="Arial"/>
              </a:rPr>
              <a:t>Toepassing </a:t>
            </a:r>
            <a:r>
              <a:rPr b="1" lang="fr-FR" sz="2000" spc="-1" strike="noStrike">
                <a:solidFill>
                  <a:srgbClr val="343e67"/>
                </a:solidFill>
                <a:latin typeface="Cambria"/>
                <a:ea typeface="Arial"/>
              </a:rPr>
              <a:t>|</a:t>
            </a:r>
            <a:r>
              <a:rPr b="1" lang="fr-FR" sz="2000" spc="134" strike="noStrike">
                <a:solidFill>
                  <a:srgbClr val="343e67"/>
                </a:solidFill>
                <a:latin typeface="Cambria"/>
                <a:ea typeface="Arial"/>
              </a:rPr>
              <a:t> </a:t>
            </a:r>
            <a:r>
              <a:rPr b="0" lang="fr-FR" sz="1800" spc="-7" strike="noStrike">
                <a:solidFill>
                  <a:srgbClr val="343e67"/>
                </a:solidFill>
                <a:latin typeface="Arial MT"/>
                <a:ea typeface="Arial"/>
              </a:rPr>
              <a:t>Gemiddeld</a:t>
            </a:r>
            <a:endParaRPr b="0" lang="fr-FR" sz="1800" spc="-1" strike="noStrike">
              <a:latin typeface="Arial"/>
            </a:endParaRPr>
          </a:p>
          <a:p>
            <a:pPr marL="12600">
              <a:lnSpc>
                <a:spcPct val="100000"/>
              </a:lnSpc>
              <a:spcBef>
                <a:spcPts val="40"/>
              </a:spcBef>
              <a:buNone/>
            </a:pPr>
            <a:endParaRPr b="0" lang="fr-FR" sz="1800" spc="-1" strike="noStrike">
              <a:latin typeface="Arial"/>
            </a:endParaRPr>
          </a:p>
          <a:p>
            <a:pPr marL="12600">
              <a:lnSpc>
                <a:spcPct val="100000"/>
              </a:lnSpc>
              <a:buNone/>
            </a:pPr>
            <a:r>
              <a:rPr b="1" lang="fr-FR" sz="2000" spc="-7" strike="noStrike">
                <a:solidFill>
                  <a:srgbClr val="343e67"/>
                </a:solidFill>
                <a:latin typeface="Cambria"/>
                <a:ea typeface="Arial"/>
              </a:rPr>
              <a:t>Intensiteit</a:t>
            </a:r>
            <a:r>
              <a:rPr b="1" lang="fr-FR" sz="2000" spc="171" strike="noStrike">
                <a:solidFill>
                  <a:srgbClr val="343e67"/>
                </a:solidFill>
                <a:latin typeface="Cambria"/>
                <a:ea typeface="Arial"/>
              </a:rPr>
              <a:t> </a:t>
            </a:r>
            <a:r>
              <a:rPr b="1" lang="fr-FR" sz="2000" spc="-1" strike="noStrike">
                <a:solidFill>
                  <a:srgbClr val="343e67"/>
                </a:solidFill>
                <a:latin typeface="Cambria"/>
                <a:ea typeface="Arial"/>
              </a:rPr>
              <a:t>|</a:t>
            </a:r>
            <a:r>
              <a:rPr b="1" lang="fr-FR" sz="2000" spc="154" strike="noStrike">
                <a:solidFill>
                  <a:srgbClr val="343e67"/>
                </a:solidFill>
                <a:latin typeface="Cambria"/>
                <a:ea typeface="Arial"/>
              </a:rPr>
              <a:t> </a:t>
            </a:r>
            <a:r>
              <a:rPr b="0" lang="fr-FR" sz="1800" spc="-7" strike="noStrike">
                <a:solidFill>
                  <a:srgbClr val="343e67"/>
                </a:solidFill>
                <a:latin typeface="Arial MT"/>
                <a:ea typeface="Arial"/>
              </a:rPr>
              <a:t>Gemiddeld</a:t>
            </a:r>
            <a:endParaRPr b="0" lang="fr-FR" sz="1800" spc="-1" strike="noStrike">
              <a:latin typeface="Arial"/>
            </a:endParaRPr>
          </a:p>
          <a:p>
            <a:pPr marL="12600">
              <a:lnSpc>
                <a:spcPct val="100000"/>
              </a:lnSpc>
              <a:buNone/>
            </a:pPr>
            <a:endParaRPr b="0" lang="fr-FR" sz="1800" spc="-1" strike="noStrike">
              <a:latin typeface="Arial"/>
            </a:endParaRPr>
          </a:p>
          <a:p>
            <a:pPr marL="12600">
              <a:lnSpc>
                <a:spcPct val="99000"/>
              </a:lnSpc>
              <a:buNone/>
            </a:pPr>
            <a:r>
              <a:rPr b="1" lang="fr-FR" sz="1800" spc="-7" strike="noStrike">
                <a:solidFill>
                  <a:srgbClr val="343e67"/>
                </a:solidFill>
                <a:latin typeface="Cambria"/>
                <a:ea typeface="Arial"/>
              </a:rPr>
              <a:t>Beschrijving</a:t>
            </a:r>
            <a:r>
              <a:rPr b="1" lang="fr-FR" sz="1800" spc="109" strike="noStrike">
                <a:solidFill>
                  <a:srgbClr val="343e67"/>
                </a:solidFill>
                <a:latin typeface="Cambria"/>
                <a:ea typeface="Arial"/>
              </a:rPr>
              <a:t> </a:t>
            </a:r>
            <a:r>
              <a:rPr b="1" lang="fr-FR" sz="1800" spc="-1" strike="noStrike">
                <a:solidFill>
                  <a:srgbClr val="343e67"/>
                </a:solidFill>
                <a:latin typeface="Cambria"/>
                <a:ea typeface="Arial"/>
              </a:rPr>
              <a:t>|</a:t>
            </a:r>
            <a:r>
              <a:rPr b="1" lang="fr-FR" sz="1800" spc="86" strike="noStrike">
                <a:solidFill>
                  <a:srgbClr val="343e67"/>
                </a:solidFill>
                <a:latin typeface="Cambria"/>
                <a:ea typeface="Arial"/>
              </a:rPr>
              <a:t> </a:t>
            </a:r>
            <a:r>
              <a:rPr b="0" lang="fr-FR" sz="1600" spc="86" strike="noStrike">
                <a:solidFill>
                  <a:srgbClr val="343e67"/>
                </a:solidFill>
                <a:latin typeface="Arial MT"/>
                <a:ea typeface="Arial"/>
              </a:rPr>
              <a:t>Onze e-mails hebben een impact op het milieu. In tegenstelling tot wat vaak wordt gedacht, is het niet de opslag van e-mails, maar het schrijven, lezen en versturen ervan dat het meest bijdraagt aan een grotere ecologische voetafdruk. </a:t>
            </a:r>
            <a:endParaRPr b="0" lang="fr-FR" sz="1600" spc="-1" strike="noStrike">
              <a:latin typeface="Arial"/>
            </a:endParaRPr>
          </a:p>
          <a:p>
            <a:pPr marL="12600">
              <a:lnSpc>
                <a:spcPct val="100000"/>
              </a:lnSpc>
              <a:spcBef>
                <a:spcPts val="40"/>
              </a:spcBef>
              <a:buNone/>
            </a:pPr>
            <a:endParaRPr b="0" lang="fr-FR" sz="1800" spc="-1" strike="noStrike">
              <a:latin typeface="Arial"/>
            </a:endParaRPr>
          </a:p>
          <a:p>
            <a:pPr marL="12600">
              <a:lnSpc>
                <a:spcPct val="99000"/>
              </a:lnSpc>
              <a:buNone/>
            </a:pPr>
            <a:r>
              <a:rPr b="1" lang="fr-FR" sz="1800" spc="100" strike="noStrike">
                <a:solidFill>
                  <a:srgbClr val="343e67"/>
                </a:solidFill>
                <a:latin typeface="Cambria"/>
                <a:ea typeface="Arial"/>
              </a:rPr>
              <a:t>Goede praktijken </a:t>
            </a:r>
            <a:r>
              <a:rPr b="1" lang="fr-FR" sz="1800" spc="-1" strike="noStrike">
                <a:solidFill>
                  <a:srgbClr val="343e67"/>
                </a:solidFill>
                <a:latin typeface="Cambria"/>
                <a:ea typeface="Arial"/>
              </a:rPr>
              <a:t>|</a:t>
            </a:r>
            <a:r>
              <a:rPr b="1" lang="fr-FR" sz="1800" spc="106" strike="noStrike">
                <a:solidFill>
                  <a:srgbClr val="343e67"/>
                </a:solidFill>
                <a:latin typeface="Cambria"/>
                <a:ea typeface="Arial"/>
              </a:rPr>
              <a:t> </a:t>
            </a:r>
            <a:r>
              <a:rPr b="0" lang="fr-FR" sz="1600" spc="106" strike="noStrike">
                <a:solidFill>
                  <a:srgbClr val="343e67"/>
                </a:solidFill>
                <a:latin typeface="Arial MT"/>
                <a:ea typeface="Arial"/>
              </a:rPr>
              <a:t>Vervang handtekeningen met afbeeldingen door tekst, sorteer en verwijder e-mails regelmatig, schrijf u uit voor nutteloze nieuwsbrieven, beperk het aantal verstuurde e-mails en de ontvangers, vermijd bijlagen (gebruik diensten voor bestandsoverdracht of documenten die worden gedeeld in de Cloud), verwijder oude e-mails uit dezelfde thread, enz.</a:t>
            </a:r>
            <a:endParaRPr b="0" lang="fr-FR" sz="1600" spc="-1" strike="noStrike">
              <a:latin typeface="Arial"/>
            </a:endParaRPr>
          </a:p>
        </p:txBody>
      </p:sp>
      <p:pic>
        <p:nvPicPr>
          <p:cNvPr id="603" name="Picture 7" descr=""/>
          <p:cNvPicPr/>
          <p:nvPr/>
        </p:nvPicPr>
        <p:blipFill>
          <a:blip r:embed="rId1"/>
          <a:stretch/>
        </p:blipFill>
        <p:spPr>
          <a:xfrm>
            <a:off x="548280" y="2826000"/>
            <a:ext cx="2199960" cy="2199960"/>
          </a:xfrm>
          <a:prstGeom prst="rect">
            <a:avLst/>
          </a:prstGeom>
          <a:ln w="0">
            <a:noFill/>
          </a:ln>
        </p:spPr>
      </p:pic>
      <p:pic>
        <p:nvPicPr>
          <p:cNvPr id="604" name="Picture 2" descr="Icon&#10;&#10;Description automatically generated"/>
          <p:cNvPicPr/>
          <p:nvPr/>
        </p:nvPicPr>
        <p:blipFill>
          <a:blip r:embed="rId2"/>
          <a:stretch/>
        </p:blipFill>
        <p:spPr>
          <a:xfrm>
            <a:off x="10182960" y="-10440"/>
            <a:ext cx="1866600" cy="1866600"/>
          </a:xfrm>
          <a:prstGeom prst="rect">
            <a:avLst/>
          </a:prstGeom>
          <a:ln w="0">
            <a:noFill/>
          </a:ln>
        </p:spPr>
      </p:pic>
      <p:sp>
        <p:nvSpPr>
          <p:cNvPr id="605" name="CustomShape 3"/>
          <p:cNvSpPr/>
          <p:nvPr/>
        </p:nvSpPr>
        <p:spPr>
          <a:xfrm>
            <a:off x="265320" y="6402240"/>
            <a:ext cx="7609320" cy="36432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FR" sz="1800" spc="-1" strike="noStrike" u="sng">
                <a:solidFill>
                  <a:srgbClr val="0000ff"/>
                </a:solidFill>
                <a:uFillTx/>
                <a:latin typeface="Arial"/>
                <a:ea typeface="Arial"/>
                <a:hlinkClick r:id="rId3"/>
              </a:rPr>
              <a:t>https://isit-be.org/wp-content/uploads/2023/04/mail-et-piece-jointe.pdf</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CustomShape 1"/>
          <p:cNvSpPr/>
          <p:nvPr/>
        </p:nvSpPr>
        <p:spPr>
          <a:xfrm>
            <a:off x="548280" y="0"/>
            <a:ext cx="11420280" cy="1450080"/>
          </a:xfrm>
          <a:prstGeom prst="rect">
            <a:avLst/>
          </a:prstGeom>
          <a:noFill/>
          <a:ln w="12600">
            <a:noFill/>
          </a:ln>
        </p:spPr>
        <p:style>
          <a:lnRef idx="0"/>
          <a:fillRef idx="0"/>
          <a:effectRef idx="0"/>
          <a:fontRef idx="minor"/>
        </p:style>
        <p:txBody>
          <a:bodyPr lIns="0" rIns="0" tIns="0" bIns="0" anchor="b">
            <a:normAutofit/>
          </a:bodyPr>
          <a:p>
            <a:pPr>
              <a:lnSpc>
                <a:spcPct val="85000"/>
              </a:lnSpc>
              <a:buNone/>
              <a:tabLst>
                <a:tab algn="l" pos="0"/>
              </a:tabLst>
            </a:pPr>
            <a:r>
              <a:rPr b="0" lang="fr-FR" sz="3200" spc="-52" strike="noStrike">
                <a:solidFill>
                  <a:srgbClr val="0a347d"/>
                </a:solidFill>
                <a:latin typeface="Open Sans"/>
                <a:ea typeface="Open Sans"/>
              </a:rPr>
              <a:t>Gebruik diensten voor bestandsoverdracht</a:t>
            </a:r>
            <a:endParaRPr b="0" lang="fr-FR" sz="3200" spc="-1" strike="noStrike">
              <a:latin typeface="Arial"/>
            </a:endParaRPr>
          </a:p>
        </p:txBody>
      </p:sp>
      <p:sp>
        <p:nvSpPr>
          <p:cNvPr id="607" name="CustomShape 2"/>
          <p:cNvSpPr/>
          <p:nvPr/>
        </p:nvSpPr>
        <p:spPr>
          <a:xfrm>
            <a:off x="3808080" y="2079000"/>
            <a:ext cx="7754400" cy="3932280"/>
          </a:xfrm>
          <a:prstGeom prst="rect">
            <a:avLst/>
          </a:prstGeom>
          <a:noFill/>
          <a:ln w="0">
            <a:noFill/>
          </a:ln>
        </p:spPr>
        <p:style>
          <a:lnRef idx="0"/>
          <a:fillRef idx="0"/>
          <a:effectRef idx="0"/>
          <a:fontRef idx="minor"/>
        </p:style>
        <p:txBody>
          <a:bodyPr lIns="0" rIns="0" tIns="13320" bIns="0" anchor="t">
            <a:spAutoFit/>
          </a:bodyPr>
          <a:p>
            <a:pPr marL="12600">
              <a:lnSpc>
                <a:spcPct val="100000"/>
              </a:lnSpc>
              <a:spcBef>
                <a:spcPts val="105"/>
              </a:spcBef>
              <a:buNone/>
            </a:pPr>
            <a:r>
              <a:rPr b="1" lang="fr-FR" sz="2000" spc="131" strike="noStrike">
                <a:solidFill>
                  <a:srgbClr val="343e67"/>
                </a:solidFill>
                <a:latin typeface="Cambria"/>
                <a:ea typeface="Arial"/>
              </a:rPr>
              <a:t>Toepassing </a:t>
            </a:r>
            <a:r>
              <a:rPr b="1" lang="fr-FR" sz="2000" spc="-1" strike="noStrike">
                <a:solidFill>
                  <a:srgbClr val="343e67"/>
                </a:solidFill>
                <a:latin typeface="Cambria"/>
                <a:ea typeface="Arial"/>
              </a:rPr>
              <a:t>|</a:t>
            </a:r>
            <a:r>
              <a:rPr b="1" lang="fr-FR" sz="2000" spc="126" strike="noStrike">
                <a:solidFill>
                  <a:srgbClr val="343e67"/>
                </a:solidFill>
                <a:latin typeface="Cambria"/>
                <a:ea typeface="Arial"/>
              </a:rPr>
              <a:t> </a:t>
            </a:r>
            <a:r>
              <a:rPr b="0" lang="fr-FR" sz="1800" spc="-7" strike="noStrike">
                <a:solidFill>
                  <a:srgbClr val="343e67"/>
                </a:solidFill>
                <a:latin typeface="Arial MT"/>
                <a:ea typeface="Arial"/>
              </a:rPr>
              <a:t>Gemakkelijk</a:t>
            </a:r>
            <a:endParaRPr b="0" lang="fr-FR" sz="1800" spc="-1" strike="noStrike">
              <a:latin typeface="Arial"/>
            </a:endParaRPr>
          </a:p>
          <a:p>
            <a:pPr marL="12600">
              <a:lnSpc>
                <a:spcPct val="100000"/>
              </a:lnSpc>
              <a:spcBef>
                <a:spcPts val="51"/>
              </a:spcBef>
              <a:buNone/>
            </a:pPr>
            <a:endParaRPr b="0" lang="fr-FR" sz="1800" spc="-1" strike="noStrike">
              <a:latin typeface="Arial"/>
            </a:endParaRPr>
          </a:p>
          <a:p>
            <a:pPr marL="12600">
              <a:lnSpc>
                <a:spcPct val="100000"/>
              </a:lnSpc>
              <a:buNone/>
            </a:pPr>
            <a:r>
              <a:rPr b="1" lang="fr-FR" sz="2000" spc="-7" strike="noStrike">
                <a:solidFill>
                  <a:srgbClr val="343e67"/>
                </a:solidFill>
                <a:latin typeface="Cambria"/>
                <a:ea typeface="Arial"/>
              </a:rPr>
              <a:t>Intensiteit</a:t>
            </a:r>
            <a:r>
              <a:rPr b="1" lang="fr-FR" sz="2000" spc="171" strike="noStrike">
                <a:solidFill>
                  <a:srgbClr val="343e67"/>
                </a:solidFill>
                <a:latin typeface="Cambria"/>
                <a:ea typeface="Arial"/>
              </a:rPr>
              <a:t> </a:t>
            </a:r>
            <a:r>
              <a:rPr b="1" lang="fr-FR" sz="2000" spc="-1" strike="noStrike">
                <a:solidFill>
                  <a:srgbClr val="343e67"/>
                </a:solidFill>
                <a:latin typeface="Cambria"/>
                <a:ea typeface="Arial"/>
              </a:rPr>
              <a:t>|</a:t>
            </a:r>
            <a:r>
              <a:rPr b="1" lang="fr-FR" sz="2000" spc="154" strike="noStrike">
                <a:solidFill>
                  <a:srgbClr val="343e67"/>
                </a:solidFill>
                <a:latin typeface="Cambria"/>
                <a:ea typeface="Arial"/>
              </a:rPr>
              <a:t> </a:t>
            </a:r>
            <a:r>
              <a:rPr b="0" lang="fr-FR" sz="1800" spc="-7" strike="noStrike">
                <a:solidFill>
                  <a:srgbClr val="343e67"/>
                </a:solidFill>
                <a:latin typeface="Arial MT"/>
                <a:ea typeface="Arial"/>
              </a:rPr>
              <a:t>Gemiddeld</a:t>
            </a:r>
            <a:endParaRPr b="0" lang="fr-FR" sz="1800" spc="-1" strike="noStrike">
              <a:latin typeface="Arial"/>
            </a:endParaRPr>
          </a:p>
          <a:p>
            <a:pPr marL="12600">
              <a:lnSpc>
                <a:spcPct val="100000"/>
              </a:lnSpc>
              <a:spcBef>
                <a:spcPts val="51"/>
              </a:spcBef>
              <a:buNone/>
            </a:pPr>
            <a:endParaRPr b="0" lang="fr-FR" sz="1800" spc="-1" strike="noStrike">
              <a:latin typeface="Arial"/>
            </a:endParaRPr>
          </a:p>
          <a:p>
            <a:pPr marL="12600">
              <a:lnSpc>
                <a:spcPct val="99000"/>
              </a:lnSpc>
              <a:buNone/>
            </a:pPr>
            <a:r>
              <a:rPr b="1" lang="fr-FR" sz="1800" spc="-7" strike="noStrike">
                <a:solidFill>
                  <a:srgbClr val="343e67"/>
                </a:solidFill>
                <a:latin typeface="Cambria"/>
                <a:ea typeface="Arial"/>
              </a:rPr>
              <a:t>Beschrijving</a:t>
            </a:r>
            <a:r>
              <a:rPr b="1" lang="fr-FR" sz="1800" spc="80" strike="noStrike">
                <a:solidFill>
                  <a:srgbClr val="343e67"/>
                </a:solidFill>
                <a:latin typeface="Cambria"/>
                <a:ea typeface="Arial"/>
              </a:rPr>
              <a:t> </a:t>
            </a:r>
            <a:r>
              <a:rPr b="1" lang="fr-FR" sz="1800" spc="-1" strike="noStrike">
                <a:solidFill>
                  <a:srgbClr val="343e67"/>
                </a:solidFill>
                <a:latin typeface="Cambria"/>
                <a:ea typeface="Arial"/>
              </a:rPr>
              <a:t>|</a:t>
            </a:r>
            <a:r>
              <a:rPr b="1" lang="fr-FR" sz="1800" spc="55" strike="noStrike">
                <a:solidFill>
                  <a:srgbClr val="343e67"/>
                </a:solidFill>
                <a:latin typeface="Cambria"/>
                <a:ea typeface="Arial"/>
              </a:rPr>
              <a:t> </a:t>
            </a:r>
            <a:r>
              <a:rPr b="0" lang="fr-FR" sz="1800" spc="55" strike="noStrike">
                <a:solidFill>
                  <a:srgbClr val="343e67"/>
                </a:solidFill>
                <a:latin typeface="Cambria"/>
                <a:ea typeface="Arial"/>
              </a:rPr>
              <a:t>Voorkom </a:t>
            </a:r>
            <a:r>
              <a:rPr b="0" lang="fr-FR" sz="1800" spc="-7" strike="noStrike">
                <a:solidFill>
                  <a:srgbClr val="343e67"/>
                </a:solidFill>
                <a:latin typeface="Arial MT"/>
                <a:ea typeface="Arial"/>
              </a:rPr>
              <a:t>het verspreiden van documenten op meerdere apparaten en in mailboxen. Gebruik liever diensten voor bestandsoverdracht. Zo vermijdt u: (1) het downloaden van documenten naar meerdere apparaten voor dezelfde gebruiker en (2) het kopiëren van documenten over meerdere servers gedurende lange perioden. </a:t>
            </a:r>
            <a:endParaRPr b="0" lang="fr-FR" sz="1800" spc="-1" strike="noStrike">
              <a:latin typeface="Arial"/>
            </a:endParaRPr>
          </a:p>
          <a:p>
            <a:pPr marL="12600">
              <a:lnSpc>
                <a:spcPct val="99000"/>
              </a:lnSpc>
              <a:buNone/>
            </a:pPr>
            <a:r>
              <a:rPr b="0" lang="fr-FR" sz="1800" spc="-7" strike="noStrike">
                <a:solidFill>
                  <a:srgbClr val="343e67"/>
                </a:solidFill>
                <a:latin typeface="Arial MT"/>
                <a:ea typeface="Arial"/>
              </a:rPr>
              <a:t>Bovendien slaan deze diensten documenten voor een beperkte tijd op.</a:t>
            </a:r>
            <a:endParaRPr b="0" lang="fr-FR" sz="1800" spc="-1" strike="noStrike">
              <a:latin typeface="Arial"/>
            </a:endParaRPr>
          </a:p>
          <a:p>
            <a:pPr marL="12600">
              <a:lnSpc>
                <a:spcPct val="99000"/>
              </a:lnSpc>
              <a:buNone/>
            </a:pPr>
            <a:endParaRPr b="0" lang="fr-FR" sz="1800" spc="-1" strike="noStrike">
              <a:latin typeface="Arial"/>
            </a:endParaRPr>
          </a:p>
          <a:p>
            <a:pPr marL="12600">
              <a:lnSpc>
                <a:spcPct val="100000"/>
              </a:lnSpc>
              <a:buNone/>
            </a:pPr>
            <a:r>
              <a:rPr b="1" lang="fr-FR" sz="2000" spc="-7" strike="noStrike">
                <a:solidFill>
                  <a:srgbClr val="343e67"/>
                </a:solidFill>
                <a:latin typeface="Cambria"/>
                <a:ea typeface="Arial"/>
              </a:rPr>
              <a:t>Tool</a:t>
            </a:r>
            <a:r>
              <a:rPr b="1" lang="fr-FR" sz="2000" spc="92" strike="noStrike">
                <a:solidFill>
                  <a:srgbClr val="343e67"/>
                </a:solidFill>
                <a:latin typeface="Cambria"/>
                <a:ea typeface="Arial"/>
              </a:rPr>
              <a:t> </a:t>
            </a:r>
            <a:r>
              <a:rPr b="1" lang="fr-FR" sz="2000" spc="-1" strike="noStrike">
                <a:solidFill>
                  <a:srgbClr val="343e67"/>
                </a:solidFill>
                <a:latin typeface="Cambria"/>
                <a:ea typeface="Arial"/>
              </a:rPr>
              <a:t>|</a:t>
            </a:r>
            <a:r>
              <a:rPr b="1" lang="fr-FR" sz="2000" spc="100" strike="noStrike">
                <a:solidFill>
                  <a:srgbClr val="343e67"/>
                </a:solidFill>
                <a:latin typeface="Cambria"/>
                <a:ea typeface="Arial"/>
              </a:rPr>
              <a:t> </a:t>
            </a:r>
            <a:r>
              <a:rPr b="0" lang="fr-BE" sz="1800" spc="-1" strike="noStrike">
                <a:solidFill>
                  <a:srgbClr val="343e67"/>
                </a:solidFill>
                <a:latin typeface="Arial MT"/>
                <a:ea typeface="Arial"/>
              </a:rPr>
              <a:t>SwissTransfer, WeTransfer, Filevert, Klip, enz.</a:t>
            </a:r>
            <a:endParaRPr b="0" lang="fr-FR" sz="1800" spc="-1" strike="noStrike">
              <a:latin typeface="Arial"/>
            </a:endParaRPr>
          </a:p>
        </p:txBody>
      </p:sp>
      <p:pic>
        <p:nvPicPr>
          <p:cNvPr id="608" name="Picture 6" descr=""/>
          <p:cNvPicPr/>
          <p:nvPr/>
        </p:nvPicPr>
        <p:blipFill>
          <a:blip r:embed="rId1"/>
          <a:stretch/>
        </p:blipFill>
        <p:spPr>
          <a:xfrm>
            <a:off x="467280" y="2835360"/>
            <a:ext cx="2375280" cy="2375280"/>
          </a:xfrm>
          <a:prstGeom prst="rect">
            <a:avLst/>
          </a:prstGeom>
          <a:ln w="0">
            <a:noFill/>
          </a:ln>
        </p:spPr>
      </p:pic>
      <p:pic>
        <p:nvPicPr>
          <p:cNvPr id="609" name="Picture 2" descr="Icon&#10;&#10;Description automatically generated"/>
          <p:cNvPicPr/>
          <p:nvPr/>
        </p:nvPicPr>
        <p:blipFill>
          <a:blip r:embed="rId2"/>
          <a:stretch/>
        </p:blipFill>
        <p:spPr>
          <a:xfrm>
            <a:off x="10182960" y="-10440"/>
            <a:ext cx="1866600" cy="186660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CustomShape 1"/>
          <p:cNvSpPr/>
          <p:nvPr/>
        </p:nvSpPr>
        <p:spPr>
          <a:xfrm>
            <a:off x="1360440" y="1497960"/>
            <a:ext cx="9470520" cy="130932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spcBef>
                <a:spcPts val="2999"/>
              </a:spcBef>
              <a:spcAft>
                <a:spcPts val="2999"/>
              </a:spcAft>
              <a:buNone/>
            </a:pPr>
            <a:r>
              <a:rPr b="1" lang="fr-FR" sz="4000" spc="-1" strike="noStrike">
                <a:solidFill>
                  <a:srgbClr val="000000"/>
                </a:solidFill>
                <a:latin typeface="Open Sans"/>
                <a:ea typeface="Open Sans"/>
              </a:rPr>
              <a:t>Verantwoord ontwerp</a:t>
            </a:r>
            <a:br>
              <a:rPr sz="1800"/>
            </a:br>
            <a:r>
              <a:rPr b="1" lang="fr-FR" sz="4000" spc="-1" strike="noStrike">
                <a:solidFill>
                  <a:srgbClr val="000000"/>
                </a:solidFill>
                <a:latin typeface="Open Sans"/>
                <a:ea typeface="Open Sans"/>
              </a:rPr>
              <a:t>van digitale diensten</a:t>
            </a:r>
            <a:endParaRPr b="0" lang="fr-FR" sz="4000" spc="-1" strike="noStrike">
              <a:latin typeface="Arial"/>
            </a:endParaRPr>
          </a:p>
        </p:txBody>
      </p:sp>
      <p:pic>
        <p:nvPicPr>
          <p:cNvPr id="611" name="Image 7" descr="Une image contenant capture d’écran, conception, Rectangle&#10;&#10;Description générée automatiquement"/>
          <p:cNvPicPr/>
          <p:nvPr/>
        </p:nvPicPr>
        <p:blipFill>
          <a:blip r:embed="rId1"/>
          <a:stretch/>
        </p:blipFill>
        <p:spPr>
          <a:xfrm>
            <a:off x="4479840" y="3429000"/>
            <a:ext cx="3231360" cy="3231360"/>
          </a:xfrm>
          <a:prstGeom prst="rect">
            <a:avLst/>
          </a:prstGeom>
          <a:ln w="0">
            <a:noFill/>
          </a:ln>
        </p:spPr>
      </p:pic>
      <p:pic>
        <p:nvPicPr>
          <p:cNvPr id="612" name="Image 11" descr="Une image contenant clipart, Graphique, graphisme, dessin humoristique&#10;&#10;Description générée automatiquement"/>
          <p:cNvPicPr/>
          <p:nvPr/>
        </p:nvPicPr>
        <p:blipFill>
          <a:blip r:embed="rId2"/>
          <a:stretch/>
        </p:blipFill>
        <p:spPr>
          <a:xfrm>
            <a:off x="6797880" y="3123360"/>
            <a:ext cx="1200600" cy="12006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3" name="CustomShape 1"/>
          <p:cNvSpPr/>
          <p:nvPr/>
        </p:nvSpPr>
        <p:spPr>
          <a:xfrm>
            <a:off x="408240" y="181080"/>
            <a:ext cx="11420280" cy="1018080"/>
          </a:xfrm>
          <a:prstGeom prst="rect">
            <a:avLst/>
          </a:prstGeom>
          <a:noFill/>
          <a:ln w="12600">
            <a:noFill/>
          </a:ln>
        </p:spPr>
        <p:style>
          <a:lnRef idx="0"/>
          <a:fillRef idx="0"/>
          <a:effectRef idx="0"/>
          <a:fontRef idx="minor"/>
        </p:style>
        <p:txBody>
          <a:bodyPr lIns="0" rIns="0" tIns="0" bIns="0" anchor="b">
            <a:normAutofit/>
          </a:bodyPr>
          <a:p>
            <a:pPr algn="ctr">
              <a:lnSpc>
                <a:spcPct val="100000"/>
              </a:lnSpc>
              <a:buNone/>
              <a:tabLst>
                <a:tab algn="l" pos="0"/>
              </a:tabLst>
            </a:pPr>
            <a:r>
              <a:rPr b="0" lang="fr-FR" sz="3600" spc="-52" strike="noStrike">
                <a:solidFill>
                  <a:srgbClr val="0a347d"/>
                </a:solidFill>
                <a:latin typeface="Open Sans"/>
                <a:ea typeface="Open Sans"/>
              </a:rPr>
              <a:t>Geef aandacht aan toegankelijkheid</a:t>
            </a:r>
            <a:endParaRPr b="0" lang="fr-FR" sz="3600" spc="-1" strike="noStrike">
              <a:latin typeface="Arial"/>
            </a:endParaRPr>
          </a:p>
        </p:txBody>
      </p:sp>
      <p:pic>
        <p:nvPicPr>
          <p:cNvPr id="614" name="Picture 2" descr="Icon&#10;&#10;Description automatically generated"/>
          <p:cNvPicPr/>
          <p:nvPr/>
        </p:nvPicPr>
        <p:blipFill>
          <a:blip r:embed="rId1"/>
          <a:stretch/>
        </p:blipFill>
        <p:spPr>
          <a:xfrm>
            <a:off x="220680" y="2845080"/>
            <a:ext cx="3641760" cy="3641760"/>
          </a:xfrm>
          <a:prstGeom prst="rect">
            <a:avLst/>
          </a:prstGeom>
          <a:ln w="0">
            <a:noFill/>
          </a:ln>
        </p:spPr>
      </p:pic>
      <p:sp>
        <p:nvSpPr>
          <p:cNvPr id="615" name="CustomShape 2"/>
          <p:cNvSpPr/>
          <p:nvPr/>
        </p:nvSpPr>
        <p:spPr>
          <a:xfrm>
            <a:off x="5444280" y="1827720"/>
            <a:ext cx="5574240" cy="3135240"/>
          </a:xfrm>
          <a:prstGeom prst="roundRect">
            <a:avLst>
              <a:gd name="adj" fmla="val 16667"/>
            </a:avLst>
          </a:prstGeom>
          <a:blipFill rotWithShape="0">
            <a:blip r:embed="rId2"/>
            <a:srcRect/>
            <a:stretch/>
          </a:blipFill>
          <a:ln w="0">
            <a:noFill/>
          </a:ln>
        </p:spPr>
        <p:style>
          <a:lnRef idx="0"/>
          <a:fillRef idx="0"/>
          <a:effectRef idx="0"/>
          <a:fontRef idx="minor"/>
        </p:style>
      </p:sp>
      <p:sp>
        <p:nvSpPr>
          <p:cNvPr id="616" name="CustomShape 3"/>
          <p:cNvSpPr/>
          <p:nvPr/>
        </p:nvSpPr>
        <p:spPr>
          <a:xfrm>
            <a:off x="-129600" y="6476040"/>
            <a:ext cx="628596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tabLst>
                <a:tab algn="l" pos="0"/>
              </a:tabLst>
            </a:pPr>
            <a:r>
              <a:rPr b="0" lang="fr-BE" sz="1800" spc="-1" strike="noStrike" u="sng">
                <a:solidFill>
                  <a:srgbClr val="0000ff"/>
                </a:solidFill>
                <a:uFillTx/>
                <a:latin typeface="Open Sans"/>
                <a:ea typeface="Arial"/>
                <a:hlinkClick r:id="rId3"/>
              </a:rPr>
              <a:t>https://www.w3.org/WAI/standards-guidelines/wcag/fr</a:t>
            </a:r>
            <a:r>
              <a:rPr b="0" lang="fr-BE" sz="1800" spc="-1" strike="noStrike">
                <a:solidFill>
                  <a:srgbClr val="ffffff"/>
                </a:solidFill>
                <a:latin typeface="Open Sans"/>
                <a:ea typeface="Arial"/>
              </a:rPr>
              <a:t> </a:t>
            </a:r>
            <a:endParaRPr b="0" lang="fr-FR" sz="1800" spc="-1" strike="noStrike">
              <a:latin typeface="Arial"/>
            </a:endParaRPr>
          </a:p>
        </p:txBody>
      </p:sp>
      <p:pic>
        <p:nvPicPr>
          <p:cNvPr id="617" name="Picture 3" descr="A picture containing text, sign&#10;&#10;Description automatically generated"/>
          <p:cNvPicPr/>
          <p:nvPr/>
        </p:nvPicPr>
        <p:blipFill>
          <a:blip r:embed="rId4"/>
          <a:stretch/>
        </p:blipFill>
        <p:spPr>
          <a:xfrm>
            <a:off x="7851240" y="5048640"/>
            <a:ext cx="1375200" cy="1375200"/>
          </a:xfrm>
          <a:prstGeom prst="rect">
            <a:avLst/>
          </a:prstGeom>
          <a:ln w="0">
            <a:noFill/>
          </a:ln>
        </p:spPr>
      </p:pic>
      <p:pic>
        <p:nvPicPr>
          <p:cNvPr id="618" name="Picture 9" descr="Icon&#10;&#10;Description automatically generated"/>
          <p:cNvPicPr/>
          <p:nvPr/>
        </p:nvPicPr>
        <p:blipFill>
          <a:blip r:embed="rId5"/>
          <a:stretch/>
        </p:blipFill>
        <p:spPr>
          <a:xfrm>
            <a:off x="9322200" y="5080320"/>
            <a:ext cx="1207800" cy="1207800"/>
          </a:xfrm>
          <a:prstGeom prst="rect">
            <a:avLst/>
          </a:prstGeom>
          <a:ln w="0">
            <a:noFill/>
          </a:ln>
        </p:spPr>
      </p:pic>
      <p:pic>
        <p:nvPicPr>
          <p:cNvPr id="619" name="Picture 13" descr="Icon&#10;&#10;Description automatically generated"/>
          <p:cNvPicPr/>
          <p:nvPr/>
        </p:nvPicPr>
        <p:blipFill>
          <a:blip r:embed="rId6"/>
          <a:stretch/>
        </p:blipFill>
        <p:spPr>
          <a:xfrm>
            <a:off x="10626120" y="5132160"/>
            <a:ext cx="1207800" cy="1207800"/>
          </a:xfrm>
          <a:prstGeom prst="rect">
            <a:avLst/>
          </a:prstGeom>
          <a:ln w="0">
            <a:noFill/>
          </a:ln>
        </p:spPr>
      </p:pic>
      <p:pic>
        <p:nvPicPr>
          <p:cNvPr id="620" name="Picture 15" descr="A picture containing diagram&#10;&#10;Description automatically generated"/>
          <p:cNvPicPr/>
          <p:nvPr/>
        </p:nvPicPr>
        <p:blipFill>
          <a:blip r:embed="rId7"/>
          <a:stretch/>
        </p:blipFill>
        <p:spPr>
          <a:xfrm>
            <a:off x="4546440" y="4996800"/>
            <a:ext cx="1478520" cy="1478520"/>
          </a:xfrm>
          <a:prstGeom prst="rect">
            <a:avLst/>
          </a:prstGeom>
          <a:ln w="0">
            <a:noFill/>
          </a:ln>
        </p:spPr>
      </p:pic>
      <p:pic>
        <p:nvPicPr>
          <p:cNvPr id="621" name="Picture 5" descr="A picture containing icon&#10;&#10;Description automatically generated"/>
          <p:cNvPicPr/>
          <p:nvPr/>
        </p:nvPicPr>
        <p:blipFill>
          <a:blip r:embed="rId8"/>
          <a:stretch/>
        </p:blipFill>
        <p:spPr>
          <a:xfrm>
            <a:off x="6182280" y="4963680"/>
            <a:ext cx="1423800" cy="14238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2" name="CustomShape 1"/>
          <p:cNvSpPr/>
          <p:nvPr/>
        </p:nvSpPr>
        <p:spPr>
          <a:xfrm>
            <a:off x="548280" y="0"/>
            <a:ext cx="11420280" cy="1450080"/>
          </a:xfrm>
          <a:prstGeom prst="rect">
            <a:avLst/>
          </a:prstGeom>
          <a:noFill/>
          <a:ln w="12600">
            <a:noFill/>
          </a:ln>
        </p:spPr>
        <p:style>
          <a:lnRef idx="0"/>
          <a:fillRef idx="0"/>
          <a:effectRef idx="0"/>
          <a:fontRef idx="minor"/>
        </p:style>
        <p:txBody>
          <a:bodyPr lIns="0" rIns="0" tIns="0" bIns="0" anchor="b">
            <a:normAutofit/>
          </a:bodyPr>
          <a:p>
            <a:pPr>
              <a:lnSpc>
                <a:spcPct val="85000"/>
              </a:lnSpc>
              <a:buNone/>
              <a:tabLst>
                <a:tab algn="l" pos="0"/>
              </a:tabLst>
            </a:pPr>
            <a:r>
              <a:rPr b="0" lang="fr-FR" sz="3200" spc="-52" strike="noStrike">
                <a:solidFill>
                  <a:srgbClr val="0a347d"/>
                </a:solidFill>
                <a:latin typeface="Open Sans"/>
                <a:ea typeface="Open Sans"/>
              </a:rPr>
              <a:t>Inhoud creëren: denk aan toegankelijkheid</a:t>
            </a:r>
            <a:endParaRPr b="0" lang="fr-FR" sz="3200" spc="-1" strike="noStrike">
              <a:latin typeface="Arial"/>
            </a:endParaRPr>
          </a:p>
        </p:txBody>
      </p:sp>
      <p:sp>
        <p:nvSpPr>
          <p:cNvPr id="623" name="CustomShape 2"/>
          <p:cNvSpPr/>
          <p:nvPr/>
        </p:nvSpPr>
        <p:spPr>
          <a:xfrm>
            <a:off x="3439440" y="1695960"/>
            <a:ext cx="8529120" cy="4452120"/>
          </a:xfrm>
          <a:prstGeom prst="rect">
            <a:avLst/>
          </a:prstGeom>
          <a:noFill/>
          <a:ln w="0">
            <a:noFill/>
          </a:ln>
        </p:spPr>
        <p:style>
          <a:lnRef idx="0"/>
          <a:fillRef idx="0"/>
          <a:effectRef idx="0"/>
          <a:fontRef idx="minor"/>
        </p:style>
        <p:txBody>
          <a:bodyPr lIns="0" rIns="0" tIns="13320" bIns="0" anchor="t">
            <a:spAutoFit/>
          </a:bodyPr>
          <a:p>
            <a:pPr marL="12600">
              <a:lnSpc>
                <a:spcPct val="101000"/>
              </a:lnSpc>
              <a:buNone/>
            </a:pPr>
            <a:r>
              <a:rPr b="1" lang="fr-FR" sz="1700" spc="106" strike="noStrike">
                <a:solidFill>
                  <a:srgbClr val="343e67"/>
                </a:solidFill>
                <a:latin typeface="Cambria"/>
                <a:ea typeface="Arial"/>
              </a:rPr>
              <a:t>Beschrijving </a:t>
            </a:r>
            <a:r>
              <a:rPr b="1" lang="fr-FR" sz="1700" spc="-1" strike="noStrike">
                <a:solidFill>
                  <a:srgbClr val="343e67"/>
                </a:solidFill>
                <a:latin typeface="Cambria"/>
                <a:ea typeface="Arial"/>
              </a:rPr>
              <a:t>|</a:t>
            </a:r>
            <a:r>
              <a:rPr b="1" lang="fr-FR" sz="1700" spc="75" strike="noStrike">
                <a:solidFill>
                  <a:srgbClr val="343e67"/>
                </a:solidFill>
                <a:latin typeface="Cambria"/>
                <a:ea typeface="Arial"/>
              </a:rPr>
              <a:t> </a:t>
            </a:r>
            <a:r>
              <a:rPr b="0" lang="fr-FR" sz="1700" spc="-7" strike="noStrike">
                <a:solidFill>
                  <a:srgbClr val="343e67"/>
                </a:solidFill>
                <a:latin typeface="Arial MT"/>
                <a:ea typeface="Arial"/>
              </a:rPr>
              <a:t>Digitale toegankelijkheid betekent dat iedereen, ook een persoon met een handicap, volledige toegang heeft tot digitale inhoud. </a:t>
            </a:r>
            <a:br>
              <a:rPr sz="1700"/>
            </a:br>
            <a:br>
              <a:rPr sz="1700"/>
            </a:br>
            <a:r>
              <a:rPr b="0" lang="fr-FR" sz="1700" spc="-1" strike="noStrike">
                <a:solidFill>
                  <a:srgbClr val="000000"/>
                </a:solidFill>
                <a:latin typeface="Arial MT"/>
                <a:ea typeface="DejaVu Sans"/>
              </a:rPr>
              <a:t>Naast de hoofdfunctie - inhoud beschikbaar maken voor alle doelgroepen zonder discriminatie - biedt digitale toegankelijkheid een aantal duidelijke voordelen. Naast het feit dat het een wettelijke verplichting is, biedt het ook kansen voor bedrijven en organisaties. Het verhoogt de tevredenheid van gebruikers, vergroot het aantal potentiële klanten/bezoekers, maakt efficiënt browsen en toegang tot informatie mogelijk, bestrijdt de digitale kloof, vergemakkelijkt het opzoeken van referenties, enz. </a:t>
            </a:r>
            <a:endParaRPr b="0" lang="fr-FR" sz="1700" spc="-1" strike="noStrike">
              <a:latin typeface="Arial"/>
            </a:endParaRPr>
          </a:p>
          <a:p>
            <a:pPr marL="12600">
              <a:lnSpc>
                <a:spcPct val="101000"/>
              </a:lnSpc>
              <a:buNone/>
            </a:pPr>
            <a:r>
              <a:rPr b="0" lang="fr-FR" sz="1700" spc="-1" strike="noStrike">
                <a:solidFill>
                  <a:srgbClr val="000000"/>
                </a:solidFill>
                <a:latin typeface="Arial MT"/>
                <a:ea typeface="DejaVu Sans"/>
              </a:rPr>
              <a:t> </a:t>
            </a:r>
            <a:r>
              <a:rPr b="0" i="1" lang="fr-FR" sz="1700" spc="-1" strike="noStrike">
                <a:solidFill>
                  <a:srgbClr val="343e67"/>
                </a:solidFill>
                <a:latin typeface="Arial MT"/>
                <a:ea typeface="DejaVu Sans"/>
              </a:rPr>
              <a:t>Maakt u een rapport met afbeeldingen voor uw collega's? Vermijd geel op een witte achtergrond</a:t>
            </a:r>
            <a:r>
              <a:rPr b="0" i="1" lang="fr-FR" sz="1700" spc="-7" strike="noStrike">
                <a:solidFill>
                  <a:srgbClr val="343e67"/>
                </a:solidFill>
                <a:latin typeface="Arial MT"/>
                <a:ea typeface="Arial"/>
              </a:rPr>
              <a:t>…</a:t>
            </a:r>
            <a:r>
              <a:rPr b="0" i="1" lang="fr-FR" sz="1700" spc="-7" strike="noStrike">
                <a:solidFill>
                  <a:srgbClr val="ff0000"/>
                </a:solidFill>
                <a:latin typeface="Arial MT"/>
                <a:ea typeface="Arial"/>
              </a:rPr>
              <a:t>dit is</a:t>
            </a:r>
            <a:r>
              <a:rPr b="0" i="1" lang="fr-FR" sz="1700" spc="-7" strike="noStrike">
                <a:solidFill>
                  <a:srgbClr val="ed7d31"/>
                </a:solidFill>
                <a:latin typeface="Arial MT"/>
                <a:ea typeface="Arial"/>
              </a:rPr>
              <a:t> </a:t>
            </a:r>
            <a:r>
              <a:rPr b="0" i="1" lang="fr-FR" sz="1700" spc="-7" strike="noStrike">
                <a:solidFill>
                  <a:srgbClr val="ffc000"/>
                </a:solidFill>
                <a:latin typeface="Arial MT"/>
                <a:ea typeface="Arial"/>
              </a:rPr>
              <a:t>niet</a:t>
            </a:r>
            <a:r>
              <a:rPr b="0" i="1" lang="fr-FR" sz="1700" spc="-7" strike="noStrike">
                <a:solidFill>
                  <a:srgbClr val="ffe699"/>
                </a:solidFill>
                <a:latin typeface="Arial MT"/>
                <a:ea typeface="Arial"/>
              </a:rPr>
              <a:t> zo goed </a:t>
            </a:r>
            <a:r>
              <a:rPr b="0" i="1" lang="fr-FR" sz="1700" spc="-7" strike="noStrike">
                <a:solidFill>
                  <a:srgbClr val="ffff6d"/>
                </a:solidFill>
                <a:latin typeface="Arial MT"/>
                <a:ea typeface="Arial"/>
              </a:rPr>
              <a:t>leesbaar ! </a:t>
            </a:r>
            <a:br>
              <a:rPr sz="1700"/>
            </a:br>
            <a:endParaRPr b="0" lang="fr-FR" sz="1700" spc="-1" strike="noStrike">
              <a:latin typeface="Arial"/>
            </a:endParaRPr>
          </a:p>
          <a:p>
            <a:pPr marL="12600">
              <a:lnSpc>
                <a:spcPct val="100000"/>
              </a:lnSpc>
              <a:buNone/>
            </a:pPr>
            <a:r>
              <a:rPr b="1" lang="fr-FR" sz="1700" spc="-7" strike="noStrike">
                <a:solidFill>
                  <a:srgbClr val="343e67"/>
                </a:solidFill>
                <a:latin typeface="Cambria"/>
                <a:ea typeface="Arial"/>
              </a:rPr>
              <a:t>Tools</a:t>
            </a:r>
            <a:r>
              <a:rPr b="1" lang="fr-FR" sz="1700" spc="86" strike="noStrike">
                <a:solidFill>
                  <a:srgbClr val="343e67"/>
                </a:solidFill>
                <a:latin typeface="Cambria"/>
                <a:ea typeface="Arial"/>
              </a:rPr>
              <a:t> </a:t>
            </a:r>
            <a:r>
              <a:rPr b="1" lang="fr-FR" sz="1700" spc="-1" strike="noStrike">
                <a:solidFill>
                  <a:srgbClr val="343e67"/>
                </a:solidFill>
                <a:latin typeface="Cambria"/>
                <a:ea typeface="Arial"/>
              </a:rPr>
              <a:t>|</a:t>
            </a:r>
            <a:r>
              <a:rPr b="1" lang="fr-FR" sz="1700" spc="94" strike="noStrike">
                <a:solidFill>
                  <a:srgbClr val="343e67"/>
                </a:solidFill>
                <a:latin typeface="Cambria"/>
                <a:ea typeface="Arial"/>
              </a:rPr>
              <a:t> </a:t>
            </a:r>
            <a:r>
              <a:rPr b="0" lang="fr-FR" sz="1700" spc="94" strike="noStrike">
                <a:solidFill>
                  <a:srgbClr val="343e67"/>
                </a:solidFill>
                <a:latin typeface="Cambria"/>
                <a:ea typeface="Arial"/>
              </a:rPr>
              <a:t>richtlijnen</a:t>
            </a:r>
            <a:r>
              <a:rPr b="0" lang="fr-FR" sz="1700" spc="-7" strike="noStrike">
                <a:solidFill>
                  <a:srgbClr val="343e67"/>
                </a:solidFill>
                <a:latin typeface="Arial MT"/>
                <a:ea typeface="Arial"/>
              </a:rPr>
              <a:t> WCAG &amp; RGAA, websites  sensibilisering</a:t>
            </a:r>
            <a:endParaRPr b="0" lang="fr-FR" sz="1700" spc="-1" strike="noStrike">
              <a:latin typeface="Arial"/>
            </a:endParaRPr>
          </a:p>
          <a:p>
            <a:pPr marL="12600">
              <a:lnSpc>
                <a:spcPct val="100000"/>
              </a:lnSpc>
              <a:buNone/>
            </a:pPr>
            <a:r>
              <a:rPr b="0" lang="fr-FR" sz="1700" spc="-7" strike="noStrike">
                <a:solidFill>
                  <a:srgbClr val="343e67"/>
                </a:solidFill>
                <a:latin typeface="Arial MT"/>
                <a:ea typeface="Arial"/>
              </a:rPr>
              <a:t>(</a:t>
            </a:r>
            <a:r>
              <a:rPr b="0" lang="fr-FR" sz="1700" spc="-7" strike="noStrike" u="sng">
                <a:solidFill>
                  <a:srgbClr val="0000ff"/>
                </a:solidFill>
                <a:uFillTx/>
                <a:latin typeface="Arial MT"/>
                <a:ea typeface="Arial"/>
                <a:hlinkClick r:id="rId1"/>
              </a:rPr>
              <a:t>https://design-accessible.fr/</a:t>
            </a:r>
            <a:r>
              <a:rPr b="0" lang="fr-FR" sz="1700" spc="-7" strike="noStrike">
                <a:solidFill>
                  <a:srgbClr val="343e67"/>
                </a:solidFill>
                <a:latin typeface="Arial MT"/>
                <a:ea typeface="Arial"/>
              </a:rPr>
              <a:t>, </a:t>
            </a:r>
            <a:r>
              <a:rPr b="0" lang="fr-FR" sz="1700" spc="-7" strike="noStrike" u="sng">
                <a:solidFill>
                  <a:srgbClr val="0000ff"/>
                </a:solidFill>
                <a:uFillTx/>
                <a:latin typeface="Arial MT"/>
                <a:ea typeface="Arial"/>
                <a:hlinkClick r:id="rId2"/>
              </a:rPr>
              <a:t>atalan.fr/agissons/</a:t>
            </a:r>
            <a:r>
              <a:rPr b="0" lang="fr-FR" sz="1700" spc="-7" strike="noStrike" u="sng">
                <a:solidFill>
                  <a:srgbClr val="0000ff"/>
                </a:solidFill>
                <a:uFillTx/>
                <a:latin typeface="Arial MT"/>
                <a:ea typeface="Arial"/>
                <a:hlinkClick r:id="rId3"/>
              </a:rPr>
              <a:t>fr</a:t>
            </a:r>
            <a:r>
              <a:rPr b="0" lang="fr-FR" sz="1700" spc="-7" strike="noStrike" u="sng">
                <a:solidFill>
                  <a:srgbClr val="0000ff"/>
                </a:solidFill>
                <a:uFillTx/>
                <a:latin typeface="Arial MT"/>
                <a:ea typeface="Arial"/>
                <a:hlinkClick r:id="rId4"/>
              </a:rPr>
              <a:t>/ </a:t>
            </a:r>
            <a:r>
              <a:rPr b="0" lang="fr-FR" sz="1700" spc="-7" strike="noStrike">
                <a:solidFill>
                  <a:srgbClr val="343e67"/>
                </a:solidFill>
                <a:latin typeface="Arial MT"/>
                <a:ea typeface="Arial"/>
              </a:rPr>
              <a:t>, </a:t>
            </a:r>
            <a:r>
              <a:rPr b="0" lang="fr-FR" sz="1700" spc="-7" strike="noStrike" u="sng">
                <a:solidFill>
                  <a:srgbClr val="0000ff"/>
                </a:solidFill>
                <a:uFillTx/>
                <a:latin typeface="Arial MT"/>
                <a:ea typeface="Arial"/>
                <a:hlinkClick r:id="rId5"/>
              </a:rPr>
              <a:t>anysurfer.be</a:t>
            </a:r>
            <a:r>
              <a:rPr b="0" lang="fr-FR" sz="1700" spc="-7" strike="noStrike">
                <a:solidFill>
                  <a:srgbClr val="343e67"/>
                </a:solidFill>
                <a:latin typeface="Arial MT"/>
                <a:ea typeface="Arial"/>
              </a:rPr>
              <a:t>,...) </a:t>
            </a:r>
            <a:endParaRPr b="0" lang="fr-FR" sz="1700" spc="-1" strike="noStrike">
              <a:latin typeface="Arial"/>
            </a:endParaRPr>
          </a:p>
          <a:p>
            <a:pPr marL="12600">
              <a:lnSpc>
                <a:spcPct val="100000"/>
              </a:lnSpc>
              <a:buNone/>
            </a:pPr>
            <a:r>
              <a:rPr b="0" lang="fr-FR" sz="1700" spc="-7" strike="noStrike">
                <a:solidFill>
                  <a:srgbClr val="343e67"/>
                </a:solidFill>
                <a:latin typeface="Arial MT"/>
                <a:ea typeface="Arial"/>
              </a:rPr>
              <a:t>en tools om de toegankelijkheid te evalueren </a:t>
            </a:r>
            <a:endParaRPr b="0" lang="fr-FR" sz="1700" spc="-1" strike="noStrike">
              <a:latin typeface="Arial"/>
            </a:endParaRPr>
          </a:p>
          <a:p>
            <a:pPr marL="12600">
              <a:lnSpc>
                <a:spcPct val="100000"/>
              </a:lnSpc>
              <a:buNone/>
            </a:pPr>
            <a:r>
              <a:rPr b="0" lang="fr-FR" sz="1700" spc="-7" strike="noStrike">
                <a:solidFill>
                  <a:srgbClr val="343e67"/>
                </a:solidFill>
                <a:latin typeface="Arial MT"/>
                <a:ea typeface="Arial"/>
              </a:rPr>
              <a:t>(contrast checker, </a:t>
            </a:r>
            <a:r>
              <a:rPr b="0" lang="fr-FR" sz="1700" spc="-7" strike="noStrike" u="sng">
                <a:solidFill>
                  <a:srgbClr val="0000ff"/>
                </a:solidFill>
                <a:uFillTx/>
                <a:latin typeface="Arial MT"/>
                <a:ea typeface="Arial"/>
                <a:hlinkClick r:id="rId6"/>
              </a:rPr>
              <a:t>https://wave.webaim.org/</a:t>
            </a:r>
            <a:r>
              <a:rPr b="0" lang="fr-FR" sz="1700" spc="-7" strike="noStrike">
                <a:solidFill>
                  <a:srgbClr val="343e67"/>
                </a:solidFill>
                <a:latin typeface="Arial MT"/>
                <a:ea typeface="Arial"/>
              </a:rPr>
              <a:t>, BOSA Accessibility check,...).</a:t>
            </a:r>
            <a:endParaRPr b="0" lang="fr-FR" sz="1700" spc="-1" strike="noStrike">
              <a:latin typeface="Arial"/>
            </a:endParaRPr>
          </a:p>
        </p:txBody>
      </p:sp>
      <p:pic>
        <p:nvPicPr>
          <p:cNvPr id="624" name="Picture 12" descr="Icon&#10;&#10;Description automatically generated"/>
          <p:cNvPicPr/>
          <p:nvPr/>
        </p:nvPicPr>
        <p:blipFill>
          <a:blip r:embed="rId7"/>
          <a:stretch/>
        </p:blipFill>
        <p:spPr>
          <a:xfrm>
            <a:off x="10580040" y="172800"/>
            <a:ext cx="1522440" cy="1522440"/>
          </a:xfrm>
          <a:prstGeom prst="rect">
            <a:avLst/>
          </a:prstGeom>
          <a:ln w="0">
            <a:noFill/>
          </a:ln>
        </p:spPr>
      </p:pic>
      <p:pic>
        <p:nvPicPr>
          <p:cNvPr id="625" name="Picture 1" descr="Icon&#10;&#10;Description automatically generated"/>
          <p:cNvPicPr/>
          <p:nvPr/>
        </p:nvPicPr>
        <p:blipFill>
          <a:blip r:embed="rId8"/>
          <a:stretch/>
        </p:blipFill>
        <p:spPr>
          <a:xfrm>
            <a:off x="220680" y="3751200"/>
            <a:ext cx="2700720" cy="270072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CustomShape 1"/>
          <p:cNvSpPr/>
          <p:nvPr/>
        </p:nvSpPr>
        <p:spPr>
          <a:xfrm>
            <a:off x="385560" y="537480"/>
            <a:ext cx="11420280" cy="894240"/>
          </a:xfrm>
          <a:prstGeom prst="rect">
            <a:avLst/>
          </a:prstGeom>
          <a:noFill/>
          <a:ln w="12600">
            <a:noFill/>
          </a:ln>
        </p:spPr>
        <p:style>
          <a:lnRef idx="0"/>
          <a:fillRef idx="0"/>
          <a:effectRef idx="0"/>
          <a:fontRef idx="minor"/>
        </p:style>
      </p:sp>
      <p:sp>
        <p:nvSpPr>
          <p:cNvPr id="627" name="CustomShape 2"/>
          <p:cNvSpPr/>
          <p:nvPr/>
        </p:nvSpPr>
        <p:spPr>
          <a:xfrm>
            <a:off x="-334080" y="6450840"/>
            <a:ext cx="748836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pPr>
            <a:r>
              <a:rPr b="0" lang="fr-FR" sz="1800" spc="-1" strike="noStrike" u="sng">
                <a:solidFill>
                  <a:srgbClr val="0000ff"/>
                </a:solidFill>
                <a:uFillTx/>
                <a:latin typeface="Open Sans"/>
                <a:ea typeface="Arial"/>
                <a:hlinkClick r:id="rId1"/>
              </a:rPr>
              <a:t>https://beta.designersethiques.org/thematique-design-persuasif</a:t>
            </a:r>
            <a:r>
              <a:rPr b="0" lang="fr-FR" sz="1800" spc="-1" strike="noStrike">
                <a:solidFill>
                  <a:srgbClr val="ffffff"/>
                </a:solidFill>
                <a:latin typeface="Open Sans"/>
                <a:ea typeface="Arial"/>
              </a:rPr>
              <a:t> </a:t>
            </a:r>
            <a:endParaRPr b="0" lang="fr-FR" sz="1800" spc="-1" strike="noStrike">
              <a:latin typeface="Arial"/>
            </a:endParaRPr>
          </a:p>
        </p:txBody>
      </p:sp>
      <p:pic>
        <p:nvPicPr>
          <p:cNvPr id="628" name="Image 3" descr="Une image contenant Graphique, clipart, capture d’écran, dessin humoristique&#10;&#10;Description générée automatiquement"/>
          <p:cNvPicPr/>
          <p:nvPr/>
        </p:nvPicPr>
        <p:blipFill>
          <a:blip r:embed="rId2"/>
          <a:stretch/>
        </p:blipFill>
        <p:spPr>
          <a:xfrm>
            <a:off x="9813960" y="4573080"/>
            <a:ext cx="1767600" cy="1767600"/>
          </a:xfrm>
          <a:prstGeom prst="rect">
            <a:avLst/>
          </a:prstGeom>
          <a:ln w="0">
            <a:noFill/>
          </a:ln>
        </p:spPr>
      </p:pic>
      <p:pic>
        <p:nvPicPr>
          <p:cNvPr id="629" name="Image 6" descr="Une image contenant dessin humoristique, clipart, conception&#10;&#10;Description générée automatiquement"/>
          <p:cNvPicPr/>
          <p:nvPr/>
        </p:nvPicPr>
        <p:blipFill>
          <a:blip r:embed="rId3"/>
          <a:stretch/>
        </p:blipFill>
        <p:spPr>
          <a:xfrm>
            <a:off x="10090800" y="3125160"/>
            <a:ext cx="1213560" cy="1213560"/>
          </a:xfrm>
          <a:prstGeom prst="rect">
            <a:avLst/>
          </a:prstGeom>
          <a:ln w="0">
            <a:noFill/>
          </a:ln>
        </p:spPr>
      </p:pic>
      <p:sp>
        <p:nvSpPr>
          <p:cNvPr id="630" name="CustomShape 3"/>
          <p:cNvSpPr/>
          <p:nvPr/>
        </p:nvSpPr>
        <p:spPr>
          <a:xfrm>
            <a:off x="609480" y="1880640"/>
            <a:ext cx="8609400" cy="4135680"/>
          </a:xfrm>
          <a:prstGeom prst="roundRect">
            <a:avLst>
              <a:gd name="adj" fmla="val 16667"/>
            </a:avLst>
          </a:prstGeom>
          <a:blipFill rotWithShape="0">
            <a:blip r:embed="rId4"/>
            <a:srcRect/>
            <a:stretch/>
          </a:blipFill>
          <a:ln w="0">
            <a:noFill/>
          </a:ln>
        </p:spPr>
        <p:style>
          <a:lnRef idx="0"/>
          <a:fillRef idx="0"/>
          <a:effectRef idx="0"/>
          <a:fontRef idx="minor"/>
        </p:style>
      </p:sp>
      <p:grpSp>
        <p:nvGrpSpPr>
          <p:cNvPr id="631" name="Group 4"/>
          <p:cNvGrpSpPr/>
          <p:nvPr/>
        </p:nvGrpSpPr>
        <p:grpSpPr>
          <a:xfrm>
            <a:off x="7348320" y="1690200"/>
            <a:ext cx="2769120" cy="1260720"/>
            <a:chOff x="7348320" y="1690200"/>
            <a:chExt cx="2769120" cy="1260720"/>
          </a:xfrm>
        </p:grpSpPr>
        <p:sp>
          <p:nvSpPr>
            <p:cNvPr id="632" name="CustomShape 5"/>
            <p:cNvSpPr/>
            <p:nvPr/>
          </p:nvSpPr>
          <p:spPr>
            <a:xfrm>
              <a:off x="7348320" y="1690200"/>
              <a:ext cx="2066760" cy="1260720"/>
            </a:xfrm>
            <a:prstGeom prst="roundRect">
              <a:avLst>
                <a:gd name="adj" fmla="val 16667"/>
              </a:avLst>
            </a:prstGeom>
            <a:solidFill>
              <a:srgbClr val="ffffff"/>
            </a:solidFill>
            <a:ln w="25560">
              <a:noFill/>
            </a:ln>
          </p:spPr>
          <p:style>
            <a:lnRef idx="0"/>
            <a:fillRef idx="0"/>
            <a:effectRef idx="0"/>
            <a:fontRef idx="minor"/>
          </p:style>
        </p:sp>
        <p:pic>
          <p:nvPicPr>
            <p:cNvPr id="633" name="Graphic 16" descr=""/>
            <p:cNvPicPr/>
            <p:nvPr/>
          </p:nvPicPr>
          <p:blipFill>
            <a:blip r:embed="rId5"/>
            <a:stretch/>
          </p:blipFill>
          <p:spPr>
            <a:xfrm>
              <a:off x="7448760" y="1750680"/>
              <a:ext cx="2668680" cy="1139760"/>
            </a:xfrm>
            <a:prstGeom prst="rect">
              <a:avLst/>
            </a:prstGeom>
            <a:ln w="0">
              <a:noFill/>
            </a:ln>
          </p:spPr>
        </p:pic>
      </p:grpSp>
      <p:sp>
        <p:nvSpPr>
          <p:cNvPr id="634" name="TextShape 6"/>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nl-NL" sz="3600" spc="-52" strike="noStrike">
                <a:solidFill>
                  <a:srgbClr val="0b347e"/>
                </a:solidFill>
                <a:latin typeface="Open Sans"/>
                <a:ea typeface="Open Sans"/>
              </a:rPr>
              <a:t>Ethiek en ontwerp van software/diensten </a:t>
            </a:r>
            <a:endParaRPr b="0" lang="fr-FR" sz="3600" spc="-1" strike="noStrike">
              <a:latin typeface="Arial"/>
            </a:endParaRPr>
          </a:p>
        </p:txBody>
      </p:sp>
    </p:spTree>
  </p:cSld>
  <mc:AlternateContent>
    <mc:Choice Requires="p14">
      <p:transition spd="slow" p14:dur="2000"/>
    </mc:Choice>
    <mc:Fallback>
      <p:transition spd="slow"/>
    </mc:Fallback>
  </mc:AlternateContent>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631"/>
                                        </p:tgtEl>
                                        <p:attrNameLst>
                                          <p:attrName>style.visibility</p:attrName>
                                        </p:attrNameLst>
                                      </p:cBhvr>
                                      <p:to>
                                        <p:strVal val="visible"/>
                                      </p:to>
                                    </p:set>
                                  </p:childTnLst>
                                </p:cTn>
                              </p:par>
                              <p:par>
                                <p:cTn id="85" nodeType="withEffect" fill="hold" presetClass="entr" presetID="1">
                                  <p:stCondLst>
                                    <p:cond delay="0"/>
                                  </p:stCondLst>
                                  <p:childTnLst>
                                    <p:set>
                                      <p:cBhvr>
                                        <p:cTn id="86" dur="1" fill="hold">
                                          <p:stCondLst>
                                            <p:cond delay="0"/>
                                          </p:stCondLst>
                                        </p:cTn>
                                        <p:tgtEl>
                                          <p:spTgt spid="630"/>
                                        </p:tgtEl>
                                        <p:attrNameLst>
                                          <p:attrName>style.visibility</p:attrName>
                                        </p:attrNameLst>
                                      </p:cBhvr>
                                      <p:to>
                                        <p:strVal val="visible"/>
                                      </p:to>
                                    </p:set>
                                  </p:childTnLst>
                                </p:cTn>
                              </p:par>
                              <p:par>
                                <p:cTn id="87" nodeType="withEffect" fill="hold" presetClass="entr" presetID="1">
                                  <p:stCondLst>
                                    <p:cond delay="0"/>
                                  </p:stCondLst>
                                  <p:childTnLst>
                                    <p:set>
                                      <p:cBhvr>
                                        <p:cTn id="88" dur="1" fill="hold">
                                          <p:stCondLst>
                                            <p:cond delay="0"/>
                                          </p:stCondLst>
                                        </p:cTn>
                                        <p:tgtEl>
                                          <p:spTgt spid="629"/>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CustomShape 1"/>
          <p:cNvSpPr/>
          <p:nvPr/>
        </p:nvSpPr>
        <p:spPr>
          <a:xfrm>
            <a:off x="385560" y="304200"/>
            <a:ext cx="11420280" cy="894240"/>
          </a:xfrm>
          <a:prstGeom prst="rect">
            <a:avLst/>
          </a:prstGeom>
          <a:noFill/>
          <a:ln w="12600">
            <a:noFill/>
          </a:ln>
        </p:spPr>
        <p:style>
          <a:lnRef idx="0"/>
          <a:fillRef idx="0"/>
          <a:effectRef idx="0"/>
          <a:fontRef idx="minor"/>
        </p:style>
        <p:txBody>
          <a:bodyPr lIns="45720" rIns="45720" tIns="45000" bIns="45000" anchor="b">
            <a:noAutofit/>
          </a:bodyPr>
          <a:p>
            <a:pPr algn="ctr">
              <a:lnSpc>
                <a:spcPct val="85000"/>
              </a:lnSpc>
              <a:buNone/>
              <a:tabLst>
                <a:tab algn="l" pos="0"/>
              </a:tabLst>
            </a:pPr>
            <a:r>
              <a:rPr b="0" lang="fr-BE" sz="2400" spc="-100" strike="noStrike">
                <a:solidFill>
                  <a:srgbClr val="0b347e"/>
                </a:solidFill>
                <a:latin typeface="Open Sans"/>
                <a:ea typeface="Open Sans"/>
              </a:rPr>
              <a:t>Europees verslag over verslaving van gebruikers aan online diensten</a:t>
            </a:r>
            <a:endParaRPr b="0" lang="fr-FR" sz="2400" spc="-1" strike="noStrike">
              <a:latin typeface="Arial"/>
            </a:endParaRPr>
          </a:p>
        </p:txBody>
      </p:sp>
      <p:sp>
        <p:nvSpPr>
          <p:cNvPr id="636" name="CustomShape 2"/>
          <p:cNvSpPr/>
          <p:nvPr/>
        </p:nvSpPr>
        <p:spPr>
          <a:xfrm>
            <a:off x="-231120" y="6450840"/>
            <a:ext cx="11306160" cy="3034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pPr>
            <a:r>
              <a:rPr b="0" lang="fr-FR" sz="1400" spc="-1" strike="noStrike" u="sng">
                <a:solidFill>
                  <a:srgbClr val="0000ff"/>
                </a:solidFill>
                <a:uFillTx/>
                <a:latin typeface="Open Sans"/>
                <a:ea typeface="Arial"/>
                <a:hlinkClick r:id="rId1"/>
              </a:rPr>
              <a:t>https://www.europarl.europa.eu/committees/en/addictive-design-of-online-services-and-/product-details/20230908CDT12141</a:t>
            </a:r>
            <a:r>
              <a:rPr b="0" lang="fr-FR" sz="1400" spc="-1" strike="noStrike">
                <a:solidFill>
                  <a:srgbClr val="ffffff"/>
                </a:solidFill>
                <a:latin typeface="Open Sans"/>
                <a:ea typeface="Arial"/>
              </a:rPr>
              <a:t> </a:t>
            </a:r>
            <a:endParaRPr b="0" lang="fr-FR" sz="1400" spc="-1" strike="noStrike">
              <a:latin typeface="Arial"/>
            </a:endParaRPr>
          </a:p>
        </p:txBody>
      </p:sp>
      <p:sp>
        <p:nvSpPr>
          <p:cNvPr id="637" name="CustomShape 3"/>
          <p:cNvSpPr/>
          <p:nvPr/>
        </p:nvSpPr>
        <p:spPr>
          <a:xfrm>
            <a:off x="269640" y="1388880"/>
            <a:ext cx="11536200" cy="283320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FR" sz="1800" spc="-1" strike="noStrike">
                <a:solidFill>
                  <a:srgbClr val="377192"/>
                </a:solidFill>
                <a:latin typeface="Arial"/>
                <a:ea typeface="Arial"/>
              </a:rPr>
              <a:t>Nieuw rapport over </a:t>
            </a:r>
            <a:r>
              <a:rPr b="1" lang="fr-FR" sz="1800" spc="-1" strike="noStrike">
                <a:solidFill>
                  <a:srgbClr val="1cade4"/>
                </a:solidFill>
                <a:latin typeface="Arial"/>
                <a:ea typeface="Arial"/>
              </a:rPr>
              <a:t>“Verslavend ontwerp van onlinediensten en consumentenbescherming op de interne markt van de EU”.</a:t>
            </a:r>
            <a:br>
              <a:rPr sz="1800"/>
            </a:br>
            <a:br>
              <a:rPr sz="1800"/>
            </a:br>
            <a:br>
              <a:rPr sz="1800"/>
            </a:br>
            <a:r>
              <a:rPr b="0" lang="fr-FR" sz="1800" spc="-1" strike="noStrike">
                <a:solidFill>
                  <a:srgbClr val="000000"/>
                </a:solidFill>
                <a:latin typeface="Arial"/>
                <a:ea typeface="DejaVu Sans"/>
              </a:rPr>
              <a:t>Het verslag vraagt om</a:t>
            </a:r>
            <a:r>
              <a:rPr b="0" lang="fr-FR" sz="1800" spc="-1" strike="noStrike">
                <a:solidFill>
                  <a:srgbClr val="377192"/>
                </a:solidFill>
                <a:latin typeface="Arial"/>
                <a:ea typeface="Arial"/>
              </a:rPr>
              <a:t> </a:t>
            </a:r>
            <a:r>
              <a:rPr b="1" lang="fr-FR" sz="1800" spc="-1" strike="noStrike">
                <a:solidFill>
                  <a:srgbClr val="1cade4"/>
                </a:solidFill>
                <a:latin typeface="Arial"/>
                <a:ea typeface="Arial"/>
              </a:rPr>
              <a:t>een beoordeling van en een verbod op schadelijke verslavende technieken die niet onder de richtlijn oneerlijke handelspraktijken vallen</a:t>
            </a:r>
            <a:r>
              <a:rPr b="0" lang="fr-FR" sz="1800" spc="-1" strike="noStrike">
                <a:solidFill>
                  <a:srgbClr val="377192"/>
                </a:solidFill>
                <a:latin typeface="Arial"/>
                <a:ea typeface="Arial"/>
              </a:rPr>
              <a:t>, zoals oneindig scrollen, standaard automatisch lezen, constante "push" en "read receipt" meldingen. (cf. ISO RSE)</a:t>
            </a:r>
            <a:endParaRPr b="0" lang="fr-FR" sz="1800" spc="-1" strike="noStrike">
              <a:latin typeface="Arial"/>
            </a:endParaRPr>
          </a:p>
          <a:p>
            <a:pPr>
              <a:lnSpc>
                <a:spcPct val="100000"/>
              </a:lnSpc>
              <a:buNone/>
            </a:pPr>
            <a:br>
              <a:rPr sz="1800"/>
            </a:br>
            <a:br>
              <a:rPr sz="1800"/>
            </a:br>
            <a:endParaRPr b="0" lang="fr-FR" sz="1800" spc="-1" strike="noStrike">
              <a:latin typeface="Arial"/>
            </a:endParaRPr>
          </a:p>
        </p:txBody>
      </p:sp>
      <p:sp>
        <p:nvSpPr>
          <p:cNvPr id="638" name="CustomShape 4"/>
          <p:cNvSpPr/>
          <p:nvPr/>
        </p:nvSpPr>
        <p:spPr>
          <a:xfrm>
            <a:off x="8781480" y="1705320"/>
            <a:ext cx="3362040" cy="808920"/>
          </a:xfrm>
          <a:prstGeom prst="roundRect">
            <a:avLst>
              <a:gd name="adj" fmla="val 16667"/>
            </a:avLst>
          </a:prstGeom>
          <a:blipFill rotWithShape="0">
            <a:blip r:embed="rId2"/>
            <a:srcRect/>
            <a:stretch/>
          </a:blipFill>
          <a:ln w="0">
            <a:noFill/>
          </a:ln>
        </p:spPr>
        <p:style>
          <a:lnRef idx="0"/>
          <a:fillRef idx="0"/>
          <a:effectRef idx="0"/>
          <a:fontRef idx="minor"/>
        </p:style>
      </p:sp>
      <p:sp>
        <p:nvSpPr>
          <p:cNvPr id="639" name="CustomShape 5"/>
          <p:cNvSpPr/>
          <p:nvPr/>
        </p:nvSpPr>
        <p:spPr>
          <a:xfrm>
            <a:off x="7708680" y="3808440"/>
            <a:ext cx="3762000" cy="2365560"/>
          </a:xfrm>
          <a:prstGeom prst="roundRect">
            <a:avLst>
              <a:gd name="adj" fmla="val 16667"/>
            </a:avLst>
          </a:prstGeom>
          <a:blipFill rotWithShape="0">
            <a:blip r:embed="rId3"/>
            <a:srcRect/>
            <a:stretch/>
          </a:blipFill>
          <a:ln w="0">
            <a:noFill/>
          </a:ln>
        </p:spPr>
        <p:style>
          <a:lnRef idx="0"/>
          <a:fillRef idx="0"/>
          <a:effectRef idx="0"/>
          <a:fontRef idx="minor"/>
        </p:style>
      </p:sp>
      <p:sp>
        <p:nvSpPr>
          <p:cNvPr id="640" name="CustomShape 6"/>
          <p:cNvSpPr/>
          <p:nvPr/>
        </p:nvSpPr>
        <p:spPr>
          <a:xfrm>
            <a:off x="269640" y="3546360"/>
            <a:ext cx="7270920" cy="310752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i="1" lang="fr-FR" sz="1800" spc="-1" strike="noStrike">
                <a:solidFill>
                  <a:srgbClr val="377192"/>
                </a:solidFill>
                <a:latin typeface="Arial"/>
                <a:ea typeface="Arial"/>
              </a:rPr>
              <a:t>“</a:t>
            </a:r>
            <a:r>
              <a:rPr b="0" i="1" lang="fr-FR" sz="1800" spc="-1" strike="noStrike">
                <a:solidFill>
                  <a:srgbClr val="377192"/>
                </a:solidFill>
                <a:latin typeface="Arial"/>
                <a:ea typeface="Arial"/>
              </a:rPr>
              <a:t>Geen enkele zelfdiscipline kan de trucs van Big Tech verslaan, aangewakkerd door legers van ontwerpers en psychologen om je aan je scherm gekluisterd te houden. Als we nu niets ondernemen zal dit gevolgen hebben voor de geestelijke gezondheid en de hersenontwikkeling van toekomstige generaties. Vandaag geeft het Europees Parlement een krachtig signaal af: de EU moet de eerste ter wereld zijn die het verslavende ontwerp van onlinediensten aanpakt.”.</a:t>
            </a:r>
            <a:br>
              <a:rPr sz="1800"/>
            </a:br>
            <a:br>
              <a:rPr sz="1800"/>
            </a:br>
            <a:br>
              <a:rPr sz="1800"/>
            </a:b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CustomShape 1"/>
          <p:cNvSpPr/>
          <p:nvPr/>
        </p:nvSpPr>
        <p:spPr>
          <a:xfrm>
            <a:off x="2029320" y="1316160"/>
            <a:ext cx="8132400" cy="130860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spcBef>
                <a:spcPts val="2999"/>
              </a:spcBef>
              <a:spcAft>
                <a:spcPts val="2999"/>
              </a:spcAft>
              <a:buNone/>
            </a:pPr>
            <a:r>
              <a:rPr b="1" lang="fr-BE" sz="4000" spc="-1" strike="noStrike">
                <a:solidFill>
                  <a:srgbClr val="000000"/>
                </a:solidFill>
                <a:latin typeface="Open Sans"/>
                <a:ea typeface="Open Sans"/>
              </a:rPr>
              <a:t>Voorbeeld: websites met eco-ontwerp</a:t>
            </a:r>
            <a:endParaRPr b="0" lang="fr-FR" sz="4000" spc="-1" strike="noStrike">
              <a:latin typeface="Arial"/>
            </a:endParaRPr>
          </a:p>
        </p:txBody>
      </p:sp>
      <p:pic>
        <p:nvPicPr>
          <p:cNvPr id="642" name="Image 4" descr="Une image contenant symbole, logo, Graphique, clipart&#10;&#10;Description générée automatiquement"/>
          <p:cNvPicPr/>
          <p:nvPr/>
        </p:nvPicPr>
        <p:blipFill>
          <a:blip r:embed="rId1"/>
          <a:stretch/>
        </p:blipFill>
        <p:spPr>
          <a:xfrm>
            <a:off x="4222080" y="2799360"/>
            <a:ext cx="3746880" cy="374688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CustomShape 1"/>
          <p:cNvSpPr/>
          <p:nvPr/>
        </p:nvSpPr>
        <p:spPr>
          <a:xfrm>
            <a:off x="522720" y="-26136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De keuze van de gebruikers</a:t>
            </a:r>
            <a:endParaRPr b="0" lang="fr-FR" sz="3600" spc="-1" strike="noStrike">
              <a:latin typeface="Arial"/>
            </a:endParaRPr>
          </a:p>
        </p:txBody>
      </p:sp>
      <p:sp>
        <p:nvSpPr>
          <p:cNvPr id="644" name="CustomShape 2"/>
          <p:cNvSpPr/>
          <p:nvPr/>
        </p:nvSpPr>
        <p:spPr>
          <a:xfrm>
            <a:off x="1161720" y="1502640"/>
            <a:ext cx="9867600" cy="4689720"/>
          </a:xfrm>
          <a:prstGeom prst="roundRect">
            <a:avLst>
              <a:gd name="adj" fmla="val 16667"/>
            </a:avLst>
          </a:prstGeom>
          <a:blipFill rotWithShape="0">
            <a:blip r:embed="rId1"/>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8" name="Google Shape;351;p48" descr=""/>
          <p:cNvPicPr/>
          <p:nvPr/>
        </p:nvPicPr>
        <p:blipFill>
          <a:blip r:embed="rId1"/>
          <a:stretch/>
        </p:blipFill>
        <p:spPr>
          <a:xfrm>
            <a:off x="3746520" y="1858680"/>
            <a:ext cx="595440" cy="684360"/>
          </a:xfrm>
          <a:prstGeom prst="rect">
            <a:avLst/>
          </a:prstGeom>
          <a:ln w="0">
            <a:noFill/>
          </a:ln>
        </p:spPr>
      </p:pic>
      <p:pic>
        <p:nvPicPr>
          <p:cNvPr id="339" name="Picture 6" descr="Gold, Silver, Bronze, Platinum Health Plan Designations"/>
          <p:cNvPicPr/>
          <p:nvPr/>
        </p:nvPicPr>
        <p:blipFill>
          <a:blip r:embed="rId2"/>
          <a:srcRect l="-218" t="-168" r="48782" b="48530"/>
          <a:stretch/>
        </p:blipFill>
        <p:spPr>
          <a:xfrm>
            <a:off x="3729240" y="1237320"/>
            <a:ext cx="676440" cy="678960"/>
          </a:xfrm>
          <a:prstGeom prst="rect">
            <a:avLst/>
          </a:prstGeom>
          <a:ln w="0">
            <a:noFill/>
          </a:ln>
        </p:spPr>
      </p:pic>
      <p:sp>
        <p:nvSpPr>
          <p:cNvPr id="340" name="TextShape 1"/>
          <p:cNvSpPr/>
          <p:nvPr/>
        </p:nvSpPr>
        <p:spPr>
          <a:xfrm>
            <a:off x="770040" y="230040"/>
            <a:ext cx="11421360" cy="86760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US" sz="3600" spc="-100" strike="noStrike">
                <a:solidFill>
                  <a:srgbClr val="0b347e"/>
                </a:solidFill>
                <a:latin typeface="Open Sans"/>
                <a:ea typeface="Open Sans"/>
              </a:rPr>
              <a:t>76 leden in België</a:t>
            </a:r>
            <a:endParaRPr b="0" lang="fr-FR" sz="3600" spc="-1" strike="noStrike">
              <a:latin typeface="Arial"/>
            </a:endParaRPr>
          </a:p>
        </p:txBody>
      </p:sp>
      <p:pic>
        <p:nvPicPr>
          <p:cNvPr id="341" name="Picture 45" descr="Diagram&#10;&#10;Description automatically generated"/>
          <p:cNvPicPr/>
          <p:nvPr/>
        </p:nvPicPr>
        <p:blipFill>
          <a:blip r:embed="rId3"/>
          <a:srcRect l="7132" t="11826" r="8675" b="9614"/>
          <a:stretch/>
        </p:blipFill>
        <p:spPr>
          <a:xfrm>
            <a:off x="6234480" y="3859920"/>
            <a:ext cx="1364760" cy="646560"/>
          </a:xfrm>
          <a:prstGeom prst="rect">
            <a:avLst/>
          </a:prstGeom>
          <a:ln w="0">
            <a:noFill/>
          </a:ln>
        </p:spPr>
      </p:pic>
      <p:pic>
        <p:nvPicPr>
          <p:cNvPr id="342" name="Image 126" descr=""/>
          <p:cNvPicPr/>
          <p:nvPr/>
        </p:nvPicPr>
        <p:blipFill>
          <a:blip r:embed="rId4"/>
          <a:stretch/>
        </p:blipFill>
        <p:spPr>
          <a:xfrm>
            <a:off x="8885520" y="5671800"/>
            <a:ext cx="586440" cy="586440"/>
          </a:xfrm>
          <a:prstGeom prst="rect">
            <a:avLst/>
          </a:prstGeom>
          <a:ln w="0">
            <a:noFill/>
          </a:ln>
        </p:spPr>
      </p:pic>
      <p:pic>
        <p:nvPicPr>
          <p:cNvPr id="343" name="Google Shape;319;p48" descr=""/>
          <p:cNvPicPr/>
          <p:nvPr/>
        </p:nvPicPr>
        <p:blipFill>
          <a:blip r:embed="rId5"/>
          <a:srcRect l="5937" t="10393" r="6488" b="11502"/>
          <a:stretch/>
        </p:blipFill>
        <p:spPr>
          <a:xfrm>
            <a:off x="10031400" y="3038040"/>
            <a:ext cx="777240" cy="383760"/>
          </a:xfrm>
          <a:prstGeom prst="rect">
            <a:avLst/>
          </a:prstGeom>
          <a:ln w="0">
            <a:noFill/>
          </a:ln>
        </p:spPr>
      </p:pic>
      <p:pic>
        <p:nvPicPr>
          <p:cNvPr id="344" name="Google Shape;320;p48" descr="Cercle du Numérique"/>
          <p:cNvPicPr/>
          <p:nvPr/>
        </p:nvPicPr>
        <p:blipFill>
          <a:blip r:embed="rId6"/>
          <a:stretch/>
        </p:blipFill>
        <p:spPr>
          <a:xfrm>
            <a:off x="7984800" y="1168200"/>
            <a:ext cx="698400" cy="659880"/>
          </a:xfrm>
          <a:prstGeom prst="rect">
            <a:avLst/>
          </a:prstGeom>
          <a:ln w="0">
            <a:noFill/>
          </a:ln>
        </p:spPr>
      </p:pic>
      <p:pic>
        <p:nvPicPr>
          <p:cNvPr id="345" name="Google Shape;322;p48" descr="Logo&#10;&#10;Description automatically generated with low confidence"/>
          <p:cNvPicPr/>
          <p:nvPr/>
        </p:nvPicPr>
        <p:blipFill>
          <a:blip r:embed="rId7"/>
          <a:stretch/>
        </p:blipFill>
        <p:spPr>
          <a:xfrm>
            <a:off x="952200" y="3870720"/>
            <a:ext cx="953280" cy="537840"/>
          </a:xfrm>
          <a:prstGeom prst="rect">
            <a:avLst/>
          </a:prstGeom>
          <a:ln w="0">
            <a:noFill/>
          </a:ln>
        </p:spPr>
      </p:pic>
      <p:pic>
        <p:nvPicPr>
          <p:cNvPr id="346" name="Google Shape;323;p48" descr="Shape, circle&#10;&#10;Description automatically generated"/>
          <p:cNvPicPr/>
          <p:nvPr/>
        </p:nvPicPr>
        <p:blipFill>
          <a:blip r:embed="rId8"/>
          <a:stretch/>
        </p:blipFill>
        <p:spPr>
          <a:xfrm>
            <a:off x="3757320" y="3870720"/>
            <a:ext cx="680760" cy="689040"/>
          </a:xfrm>
          <a:prstGeom prst="rect">
            <a:avLst/>
          </a:prstGeom>
          <a:ln w="9360">
            <a:noFill/>
          </a:ln>
        </p:spPr>
      </p:pic>
      <p:pic>
        <p:nvPicPr>
          <p:cNvPr id="347" name="Google Shape;328;p48" descr="Logo&#10;&#10;Description automatically generated"/>
          <p:cNvPicPr/>
          <p:nvPr/>
        </p:nvPicPr>
        <p:blipFill>
          <a:blip r:embed="rId9"/>
          <a:stretch/>
        </p:blipFill>
        <p:spPr>
          <a:xfrm>
            <a:off x="8741160" y="1220040"/>
            <a:ext cx="1302120" cy="549360"/>
          </a:xfrm>
          <a:prstGeom prst="rect">
            <a:avLst/>
          </a:prstGeom>
          <a:ln w="0">
            <a:noFill/>
          </a:ln>
        </p:spPr>
      </p:pic>
      <p:pic>
        <p:nvPicPr>
          <p:cNvPr id="348" name="Google Shape;329;p48" descr="A picture containing logo&#10;&#10;Description automatically generated"/>
          <p:cNvPicPr/>
          <p:nvPr/>
        </p:nvPicPr>
        <p:blipFill>
          <a:blip r:embed="rId10"/>
          <a:stretch/>
        </p:blipFill>
        <p:spPr>
          <a:xfrm>
            <a:off x="2252880" y="4677120"/>
            <a:ext cx="1294920" cy="298800"/>
          </a:xfrm>
          <a:prstGeom prst="rect">
            <a:avLst/>
          </a:prstGeom>
          <a:ln w="0">
            <a:noFill/>
          </a:ln>
        </p:spPr>
      </p:pic>
      <p:pic>
        <p:nvPicPr>
          <p:cNvPr id="349" name="Google Shape;330;p48" descr="Text&#10;&#10;Description automatically generated"/>
          <p:cNvPicPr/>
          <p:nvPr/>
        </p:nvPicPr>
        <p:blipFill>
          <a:blip r:embed="rId11"/>
          <a:stretch/>
        </p:blipFill>
        <p:spPr>
          <a:xfrm>
            <a:off x="6577920" y="1992960"/>
            <a:ext cx="893160" cy="394200"/>
          </a:xfrm>
          <a:prstGeom prst="rect">
            <a:avLst/>
          </a:prstGeom>
          <a:ln w="0">
            <a:noFill/>
          </a:ln>
        </p:spPr>
      </p:pic>
      <p:pic>
        <p:nvPicPr>
          <p:cNvPr id="350" name="Google Shape;331;p48" descr="A picture containing graphical user interface&#10;&#10;Description automatically generated"/>
          <p:cNvPicPr/>
          <p:nvPr/>
        </p:nvPicPr>
        <p:blipFill>
          <a:blip r:embed="rId12"/>
          <a:stretch/>
        </p:blipFill>
        <p:spPr>
          <a:xfrm>
            <a:off x="6665400" y="2566800"/>
            <a:ext cx="1342800" cy="300600"/>
          </a:xfrm>
          <a:prstGeom prst="rect">
            <a:avLst/>
          </a:prstGeom>
          <a:ln w="0">
            <a:noFill/>
          </a:ln>
        </p:spPr>
      </p:pic>
      <p:pic>
        <p:nvPicPr>
          <p:cNvPr id="351" name="Google Shape;332;p48" descr="A picture containing text&#10;&#10;Description automatically generated"/>
          <p:cNvPicPr/>
          <p:nvPr/>
        </p:nvPicPr>
        <p:blipFill>
          <a:blip r:embed="rId13"/>
          <a:stretch/>
        </p:blipFill>
        <p:spPr>
          <a:xfrm>
            <a:off x="6722280" y="3089880"/>
            <a:ext cx="659520" cy="529560"/>
          </a:xfrm>
          <a:prstGeom prst="rect">
            <a:avLst/>
          </a:prstGeom>
          <a:ln w="0">
            <a:noFill/>
          </a:ln>
        </p:spPr>
      </p:pic>
      <p:pic>
        <p:nvPicPr>
          <p:cNvPr id="352" name="Google Shape;333;p48" descr="Logo, company name&#10;&#10;Description automatically generated"/>
          <p:cNvPicPr/>
          <p:nvPr/>
        </p:nvPicPr>
        <p:blipFill>
          <a:blip r:embed="rId14"/>
          <a:srcRect l="23154" t="18541" r="15870" b="20446"/>
          <a:stretch/>
        </p:blipFill>
        <p:spPr>
          <a:xfrm>
            <a:off x="8487000" y="3004560"/>
            <a:ext cx="564480" cy="567000"/>
          </a:xfrm>
          <a:prstGeom prst="rect">
            <a:avLst/>
          </a:prstGeom>
          <a:ln w="0">
            <a:noFill/>
          </a:ln>
        </p:spPr>
      </p:pic>
      <p:pic>
        <p:nvPicPr>
          <p:cNvPr id="353" name="Google Shape;334;p48" descr="Text&#10;&#10;Description automatically generated with medium confidence"/>
          <p:cNvPicPr/>
          <p:nvPr/>
        </p:nvPicPr>
        <p:blipFill>
          <a:blip r:embed="rId15"/>
          <a:stretch/>
        </p:blipFill>
        <p:spPr>
          <a:xfrm>
            <a:off x="1779120" y="5268240"/>
            <a:ext cx="1017000" cy="443880"/>
          </a:xfrm>
          <a:prstGeom prst="rect">
            <a:avLst/>
          </a:prstGeom>
          <a:ln w="0">
            <a:noFill/>
          </a:ln>
        </p:spPr>
      </p:pic>
      <p:pic>
        <p:nvPicPr>
          <p:cNvPr id="354" name="Google Shape;336;p48" descr="A picture containing text, clipart&#10;&#10;Description automatically generated"/>
          <p:cNvPicPr/>
          <p:nvPr/>
        </p:nvPicPr>
        <p:blipFill>
          <a:blip r:embed="rId16"/>
          <a:stretch/>
        </p:blipFill>
        <p:spPr>
          <a:xfrm>
            <a:off x="2997720" y="5271840"/>
            <a:ext cx="730800" cy="406440"/>
          </a:xfrm>
          <a:prstGeom prst="rect">
            <a:avLst/>
          </a:prstGeom>
          <a:ln w="0">
            <a:noFill/>
          </a:ln>
        </p:spPr>
      </p:pic>
      <p:pic>
        <p:nvPicPr>
          <p:cNvPr id="355" name="Google Shape;337;p48" descr="A picture containing logo&#10;&#10;Description automatically generated"/>
          <p:cNvPicPr/>
          <p:nvPr/>
        </p:nvPicPr>
        <p:blipFill>
          <a:blip r:embed="rId17"/>
          <a:stretch/>
        </p:blipFill>
        <p:spPr>
          <a:xfrm>
            <a:off x="8430480" y="5286600"/>
            <a:ext cx="1190520" cy="317160"/>
          </a:xfrm>
          <a:prstGeom prst="rect">
            <a:avLst/>
          </a:prstGeom>
          <a:ln w="0">
            <a:noFill/>
          </a:ln>
        </p:spPr>
      </p:pic>
      <p:pic>
        <p:nvPicPr>
          <p:cNvPr id="356" name="Google Shape;338;p48" descr="A picture containing funnel chart&#10;&#10;Description automatically generated"/>
          <p:cNvPicPr/>
          <p:nvPr/>
        </p:nvPicPr>
        <p:blipFill>
          <a:blip r:embed="rId18"/>
          <a:stretch/>
        </p:blipFill>
        <p:spPr>
          <a:xfrm>
            <a:off x="10673280" y="3618360"/>
            <a:ext cx="440640" cy="596160"/>
          </a:xfrm>
          <a:prstGeom prst="rect">
            <a:avLst/>
          </a:prstGeom>
          <a:ln w="0">
            <a:noFill/>
          </a:ln>
        </p:spPr>
      </p:pic>
      <p:pic>
        <p:nvPicPr>
          <p:cNvPr id="357" name="Google Shape;339;p48" descr="A picture containing application&#10;&#10;Description automatically generated"/>
          <p:cNvPicPr/>
          <p:nvPr/>
        </p:nvPicPr>
        <p:blipFill>
          <a:blip r:embed="rId19"/>
          <a:stretch/>
        </p:blipFill>
        <p:spPr>
          <a:xfrm>
            <a:off x="9960840" y="5906880"/>
            <a:ext cx="939240" cy="300240"/>
          </a:xfrm>
          <a:prstGeom prst="rect">
            <a:avLst/>
          </a:prstGeom>
          <a:ln w="0">
            <a:noFill/>
          </a:ln>
        </p:spPr>
      </p:pic>
      <p:pic>
        <p:nvPicPr>
          <p:cNvPr id="358" name="Google Shape;340;p48" descr="A picture containing text, clipart&#10;&#10;Description automatically generated"/>
          <p:cNvPicPr/>
          <p:nvPr/>
        </p:nvPicPr>
        <p:blipFill>
          <a:blip r:embed="rId20"/>
          <a:stretch/>
        </p:blipFill>
        <p:spPr>
          <a:xfrm>
            <a:off x="10653480" y="2455200"/>
            <a:ext cx="1344240" cy="438480"/>
          </a:xfrm>
          <a:prstGeom prst="rect">
            <a:avLst/>
          </a:prstGeom>
          <a:ln w="0">
            <a:noFill/>
          </a:ln>
        </p:spPr>
      </p:pic>
      <p:pic>
        <p:nvPicPr>
          <p:cNvPr id="359" name="Google Shape;341;p48" descr="A picture containing graphical user interface&#10;&#10;Description automatically generated"/>
          <p:cNvPicPr/>
          <p:nvPr/>
        </p:nvPicPr>
        <p:blipFill>
          <a:blip r:embed="rId21"/>
          <a:srcRect l="0" t="0" r="0" b="17758"/>
          <a:stretch/>
        </p:blipFill>
        <p:spPr>
          <a:xfrm>
            <a:off x="2081160" y="3945960"/>
            <a:ext cx="1510560" cy="486000"/>
          </a:xfrm>
          <a:prstGeom prst="rect">
            <a:avLst/>
          </a:prstGeom>
          <a:ln w="0">
            <a:noFill/>
          </a:ln>
        </p:spPr>
      </p:pic>
      <p:pic>
        <p:nvPicPr>
          <p:cNvPr id="360" name="Google Shape;342;p48" descr="Text&#10;&#10;Description automatically generated"/>
          <p:cNvPicPr/>
          <p:nvPr/>
        </p:nvPicPr>
        <p:blipFill>
          <a:blip r:embed="rId22"/>
          <a:stretch/>
        </p:blipFill>
        <p:spPr>
          <a:xfrm>
            <a:off x="7569720" y="3916800"/>
            <a:ext cx="841680" cy="582120"/>
          </a:xfrm>
          <a:prstGeom prst="rect">
            <a:avLst/>
          </a:prstGeom>
          <a:ln w="0">
            <a:noFill/>
          </a:ln>
        </p:spPr>
      </p:pic>
      <p:pic>
        <p:nvPicPr>
          <p:cNvPr id="361" name="Google Shape;345;p48" descr="A picture containing icon&#10;&#10;Description automatically generated"/>
          <p:cNvPicPr/>
          <p:nvPr/>
        </p:nvPicPr>
        <p:blipFill>
          <a:blip r:embed="rId23"/>
          <a:stretch/>
        </p:blipFill>
        <p:spPr>
          <a:xfrm>
            <a:off x="2517840" y="5722560"/>
            <a:ext cx="1116000" cy="543240"/>
          </a:xfrm>
          <a:prstGeom prst="rect">
            <a:avLst/>
          </a:prstGeom>
          <a:ln w="0">
            <a:noFill/>
          </a:ln>
        </p:spPr>
      </p:pic>
      <p:pic>
        <p:nvPicPr>
          <p:cNvPr id="362" name="Google Shape;346;p48" descr="Text&#10;&#10;Description automatically generated"/>
          <p:cNvPicPr/>
          <p:nvPr/>
        </p:nvPicPr>
        <p:blipFill>
          <a:blip r:embed="rId24"/>
          <a:stretch/>
        </p:blipFill>
        <p:spPr>
          <a:xfrm>
            <a:off x="792000" y="5236200"/>
            <a:ext cx="878760" cy="485640"/>
          </a:xfrm>
          <a:prstGeom prst="rect">
            <a:avLst/>
          </a:prstGeom>
          <a:ln w="0">
            <a:noFill/>
          </a:ln>
        </p:spPr>
      </p:pic>
      <p:pic>
        <p:nvPicPr>
          <p:cNvPr id="363" name="Google Shape;347;p48" descr="A screenshot of a computer&#10;&#10;Description automatically generated with low confidence"/>
          <p:cNvPicPr/>
          <p:nvPr/>
        </p:nvPicPr>
        <p:blipFill>
          <a:blip r:embed="rId25"/>
          <a:stretch/>
        </p:blipFill>
        <p:spPr>
          <a:xfrm>
            <a:off x="3614760" y="5856840"/>
            <a:ext cx="1518840" cy="307080"/>
          </a:xfrm>
          <a:prstGeom prst="rect">
            <a:avLst/>
          </a:prstGeom>
          <a:ln w="0">
            <a:noFill/>
          </a:ln>
        </p:spPr>
      </p:pic>
      <p:pic>
        <p:nvPicPr>
          <p:cNvPr id="364" name="Google Shape;348;p48" descr="Bruxelles-Propreté | talent.brussels"/>
          <p:cNvPicPr/>
          <p:nvPr/>
        </p:nvPicPr>
        <p:blipFill>
          <a:blip r:embed="rId26"/>
          <a:srcRect l="16308" t="30442" r="18311" b="37132"/>
          <a:stretch/>
        </p:blipFill>
        <p:spPr>
          <a:xfrm>
            <a:off x="1231920" y="3055680"/>
            <a:ext cx="1198080" cy="596160"/>
          </a:xfrm>
          <a:prstGeom prst="rect">
            <a:avLst/>
          </a:prstGeom>
          <a:ln w="0">
            <a:noFill/>
          </a:ln>
        </p:spPr>
      </p:pic>
      <p:pic>
        <p:nvPicPr>
          <p:cNvPr id="365" name="Google Shape;350;p48" descr="Innoviris | 1819.brussels"/>
          <p:cNvPicPr/>
          <p:nvPr/>
        </p:nvPicPr>
        <p:blipFill>
          <a:blip r:embed="rId27"/>
          <a:srcRect l="9309" t="27699" r="16153" b="22787"/>
          <a:stretch/>
        </p:blipFill>
        <p:spPr>
          <a:xfrm>
            <a:off x="4977720" y="5223240"/>
            <a:ext cx="1018080" cy="452880"/>
          </a:xfrm>
          <a:prstGeom prst="rect">
            <a:avLst/>
          </a:prstGeom>
          <a:ln w="0">
            <a:noFill/>
          </a:ln>
        </p:spPr>
      </p:pic>
      <p:pic>
        <p:nvPicPr>
          <p:cNvPr id="366" name="Google Shape;352;p48" descr="Évaluation du bachelier en Comptabilité 2016-2017"/>
          <p:cNvPicPr/>
          <p:nvPr/>
        </p:nvPicPr>
        <p:blipFill>
          <a:blip r:embed="rId28"/>
          <a:stretch/>
        </p:blipFill>
        <p:spPr>
          <a:xfrm>
            <a:off x="7648200" y="2013120"/>
            <a:ext cx="842760" cy="334440"/>
          </a:xfrm>
          <a:prstGeom prst="rect">
            <a:avLst/>
          </a:prstGeom>
          <a:ln w="0">
            <a:noFill/>
          </a:ln>
        </p:spPr>
      </p:pic>
      <p:pic>
        <p:nvPicPr>
          <p:cNvPr id="367" name="Google Shape;353;p48" descr=""/>
          <p:cNvPicPr/>
          <p:nvPr/>
        </p:nvPicPr>
        <p:blipFill>
          <a:blip r:embed="rId29"/>
          <a:stretch/>
        </p:blipFill>
        <p:spPr>
          <a:xfrm>
            <a:off x="82080" y="5864040"/>
            <a:ext cx="1100880" cy="370080"/>
          </a:xfrm>
          <a:prstGeom prst="rect">
            <a:avLst/>
          </a:prstGeom>
          <a:ln w="0">
            <a:noFill/>
          </a:ln>
        </p:spPr>
      </p:pic>
      <p:pic>
        <p:nvPicPr>
          <p:cNvPr id="368" name="Google Shape;356;p48" descr="Logo&#10;&#10;Description automatically generated with low confidence"/>
          <p:cNvPicPr/>
          <p:nvPr/>
        </p:nvPicPr>
        <p:blipFill>
          <a:blip r:embed="rId30"/>
          <a:srcRect l="0" t="0" r="25096" b="0"/>
          <a:stretch/>
        </p:blipFill>
        <p:spPr>
          <a:xfrm>
            <a:off x="10966680" y="5321160"/>
            <a:ext cx="1030680" cy="329760"/>
          </a:xfrm>
          <a:prstGeom prst="rect">
            <a:avLst/>
          </a:prstGeom>
          <a:ln w="0">
            <a:noFill/>
          </a:ln>
        </p:spPr>
      </p:pic>
      <p:pic>
        <p:nvPicPr>
          <p:cNvPr id="369" name="Google Shape;357;p48" descr=""/>
          <p:cNvPicPr/>
          <p:nvPr/>
        </p:nvPicPr>
        <p:blipFill>
          <a:blip r:embed="rId31"/>
          <a:stretch/>
        </p:blipFill>
        <p:spPr>
          <a:xfrm>
            <a:off x="9918000" y="4775760"/>
            <a:ext cx="940680" cy="267120"/>
          </a:xfrm>
          <a:prstGeom prst="rect">
            <a:avLst/>
          </a:prstGeom>
          <a:ln w="0">
            <a:noFill/>
          </a:ln>
        </p:spPr>
      </p:pic>
      <p:pic>
        <p:nvPicPr>
          <p:cNvPr id="370" name="Google Shape;358;p48" descr=""/>
          <p:cNvPicPr/>
          <p:nvPr/>
        </p:nvPicPr>
        <p:blipFill>
          <a:blip r:embed="rId32"/>
          <a:stretch/>
        </p:blipFill>
        <p:spPr>
          <a:xfrm>
            <a:off x="10937160" y="3048120"/>
            <a:ext cx="876960" cy="309240"/>
          </a:xfrm>
          <a:prstGeom prst="rect">
            <a:avLst/>
          </a:prstGeom>
          <a:ln w="0">
            <a:noFill/>
          </a:ln>
        </p:spPr>
      </p:pic>
      <p:pic>
        <p:nvPicPr>
          <p:cNvPr id="371" name="Google Shape;359;p48" descr="Une image contenant texte&#10;&#10;Description générée automatiquement"/>
          <p:cNvPicPr/>
          <p:nvPr/>
        </p:nvPicPr>
        <p:blipFill>
          <a:blip r:embed="rId33"/>
          <a:stretch/>
        </p:blipFill>
        <p:spPr>
          <a:xfrm>
            <a:off x="9393120" y="2457720"/>
            <a:ext cx="1123920" cy="446040"/>
          </a:xfrm>
          <a:prstGeom prst="rect">
            <a:avLst/>
          </a:prstGeom>
          <a:ln w="0">
            <a:noFill/>
          </a:ln>
        </p:spPr>
      </p:pic>
      <p:pic>
        <p:nvPicPr>
          <p:cNvPr id="372" name="Google Shape;360;p48" descr="Technofutur TIC"/>
          <p:cNvPicPr/>
          <p:nvPr/>
        </p:nvPicPr>
        <p:blipFill>
          <a:blip r:embed="rId34"/>
          <a:srcRect l="5451" t="0" r="5033" b="0"/>
          <a:stretch/>
        </p:blipFill>
        <p:spPr>
          <a:xfrm>
            <a:off x="9950040" y="5154120"/>
            <a:ext cx="907920" cy="557640"/>
          </a:xfrm>
          <a:prstGeom prst="rect">
            <a:avLst/>
          </a:prstGeom>
          <a:ln w="0">
            <a:noFill/>
          </a:ln>
        </p:spPr>
      </p:pic>
      <p:pic>
        <p:nvPicPr>
          <p:cNvPr id="373" name="Google Shape;363;p48" descr="Logo&#10;&#10;Description automatically generated with low confidence"/>
          <p:cNvPicPr/>
          <p:nvPr/>
        </p:nvPicPr>
        <p:blipFill>
          <a:blip r:embed="rId35"/>
          <a:stretch/>
        </p:blipFill>
        <p:spPr>
          <a:xfrm>
            <a:off x="4666320" y="4584960"/>
            <a:ext cx="1393560" cy="465480"/>
          </a:xfrm>
          <a:prstGeom prst="rect">
            <a:avLst/>
          </a:prstGeom>
          <a:ln w="0">
            <a:noFill/>
          </a:ln>
        </p:spPr>
      </p:pic>
      <p:pic>
        <p:nvPicPr>
          <p:cNvPr id="374" name="Google Shape;365;p48" descr="Logo&#10;&#10;Description automatically generated"/>
          <p:cNvPicPr/>
          <p:nvPr/>
        </p:nvPicPr>
        <p:blipFill>
          <a:blip r:embed="rId36"/>
          <a:srcRect l="0" t="27271" r="0" b="28759"/>
          <a:stretch/>
        </p:blipFill>
        <p:spPr>
          <a:xfrm>
            <a:off x="4492440" y="1384200"/>
            <a:ext cx="833760" cy="367560"/>
          </a:xfrm>
          <a:prstGeom prst="rect">
            <a:avLst/>
          </a:prstGeom>
          <a:ln w="0">
            <a:noFill/>
          </a:ln>
        </p:spPr>
      </p:pic>
      <p:pic>
        <p:nvPicPr>
          <p:cNvPr id="375" name="Google Shape;366;p48" descr="Logo, company name&#10;&#10;Description automatically generated"/>
          <p:cNvPicPr/>
          <p:nvPr/>
        </p:nvPicPr>
        <p:blipFill>
          <a:blip r:embed="rId37"/>
          <a:srcRect l="15832" t="26950" r="15934" b="26530"/>
          <a:stretch/>
        </p:blipFill>
        <p:spPr>
          <a:xfrm>
            <a:off x="5148360" y="5865120"/>
            <a:ext cx="940680" cy="356760"/>
          </a:xfrm>
          <a:prstGeom prst="rect">
            <a:avLst/>
          </a:prstGeom>
          <a:ln w="0">
            <a:noFill/>
          </a:ln>
        </p:spPr>
      </p:pic>
      <p:pic>
        <p:nvPicPr>
          <p:cNvPr id="376" name="Google Shape;368;p48" descr="Logo&#10;&#10;Description automatically generated"/>
          <p:cNvPicPr/>
          <p:nvPr/>
        </p:nvPicPr>
        <p:blipFill>
          <a:blip r:embed="rId38"/>
          <a:stretch/>
        </p:blipFill>
        <p:spPr>
          <a:xfrm>
            <a:off x="10908360" y="4445280"/>
            <a:ext cx="1039680" cy="224640"/>
          </a:xfrm>
          <a:prstGeom prst="rect">
            <a:avLst/>
          </a:prstGeom>
          <a:ln w="0">
            <a:noFill/>
          </a:ln>
        </p:spPr>
      </p:pic>
      <p:pic>
        <p:nvPicPr>
          <p:cNvPr id="377" name="Google Shape;370;p48" descr="Logo&#10;&#10;Description automatically generated"/>
          <p:cNvPicPr/>
          <p:nvPr/>
        </p:nvPicPr>
        <p:blipFill>
          <a:blip r:embed="rId39"/>
          <a:stretch/>
        </p:blipFill>
        <p:spPr>
          <a:xfrm>
            <a:off x="4464720" y="1921680"/>
            <a:ext cx="579600" cy="559440"/>
          </a:xfrm>
          <a:prstGeom prst="rect">
            <a:avLst/>
          </a:prstGeom>
          <a:ln w="0">
            <a:noFill/>
          </a:ln>
        </p:spPr>
      </p:pic>
      <p:pic>
        <p:nvPicPr>
          <p:cNvPr id="378" name="Google Shape;371;p48" descr="Umicore Logo"/>
          <p:cNvPicPr/>
          <p:nvPr/>
        </p:nvPicPr>
        <p:blipFill>
          <a:blip r:embed="rId40"/>
          <a:stretch/>
        </p:blipFill>
        <p:spPr>
          <a:xfrm>
            <a:off x="5152320" y="2882880"/>
            <a:ext cx="1240560" cy="733680"/>
          </a:xfrm>
          <a:prstGeom prst="rect">
            <a:avLst/>
          </a:prstGeom>
          <a:ln w="0">
            <a:noFill/>
          </a:ln>
        </p:spPr>
      </p:pic>
      <p:pic>
        <p:nvPicPr>
          <p:cNvPr id="379" name="Google Shape;372;p48" descr="Logo&#10;&#10;Description automatically generated"/>
          <p:cNvPicPr/>
          <p:nvPr/>
        </p:nvPicPr>
        <p:blipFill>
          <a:blip r:embed="rId41"/>
          <a:stretch/>
        </p:blipFill>
        <p:spPr>
          <a:xfrm>
            <a:off x="10943280" y="5976720"/>
            <a:ext cx="1240920" cy="157320"/>
          </a:xfrm>
          <a:prstGeom prst="rect">
            <a:avLst/>
          </a:prstGeom>
          <a:ln w="0">
            <a:noFill/>
          </a:ln>
        </p:spPr>
      </p:pic>
      <p:pic>
        <p:nvPicPr>
          <p:cNvPr id="380" name="Google Shape;373;p48" descr=""/>
          <p:cNvPicPr/>
          <p:nvPr/>
        </p:nvPicPr>
        <p:blipFill>
          <a:blip r:embed="rId42"/>
          <a:srcRect l="10586" t="23152" r="10586" b="22809"/>
          <a:stretch/>
        </p:blipFill>
        <p:spPr>
          <a:xfrm>
            <a:off x="3814560" y="5277240"/>
            <a:ext cx="1055160" cy="306720"/>
          </a:xfrm>
          <a:prstGeom prst="rect">
            <a:avLst/>
          </a:prstGeom>
          <a:ln w="0">
            <a:noFill/>
          </a:ln>
        </p:spPr>
      </p:pic>
      <p:pic>
        <p:nvPicPr>
          <p:cNvPr id="381" name="Google Shape;374;p48" descr="Shape&#10;&#10;Description automatically generated with medium confidence"/>
          <p:cNvPicPr/>
          <p:nvPr/>
        </p:nvPicPr>
        <p:blipFill>
          <a:blip r:embed="rId43"/>
          <a:stretch/>
        </p:blipFill>
        <p:spPr>
          <a:xfrm>
            <a:off x="5363640" y="1425600"/>
            <a:ext cx="1042920" cy="253080"/>
          </a:xfrm>
          <a:prstGeom prst="rect">
            <a:avLst/>
          </a:prstGeom>
          <a:ln w="0">
            <a:noFill/>
          </a:ln>
        </p:spPr>
      </p:pic>
      <p:pic>
        <p:nvPicPr>
          <p:cNvPr id="382" name="Google Shape;375;p48" descr=""/>
          <p:cNvPicPr/>
          <p:nvPr/>
        </p:nvPicPr>
        <p:blipFill>
          <a:blip r:embed="rId44"/>
          <a:stretch/>
        </p:blipFill>
        <p:spPr>
          <a:xfrm>
            <a:off x="11114640" y="4775760"/>
            <a:ext cx="755280" cy="264960"/>
          </a:xfrm>
          <a:prstGeom prst="rect">
            <a:avLst/>
          </a:prstGeom>
          <a:ln w="0">
            <a:noFill/>
          </a:ln>
        </p:spPr>
      </p:pic>
      <p:pic>
        <p:nvPicPr>
          <p:cNvPr id="383" name="Google Shape;376;p48" descr=""/>
          <p:cNvPicPr/>
          <p:nvPr/>
        </p:nvPicPr>
        <p:blipFill>
          <a:blip r:embed="rId45"/>
          <a:stretch/>
        </p:blipFill>
        <p:spPr>
          <a:xfrm>
            <a:off x="531720" y="2048040"/>
            <a:ext cx="1672920" cy="408600"/>
          </a:xfrm>
          <a:prstGeom prst="rect">
            <a:avLst/>
          </a:prstGeom>
          <a:ln w="0">
            <a:noFill/>
          </a:ln>
        </p:spPr>
      </p:pic>
      <p:pic>
        <p:nvPicPr>
          <p:cNvPr id="384" name="Google Shape;377;p48" descr="Logo"/>
          <p:cNvPicPr/>
          <p:nvPr/>
        </p:nvPicPr>
        <p:blipFill>
          <a:blip r:embed="rId46"/>
          <a:stretch/>
        </p:blipFill>
        <p:spPr>
          <a:xfrm>
            <a:off x="10801080" y="1904400"/>
            <a:ext cx="1302120" cy="309240"/>
          </a:xfrm>
          <a:prstGeom prst="rect">
            <a:avLst/>
          </a:prstGeom>
          <a:ln w="0">
            <a:noFill/>
          </a:ln>
        </p:spPr>
      </p:pic>
      <p:pic>
        <p:nvPicPr>
          <p:cNvPr id="385" name="Google Shape;378;p48" descr=""/>
          <p:cNvPicPr/>
          <p:nvPr/>
        </p:nvPicPr>
        <p:blipFill>
          <a:blip r:embed="rId47"/>
          <a:stretch/>
        </p:blipFill>
        <p:spPr>
          <a:xfrm>
            <a:off x="9684720" y="1901520"/>
            <a:ext cx="968040" cy="387360"/>
          </a:xfrm>
          <a:prstGeom prst="rect">
            <a:avLst/>
          </a:prstGeom>
          <a:ln w="0">
            <a:noFill/>
          </a:ln>
        </p:spPr>
      </p:pic>
      <p:pic>
        <p:nvPicPr>
          <p:cNvPr id="386" name="Google Shape;379;p48" descr="Background pattern&#10;&#10;Description automatically generated"/>
          <p:cNvPicPr/>
          <p:nvPr/>
        </p:nvPicPr>
        <p:blipFill>
          <a:blip r:embed="rId48"/>
          <a:stretch/>
        </p:blipFill>
        <p:spPr>
          <a:xfrm>
            <a:off x="8696520" y="2026800"/>
            <a:ext cx="839880" cy="212760"/>
          </a:xfrm>
          <a:prstGeom prst="rect">
            <a:avLst/>
          </a:prstGeom>
          <a:ln w="0">
            <a:noFill/>
          </a:ln>
        </p:spPr>
      </p:pic>
      <p:pic>
        <p:nvPicPr>
          <p:cNvPr id="387" name="Google Shape;380;p48" descr="Logo&#10;&#10;Description automatically generated with medium confidence"/>
          <p:cNvPicPr/>
          <p:nvPr/>
        </p:nvPicPr>
        <p:blipFill>
          <a:blip r:embed="rId49"/>
          <a:stretch/>
        </p:blipFill>
        <p:spPr>
          <a:xfrm>
            <a:off x="9200880" y="3106080"/>
            <a:ext cx="671760" cy="287280"/>
          </a:xfrm>
          <a:prstGeom prst="rect">
            <a:avLst/>
          </a:prstGeom>
          <a:ln w="0">
            <a:noFill/>
          </a:ln>
        </p:spPr>
      </p:pic>
      <p:pic>
        <p:nvPicPr>
          <p:cNvPr id="388" name="Google Shape;381;p48" descr=""/>
          <p:cNvPicPr/>
          <p:nvPr/>
        </p:nvPicPr>
        <p:blipFill>
          <a:blip r:embed="rId50"/>
          <a:stretch/>
        </p:blipFill>
        <p:spPr>
          <a:xfrm>
            <a:off x="9817200" y="4487400"/>
            <a:ext cx="959040" cy="155880"/>
          </a:xfrm>
          <a:prstGeom prst="rect">
            <a:avLst/>
          </a:prstGeom>
          <a:ln w="0">
            <a:noFill/>
          </a:ln>
        </p:spPr>
      </p:pic>
      <p:pic>
        <p:nvPicPr>
          <p:cNvPr id="389" name="Google Shape;382;p48" descr="A picture containing logo&#10;&#10;Description automatically generated"/>
          <p:cNvPicPr/>
          <p:nvPr/>
        </p:nvPicPr>
        <p:blipFill>
          <a:blip r:embed="rId51"/>
          <a:stretch/>
        </p:blipFill>
        <p:spPr>
          <a:xfrm>
            <a:off x="182520" y="5096160"/>
            <a:ext cx="594000" cy="575280"/>
          </a:xfrm>
          <a:prstGeom prst="rect">
            <a:avLst/>
          </a:prstGeom>
          <a:ln w="0">
            <a:noFill/>
          </a:ln>
        </p:spPr>
      </p:pic>
      <p:pic>
        <p:nvPicPr>
          <p:cNvPr id="390" name="Google Shape;383;p48" descr="A picture containing logo&#10;&#10;Description automatically generated"/>
          <p:cNvPicPr/>
          <p:nvPr/>
        </p:nvPicPr>
        <p:blipFill>
          <a:blip r:embed="rId52"/>
          <a:stretch/>
        </p:blipFill>
        <p:spPr>
          <a:xfrm>
            <a:off x="11275200" y="3691440"/>
            <a:ext cx="465480" cy="467280"/>
          </a:xfrm>
          <a:prstGeom prst="rect">
            <a:avLst/>
          </a:prstGeom>
          <a:ln w="0">
            <a:noFill/>
          </a:ln>
        </p:spPr>
      </p:pic>
      <p:pic>
        <p:nvPicPr>
          <p:cNvPr id="391" name="Picture 2" descr="Gold, Silver, Bronze, Platinum Health Plan Designations"/>
          <p:cNvPicPr/>
          <p:nvPr/>
        </p:nvPicPr>
        <p:blipFill>
          <a:blip r:embed="rId53"/>
          <a:srcRect l="0" t="47321" r="49891" b="0"/>
          <a:stretch/>
        </p:blipFill>
        <p:spPr>
          <a:xfrm>
            <a:off x="10080" y="2600280"/>
            <a:ext cx="923760" cy="971280"/>
          </a:xfrm>
          <a:prstGeom prst="rect">
            <a:avLst/>
          </a:prstGeom>
          <a:ln w="0">
            <a:noFill/>
          </a:ln>
        </p:spPr>
      </p:pic>
      <p:pic>
        <p:nvPicPr>
          <p:cNvPr id="392" name="Picture 8" descr="Gold, Silver, Bronze, Platinum Health Plan Designations"/>
          <p:cNvPicPr/>
          <p:nvPr/>
        </p:nvPicPr>
        <p:blipFill>
          <a:blip r:embed="rId54"/>
          <a:srcRect l="48564" t="0" r="0" b="51621"/>
          <a:stretch/>
        </p:blipFill>
        <p:spPr>
          <a:xfrm>
            <a:off x="3600" y="3804840"/>
            <a:ext cx="841680" cy="791280"/>
          </a:xfrm>
          <a:prstGeom prst="rect">
            <a:avLst/>
          </a:prstGeom>
          <a:ln w="0">
            <a:noFill/>
          </a:ln>
        </p:spPr>
      </p:pic>
      <p:sp>
        <p:nvSpPr>
          <p:cNvPr id="393" name="Line 2"/>
          <p:cNvSpPr/>
          <p:nvPr/>
        </p:nvSpPr>
        <p:spPr>
          <a:xfrm>
            <a:off x="3703680" y="1098720"/>
            <a:ext cx="0" cy="1514880"/>
          </a:xfrm>
          <a:prstGeom prst="line">
            <a:avLst/>
          </a:prstGeom>
          <a:ln w="15840">
            <a:solidFill>
              <a:srgbClr val="4472c4"/>
            </a:solidFill>
            <a:round/>
          </a:ln>
        </p:spPr>
        <p:style>
          <a:lnRef idx="0"/>
          <a:fillRef idx="0"/>
          <a:effectRef idx="0"/>
          <a:fontRef idx="minor"/>
        </p:style>
      </p:sp>
      <p:pic>
        <p:nvPicPr>
          <p:cNvPr id="394" name="Picture 1030" descr="A picture containing text&#10;&#10;Description automatically generated"/>
          <p:cNvPicPr/>
          <p:nvPr/>
        </p:nvPicPr>
        <p:blipFill>
          <a:blip r:embed="rId55"/>
          <a:stretch/>
        </p:blipFill>
        <p:spPr>
          <a:xfrm>
            <a:off x="7070040" y="4467240"/>
            <a:ext cx="624240" cy="624240"/>
          </a:xfrm>
          <a:prstGeom prst="rect">
            <a:avLst/>
          </a:prstGeom>
          <a:ln w="0">
            <a:noFill/>
          </a:ln>
        </p:spPr>
      </p:pic>
      <p:pic>
        <p:nvPicPr>
          <p:cNvPr id="395" name="Picture 1032" descr="Icon&#10;&#10;Description automatically generated"/>
          <p:cNvPicPr/>
          <p:nvPr/>
        </p:nvPicPr>
        <p:blipFill>
          <a:blip r:embed="rId56"/>
          <a:stretch/>
        </p:blipFill>
        <p:spPr>
          <a:xfrm>
            <a:off x="7794720" y="4486680"/>
            <a:ext cx="644760" cy="644760"/>
          </a:xfrm>
          <a:prstGeom prst="rect">
            <a:avLst/>
          </a:prstGeom>
          <a:ln w="0">
            <a:noFill/>
          </a:ln>
        </p:spPr>
      </p:pic>
      <p:sp>
        <p:nvSpPr>
          <p:cNvPr id="396" name="Line 3"/>
          <p:cNvSpPr/>
          <p:nvPr/>
        </p:nvSpPr>
        <p:spPr>
          <a:xfrm flipV="1">
            <a:off x="-8280" y="3724200"/>
            <a:ext cx="9716040" cy="8640"/>
          </a:xfrm>
          <a:prstGeom prst="line">
            <a:avLst/>
          </a:prstGeom>
          <a:ln w="15840">
            <a:solidFill>
              <a:srgbClr val="4472c4"/>
            </a:solidFill>
            <a:round/>
          </a:ln>
        </p:spPr>
        <p:style>
          <a:lnRef idx="0"/>
          <a:fillRef idx="0"/>
          <a:effectRef idx="0"/>
          <a:fontRef idx="minor"/>
        </p:style>
      </p:sp>
      <p:sp>
        <p:nvSpPr>
          <p:cNvPr id="397" name="Line 4"/>
          <p:cNvSpPr/>
          <p:nvPr/>
        </p:nvSpPr>
        <p:spPr>
          <a:xfrm flipV="1">
            <a:off x="-48960" y="2605680"/>
            <a:ext cx="6619680" cy="1800"/>
          </a:xfrm>
          <a:prstGeom prst="line">
            <a:avLst/>
          </a:prstGeom>
          <a:ln w="15840">
            <a:solidFill>
              <a:srgbClr val="4472c4"/>
            </a:solidFill>
            <a:round/>
          </a:ln>
        </p:spPr>
        <p:style>
          <a:lnRef idx="0"/>
          <a:fillRef idx="0"/>
          <a:effectRef idx="0"/>
          <a:fontRef idx="minor"/>
        </p:style>
      </p:sp>
      <p:pic>
        <p:nvPicPr>
          <p:cNvPr id="398" name="Picture 8" descr="Logo&#10;&#10;Description automatically generated"/>
          <p:cNvPicPr/>
          <p:nvPr/>
        </p:nvPicPr>
        <p:blipFill>
          <a:blip r:embed="rId57"/>
          <a:stretch/>
        </p:blipFill>
        <p:spPr>
          <a:xfrm>
            <a:off x="1212480" y="4730760"/>
            <a:ext cx="960120" cy="147960"/>
          </a:xfrm>
          <a:prstGeom prst="rect">
            <a:avLst/>
          </a:prstGeom>
          <a:ln w="0">
            <a:noFill/>
          </a:ln>
        </p:spPr>
      </p:pic>
      <p:pic>
        <p:nvPicPr>
          <p:cNvPr id="399" name="Picture 13" descr="Logo&#10;&#10;Description automatically generated"/>
          <p:cNvPicPr/>
          <p:nvPr/>
        </p:nvPicPr>
        <p:blipFill>
          <a:blip r:embed="rId58"/>
          <a:stretch/>
        </p:blipFill>
        <p:spPr>
          <a:xfrm>
            <a:off x="143640" y="4561920"/>
            <a:ext cx="956880" cy="537840"/>
          </a:xfrm>
          <a:prstGeom prst="rect">
            <a:avLst/>
          </a:prstGeom>
          <a:ln w="0">
            <a:noFill/>
          </a:ln>
        </p:spPr>
      </p:pic>
      <p:pic>
        <p:nvPicPr>
          <p:cNvPr id="400" name="Picture 15" descr=""/>
          <p:cNvPicPr/>
          <p:nvPr/>
        </p:nvPicPr>
        <p:blipFill>
          <a:blip r:embed="rId59"/>
          <a:stretch/>
        </p:blipFill>
        <p:spPr>
          <a:xfrm>
            <a:off x="4860000" y="3904200"/>
            <a:ext cx="1265400" cy="520200"/>
          </a:xfrm>
          <a:prstGeom prst="rect">
            <a:avLst/>
          </a:prstGeom>
          <a:ln w="0">
            <a:noFill/>
          </a:ln>
        </p:spPr>
      </p:pic>
      <p:pic>
        <p:nvPicPr>
          <p:cNvPr id="401" name="Google Shape;324;p48" descr="Logo, company name&#10;&#10;Description automatically generated"/>
          <p:cNvPicPr/>
          <p:nvPr/>
        </p:nvPicPr>
        <p:blipFill>
          <a:blip r:embed="rId60"/>
          <a:stretch/>
        </p:blipFill>
        <p:spPr>
          <a:xfrm>
            <a:off x="6483240" y="1217160"/>
            <a:ext cx="622800" cy="625320"/>
          </a:xfrm>
          <a:prstGeom prst="rect">
            <a:avLst/>
          </a:prstGeom>
          <a:ln w="9360">
            <a:solidFill>
              <a:srgbClr val="d5dbe5"/>
            </a:solidFill>
            <a:round/>
          </a:ln>
        </p:spPr>
      </p:pic>
      <p:pic>
        <p:nvPicPr>
          <p:cNvPr id="402" name="Picture 5" descr="A picture containing text, clipart&#10;&#10;Description automatically generated"/>
          <p:cNvPicPr/>
          <p:nvPr/>
        </p:nvPicPr>
        <p:blipFill>
          <a:blip r:embed="rId61"/>
          <a:stretch/>
        </p:blipFill>
        <p:spPr>
          <a:xfrm>
            <a:off x="10060920" y="1357920"/>
            <a:ext cx="946080" cy="348120"/>
          </a:xfrm>
          <a:prstGeom prst="rect">
            <a:avLst/>
          </a:prstGeom>
          <a:ln w="0">
            <a:noFill/>
          </a:ln>
        </p:spPr>
      </p:pic>
      <p:pic>
        <p:nvPicPr>
          <p:cNvPr id="403" name="Picture 12" descr="Logo&#10;&#10;Description automatically generated"/>
          <p:cNvPicPr/>
          <p:nvPr/>
        </p:nvPicPr>
        <p:blipFill>
          <a:blip r:embed="rId62"/>
          <a:stretch/>
        </p:blipFill>
        <p:spPr>
          <a:xfrm>
            <a:off x="7583760" y="5790240"/>
            <a:ext cx="1099440" cy="533520"/>
          </a:xfrm>
          <a:prstGeom prst="rect">
            <a:avLst/>
          </a:prstGeom>
          <a:ln w="0">
            <a:noFill/>
          </a:ln>
        </p:spPr>
      </p:pic>
      <p:sp>
        <p:nvSpPr>
          <p:cNvPr id="404" name="Line 5"/>
          <p:cNvSpPr/>
          <p:nvPr/>
        </p:nvSpPr>
        <p:spPr>
          <a:xfrm>
            <a:off x="9707760" y="3737520"/>
            <a:ext cx="15480" cy="2598120"/>
          </a:xfrm>
          <a:prstGeom prst="line">
            <a:avLst/>
          </a:prstGeom>
          <a:ln w="15840">
            <a:solidFill>
              <a:srgbClr val="4472c4"/>
            </a:solidFill>
            <a:round/>
          </a:ln>
        </p:spPr>
        <p:style>
          <a:lnRef idx="0"/>
          <a:fillRef idx="0"/>
          <a:effectRef idx="0"/>
          <a:fontRef idx="minor"/>
        </p:style>
      </p:sp>
      <p:pic>
        <p:nvPicPr>
          <p:cNvPr id="405" name="Picture 2" descr="MANITY Logo"/>
          <p:cNvPicPr/>
          <p:nvPr/>
        </p:nvPicPr>
        <p:blipFill>
          <a:blip r:embed="rId63"/>
          <a:stretch/>
        </p:blipFill>
        <p:spPr>
          <a:xfrm>
            <a:off x="9848520" y="3600360"/>
            <a:ext cx="523800" cy="563400"/>
          </a:xfrm>
          <a:prstGeom prst="rect">
            <a:avLst/>
          </a:prstGeom>
          <a:ln w="0">
            <a:noFill/>
          </a:ln>
        </p:spPr>
      </p:pic>
      <p:pic>
        <p:nvPicPr>
          <p:cNvPr id="406" name="Picture 9" descr="/Users/pierrecleeren/Library/Containers/com.microsoft.Outlook/Data/Library/Caches/Signatures/signature_814072076"/>
          <p:cNvPicPr/>
          <p:nvPr/>
        </p:nvPicPr>
        <p:blipFill>
          <a:blip r:embed="rId64"/>
          <a:srcRect l="4609" t="0" r="5105" b="0"/>
          <a:stretch/>
        </p:blipFill>
        <p:spPr>
          <a:xfrm>
            <a:off x="8595720" y="4598640"/>
            <a:ext cx="1041480" cy="490320"/>
          </a:xfrm>
          <a:prstGeom prst="rect">
            <a:avLst/>
          </a:prstGeom>
          <a:ln w="0">
            <a:noFill/>
          </a:ln>
        </p:spPr>
      </p:pic>
      <p:pic>
        <p:nvPicPr>
          <p:cNvPr id="407" name="Picture 11" descr=""/>
          <p:cNvPicPr/>
          <p:nvPr/>
        </p:nvPicPr>
        <p:blipFill>
          <a:blip r:embed="rId65"/>
          <a:stretch/>
        </p:blipFill>
        <p:spPr>
          <a:xfrm>
            <a:off x="8608320" y="3910680"/>
            <a:ext cx="886320" cy="328680"/>
          </a:xfrm>
          <a:prstGeom prst="rect">
            <a:avLst/>
          </a:prstGeom>
          <a:ln w="0">
            <a:noFill/>
          </a:ln>
        </p:spPr>
      </p:pic>
      <p:pic>
        <p:nvPicPr>
          <p:cNvPr id="408" name="Picture 6" descr="Gold, Silver, Bronze, Platinum Health Plan Designations"/>
          <p:cNvPicPr/>
          <p:nvPr/>
        </p:nvPicPr>
        <p:blipFill>
          <a:blip r:embed="rId66"/>
          <a:srcRect l="48564" t="48362" r="0" b="0"/>
          <a:stretch/>
        </p:blipFill>
        <p:spPr>
          <a:xfrm>
            <a:off x="75240" y="916200"/>
            <a:ext cx="1039320" cy="1043280"/>
          </a:xfrm>
          <a:prstGeom prst="rect">
            <a:avLst/>
          </a:prstGeom>
          <a:ln w="0">
            <a:noFill/>
          </a:ln>
        </p:spPr>
      </p:pic>
      <p:pic>
        <p:nvPicPr>
          <p:cNvPr id="409" name="Picture 29" descr="A picture containing font, graphics, graphic design, logo&#10;&#10;Description automatically generated"/>
          <p:cNvPicPr/>
          <p:nvPr/>
        </p:nvPicPr>
        <p:blipFill>
          <a:blip r:embed="rId67"/>
          <a:stretch/>
        </p:blipFill>
        <p:spPr>
          <a:xfrm>
            <a:off x="2417760" y="1747440"/>
            <a:ext cx="1091880" cy="759600"/>
          </a:xfrm>
          <a:prstGeom prst="rect">
            <a:avLst/>
          </a:prstGeom>
          <a:ln w="0">
            <a:noFill/>
          </a:ln>
        </p:spPr>
      </p:pic>
      <p:pic>
        <p:nvPicPr>
          <p:cNvPr id="410" name="Picture 52" descr="A picture containing text, plate, tableware, dishware&#10;&#10;Description automatically generated"/>
          <p:cNvPicPr/>
          <p:nvPr/>
        </p:nvPicPr>
        <p:blipFill>
          <a:blip r:embed="rId68"/>
          <a:stretch/>
        </p:blipFill>
        <p:spPr>
          <a:xfrm>
            <a:off x="1309680" y="1225440"/>
            <a:ext cx="1919520" cy="414000"/>
          </a:xfrm>
          <a:prstGeom prst="rect">
            <a:avLst/>
          </a:prstGeom>
          <a:ln w="0">
            <a:noFill/>
          </a:ln>
        </p:spPr>
      </p:pic>
      <p:pic>
        <p:nvPicPr>
          <p:cNvPr id="411" name="Picture 16" descr=""/>
          <p:cNvPicPr/>
          <p:nvPr/>
        </p:nvPicPr>
        <p:blipFill>
          <a:blip r:embed="rId69"/>
          <a:stretch/>
        </p:blipFill>
        <p:spPr>
          <a:xfrm>
            <a:off x="1603440" y="2637720"/>
            <a:ext cx="1597680" cy="491760"/>
          </a:xfrm>
          <a:prstGeom prst="rect">
            <a:avLst/>
          </a:prstGeom>
          <a:ln w="0">
            <a:noFill/>
          </a:ln>
        </p:spPr>
      </p:pic>
      <p:pic>
        <p:nvPicPr>
          <p:cNvPr id="412" name="Picture 18" descr=""/>
          <p:cNvPicPr/>
          <p:nvPr/>
        </p:nvPicPr>
        <p:blipFill>
          <a:blip r:embed="rId70"/>
          <a:stretch/>
        </p:blipFill>
        <p:spPr>
          <a:xfrm>
            <a:off x="5986080" y="4598640"/>
            <a:ext cx="1037880" cy="387000"/>
          </a:xfrm>
          <a:prstGeom prst="rect">
            <a:avLst/>
          </a:prstGeom>
          <a:ln w="0">
            <a:noFill/>
          </a:ln>
        </p:spPr>
      </p:pic>
      <p:pic>
        <p:nvPicPr>
          <p:cNvPr id="413" name="Picture 10" descr="A black background with white text&#10;&#10;Description automatically generated"/>
          <p:cNvPicPr/>
          <p:nvPr/>
        </p:nvPicPr>
        <p:blipFill>
          <a:blip r:embed="rId71"/>
          <a:srcRect l="0" t="15244" r="0" b="15906"/>
          <a:stretch/>
        </p:blipFill>
        <p:spPr>
          <a:xfrm>
            <a:off x="6188040" y="5797800"/>
            <a:ext cx="1319400" cy="453960"/>
          </a:xfrm>
          <a:prstGeom prst="rect">
            <a:avLst/>
          </a:prstGeom>
          <a:ln w="0">
            <a:noFill/>
          </a:ln>
        </p:spPr>
      </p:pic>
      <p:pic>
        <p:nvPicPr>
          <p:cNvPr id="414" name="Picture 4" descr="Logo&#10;&#10;Description automatically generated with medium confidence"/>
          <p:cNvPicPr/>
          <p:nvPr/>
        </p:nvPicPr>
        <p:blipFill>
          <a:blip r:embed="rId72"/>
          <a:stretch/>
        </p:blipFill>
        <p:spPr>
          <a:xfrm>
            <a:off x="3192840" y="2839680"/>
            <a:ext cx="1705320" cy="876240"/>
          </a:xfrm>
          <a:prstGeom prst="rect">
            <a:avLst/>
          </a:prstGeom>
          <a:ln w="0">
            <a:noFill/>
          </a:ln>
        </p:spPr>
      </p:pic>
      <p:sp>
        <p:nvSpPr>
          <p:cNvPr id="415" name="Line 6"/>
          <p:cNvSpPr/>
          <p:nvPr/>
        </p:nvSpPr>
        <p:spPr>
          <a:xfrm>
            <a:off x="6570720" y="2599920"/>
            <a:ext cx="0" cy="1118520"/>
          </a:xfrm>
          <a:prstGeom prst="line">
            <a:avLst/>
          </a:prstGeom>
          <a:ln w="15840">
            <a:solidFill>
              <a:srgbClr val="4472c4"/>
            </a:solidFill>
            <a:round/>
          </a:ln>
        </p:spPr>
        <p:style>
          <a:lnRef idx="0"/>
          <a:fillRef idx="0"/>
          <a:effectRef idx="0"/>
          <a:fontRef idx="minor"/>
        </p:style>
      </p:sp>
      <p:pic>
        <p:nvPicPr>
          <p:cNvPr id="416" name="Image 127" descr=""/>
          <p:cNvPicPr/>
          <p:nvPr/>
        </p:nvPicPr>
        <p:blipFill>
          <a:blip r:embed="rId73"/>
          <a:stretch/>
        </p:blipFill>
        <p:spPr>
          <a:xfrm>
            <a:off x="4285440" y="2745360"/>
            <a:ext cx="1252800" cy="337680"/>
          </a:xfrm>
          <a:prstGeom prst="rect">
            <a:avLst/>
          </a:prstGeom>
          <a:ln w="0">
            <a:noFill/>
          </a:ln>
        </p:spPr>
      </p:pic>
      <p:pic>
        <p:nvPicPr>
          <p:cNvPr id="417" name="Picture 2" descr="Banque Degroof Petercam I Expertise financière I Private banking"/>
          <p:cNvPicPr/>
          <p:nvPr/>
        </p:nvPicPr>
        <p:blipFill>
          <a:blip r:embed="rId74"/>
          <a:stretch/>
        </p:blipFill>
        <p:spPr>
          <a:xfrm>
            <a:off x="3624480" y="4680000"/>
            <a:ext cx="1086840" cy="299160"/>
          </a:xfrm>
          <a:prstGeom prst="rect">
            <a:avLst/>
          </a:prstGeom>
          <a:ln w="0">
            <a:noFill/>
          </a:ln>
        </p:spPr>
      </p:pic>
      <p:pic>
        <p:nvPicPr>
          <p:cNvPr id="418" name="Picture 19" descr="A green text on a black background&#10;&#10;Description automatically generated"/>
          <p:cNvPicPr/>
          <p:nvPr/>
        </p:nvPicPr>
        <p:blipFill>
          <a:blip r:embed="rId75"/>
          <a:stretch/>
        </p:blipFill>
        <p:spPr>
          <a:xfrm>
            <a:off x="11011320" y="1335600"/>
            <a:ext cx="1137960" cy="350640"/>
          </a:xfrm>
          <a:prstGeom prst="rect">
            <a:avLst/>
          </a:prstGeom>
          <a:ln w="0">
            <a:noFill/>
          </a:ln>
        </p:spPr>
      </p:pic>
      <p:pic>
        <p:nvPicPr>
          <p:cNvPr id="419" name="Google Shape;362;p48" descr="A picture containing text, clipart&#10;&#10;Description automatically generated"/>
          <p:cNvPicPr/>
          <p:nvPr/>
        </p:nvPicPr>
        <p:blipFill>
          <a:blip r:embed="rId76"/>
          <a:stretch/>
        </p:blipFill>
        <p:spPr>
          <a:xfrm>
            <a:off x="6069240" y="5318640"/>
            <a:ext cx="1506600" cy="253080"/>
          </a:xfrm>
          <a:prstGeom prst="rect">
            <a:avLst/>
          </a:prstGeom>
          <a:ln w="0">
            <a:noFill/>
          </a:ln>
        </p:spPr>
      </p:pic>
      <p:pic>
        <p:nvPicPr>
          <p:cNvPr id="420" name="Picture 17" descr="A black text on a black background&#10;&#10;Description automatically generated"/>
          <p:cNvPicPr/>
          <p:nvPr/>
        </p:nvPicPr>
        <p:blipFill>
          <a:blip r:embed="rId77"/>
          <a:stretch/>
        </p:blipFill>
        <p:spPr>
          <a:xfrm>
            <a:off x="7625520" y="3109320"/>
            <a:ext cx="754920" cy="425520"/>
          </a:xfrm>
          <a:prstGeom prst="rect">
            <a:avLst/>
          </a:prstGeom>
          <a:ln w="0">
            <a:noFill/>
          </a:ln>
        </p:spPr>
      </p:pic>
      <p:sp>
        <p:nvSpPr>
          <p:cNvPr id="421" name="CustomShape 7"/>
          <p:cNvSpPr/>
          <p:nvPr/>
        </p:nvSpPr>
        <p:spPr>
          <a:xfrm>
            <a:off x="121680" y="6414840"/>
            <a:ext cx="1783800" cy="36432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tabLst>
                <a:tab algn="l" pos="0"/>
              </a:tabLst>
            </a:pPr>
            <a:r>
              <a:rPr b="0" lang="fr-BE" sz="1800" spc="-1" strike="noStrike">
                <a:solidFill>
                  <a:srgbClr val="ffffff"/>
                </a:solidFill>
                <a:latin typeface="Open Sans"/>
                <a:ea typeface="Arial"/>
              </a:rPr>
              <a:t>Janvier 2024</a:t>
            </a:r>
            <a:endParaRPr b="0" lang="fr-FR" sz="1800" spc="-1" strike="noStrike">
              <a:latin typeface="Arial"/>
            </a:endParaRPr>
          </a:p>
        </p:txBody>
      </p:sp>
      <p:pic>
        <p:nvPicPr>
          <p:cNvPr id="422" name="Picture 20" descr="A black background with a black square&#10;&#10;Description automatically generated with medium confidence"/>
          <p:cNvPicPr/>
          <p:nvPr/>
        </p:nvPicPr>
        <p:blipFill>
          <a:blip r:embed="rId78"/>
          <a:stretch/>
        </p:blipFill>
        <p:spPr>
          <a:xfrm>
            <a:off x="5102640" y="1999800"/>
            <a:ext cx="1382400" cy="443880"/>
          </a:xfrm>
          <a:prstGeom prst="rect">
            <a:avLst/>
          </a:prstGeom>
          <a:ln w="0">
            <a:noFill/>
          </a:ln>
        </p:spPr>
      </p:pic>
      <p:pic>
        <p:nvPicPr>
          <p:cNvPr id="423" name="Picture 1" descr="A logo with a blue circle and a white background&#10;&#10;Description automatically generated with medium confidence"/>
          <p:cNvPicPr/>
          <p:nvPr/>
        </p:nvPicPr>
        <p:blipFill>
          <a:blip r:embed="rId79"/>
          <a:stretch/>
        </p:blipFill>
        <p:spPr>
          <a:xfrm>
            <a:off x="7316640" y="1235880"/>
            <a:ext cx="551520" cy="551520"/>
          </a:xfrm>
          <a:prstGeom prst="rect">
            <a:avLst/>
          </a:prstGeom>
          <a:ln w="0">
            <a:noFill/>
          </a:ln>
        </p:spPr>
      </p:pic>
      <p:pic>
        <p:nvPicPr>
          <p:cNvPr id="424" name="Picture 22" descr="A blue and yellow logo&#10;&#10;Description automatically generated"/>
          <p:cNvPicPr/>
          <p:nvPr/>
        </p:nvPicPr>
        <p:blipFill>
          <a:blip r:embed="rId80"/>
          <a:stretch/>
        </p:blipFill>
        <p:spPr>
          <a:xfrm>
            <a:off x="1226520" y="5904360"/>
            <a:ext cx="1334160" cy="267840"/>
          </a:xfrm>
          <a:prstGeom prst="rect">
            <a:avLst/>
          </a:prstGeom>
          <a:ln w="0">
            <a:noFill/>
          </a:ln>
        </p:spPr>
      </p:pic>
      <p:pic>
        <p:nvPicPr>
          <p:cNvPr id="425" name="Picture 26" descr="A logo with a lion in a circle&#10;&#10;Description automatically generated"/>
          <p:cNvPicPr/>
          <p:nvPr/>
        </p:nvPicPr>
        <p:blipFill>
          <a:blip r:embed="rId81"/>
          <a:srcRect l="17178" t="0" r="18585" b="0"/>
          <a:stretch/>
        </p:blipFill>
        <p:spPr>
          <a:xfrm>
            <a:off x="7654680" y="5132160"/>
            <a:ext cx="638280" cy="747360"/>
          </a:xfrm>
          <a:prstGeom prst="rect">
            <a:avLst/>
          </a:prstGeom>
          <a:ln w="0">
            <a:noFill/>
          </a:ln>
        </p:spPr>
      </p:pic>
      <p:pic>
        <p:nvPicPr>
          <p:cNvPr id="426" name="Picture 27" descr="A black background with white text and green arrows&#10;&#10;Description automatically generated"/>
          <p:cNvPicPr/>
          <p:nvPr/>
        </p:nvPicPr>
        <p:blipFill>
          <a:blip r:embed="rId82"/>
          <a:stretch/>
        </p:blipFill>
        <p:spPr>
          <a:xfrm>
            <a:off x="8241120" y="2524680"/>
            <a:ext cx="903600" cy="39744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5" name="CustomShape 1"/>
          <p:cNvSpPr/>
          <p:nvPr/>
        </p:nvSpPr>
        <p:spPr>
          <a:xfrm>
            <a:off x="1055520" y="1371600"/>
            <a:ext cx="10080000" cy="4795200"/>
          </a:xfrm>
          <a:prstGeom prst="roundRect">
            <a:avLst>
              <a:gd name="adj" fmla="val 16667"/>
            </a:avLst>
          </a:prstGeom>
          <a:blipFill rotWithShape="0">
            <a:blip r:embed="rId1"/>
            <a:srcRect/>
            <a:stretch/>
          </a:blipFill>
          <a:ln w="0">
            <a:noFill/>
          </a:ln>
        </p:spPr>
        <p:style>
          <a:lnRef idx="0"/>
          <a:fillRef idx="0"/>
          <a:effectRef idx="0"/>
          <a:fontRef idx="minor"/>
        </p:style>
      </p:sp>
      <p:sp>
        <p:nvSpPr>
          <p:cNvPr id="646" name="CustomShape 2"/>
          <p:cNvSpPr/>
          <p:nvPr/>
        </p:nvSpPr>
        <p:spPr>
          <a:xfrm>
            <a:off x="522720" y="-26136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De keuze van de gebruikers</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CustomShape 1"/>
          <p:cNvSpPr/>
          <p:nvPr/>
        </p:nvSpPr>
        <p:spPr>
          <a:xfrm>
            <a:off x="1412640" y="1595880"/>
            <a:ext cx="9366120" cy="4511880"/>
          </a:xfrm>
          <a:prstGeom prst="roundRect">
            <a:avLst>
              <a:gd name="adj" fmla="val 16667"/>
            </a:avLst>
          </a:prstGeom>
          <a:blipFill rotWithShape="0">
            <a:blip r:embed="rId1"/>
            <a:srcRect/>
            <a:stretch/>
          </a:blipFill>
          <a:ln w="0">
            <a:noFill/>
          </a:ln>
        </p:spPr>
        <p:style>
          <a:lnRef idx="0"/>
          <a:fillRef idx="0"/>
          <a:effectRef idx="0"/>
          <a:fontRef idx="minor"/>
        </p:style>
      </p:sp>
      <p:sp>
        <p:nvSpPr>
          <p:cNvPr id="648" name="CustomShape 2"/>
          <p:cNvSpPr/>
          <p:nvPr/>
        </p:nvSpPr>
        <p:spPr>
          <a:xfrm>
            <a:off x="522720" y="-26136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De keuze van de gebruikers</a:t>
            </a:r>
            <a:endParaRPr b="0" lang="fr-FR" sz="36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CustomShape 1"/>
          <p:cNvSpPr/>
          <p:nvPr/>
        </p:nvSpPr>
        <p:spPr>
          <a:xfrm>
            <a:off x="522720" y="-261360"/>
            <a:ext cx="11420280" cy="145008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en-GB" sz="3600" spc="-52" strike="noStrike">
                <a:solidFill>
                  <a:srgbClr val="0b347e"/>
                </a:solidFill>
                <a:latin typeface="Open Sans"/>
                <a:ea typeface="Open Sans"/>
              </a:rPr>
              <a:t>Een sobere website is doeltreffender</a:t>
            </a:r>
            <a:endParaRPr b="0" lang="fr-FR" sz="3600" spc="-1" strike="noStrike">
              <a:latin typeface="Arial"/>
            </a:endParaRPr>
          </a:p>
        </p:txBody>
      </p:sp>
      <p:sp>
        <p:nvSpPr>
          <p:cNvPr id="650" name="CustomShape 2"/>
          <p:cNvSpPr/>
          <p:nvPr/>
        </p:nvSpPr>
        <p:spPr>
          <a:xfrm>
            <a:off x="73080" y="6353280"/>
            <a:ext cx="12026160" cy="516240"/>
          </a:xfrm>
          <a:prstGeom prst="rect">
            <a:avLst/>
          </a:prstGeom>
          <a:noFill/>
          <a:ln w="12600">
            <a:noFill/>
          </a:ln>
        </p:spPr>
        <p:style>
          <a:lnRef idx="0"/>
          <a:fillRef idx="0"/>
          <a:effectRef idx="0"/>
          <a:fontRef idx="minor"/>
        </p:style>
        <p:txBody>
          <a:bodyPr lIns="90000" rIns="90000" tIns="45000" bIns="45000" anchor="t">
            <a:spAutoFit/>
          </a:bodyPr>
          <a:p>
            <a:pPr>
              <a:lnSpc>
                <a:spcPct val="100000"/>
              </a:lnSpc>
              <a:buNone/>
            </a:pPr>
            <a:r>
              <a:rPr b="0" lang="fr-BE" sz="1400" spc="-1" strike="noStrike" u="sng">
                <a:solidFill>
                  <a:srgbClr val="0000ff"/>
                </a:solidFill>
                <a:uFillTx/>
                <a:latin typeface="Open Sans"/>
                <a:ea typeface="Arial"/>
                <a:hlinkClick r:id="rId1"/>
              </a:rPr>
              <a:t>https://www.lowww.directory/</a:t>
            </a:r>
            <a:r>
              <a:rPr b="0" lang="fr-BE" sz="1400" spc="-1" strike="noStrike">
                <a:solidFill>
                  <a:srgbClr val="ffffff"/>
                </a:solidFill>
                <a:latin typeface="Open Sans"/>
                <a:ea typeface="Arial"/>
              </a:rPr>
              <a:t> - </a:t>
            </a:r>
            <a:r>
              <a:rPr b="0" lang="fr-BE" sz="1400" spc="-1" strike="noStrike" u="sng">
                <a:solidFill>
                  <a:srgbClr val="0000ff"/>
                </a:solidFill>
                <a:uFillTx/>
                <a:latin typeface="Open Sans"/>
                <a:ea typeface="Arial"/>
                <a:hlinkClick r:id="rId2"/>
              </a:rPr>
              <a:t>https://gtmetrix.com/</a:t>
            </a:r>
            <a:r>
              <a:rPr b="0" lang="fr-BE" sz="1400" spc="-1" strike="noStrike">
                <a:solidFill>
                  <a:srgbClr val="ffffff"/>
                </a:solidFill>
                <a:latin typeface="Open Sans"/>
                <a:ea typeface="Arial"/>
              </a:rPr>
              <a:t> - </a:t>
            </a:r>
            <a:r>
              <a:rPr b="0" lang="fr-BE" sz="1400" spc="-1" strike="noStrike" u="sng">
                <a:solidFill>
                  <a:srgbClr val="0000ff"/>
                </a:solidFill>
                <a:uFillTx/>
                <a:latin typeface="Open Sans"/>
                <a:ea typeface="Arial"/>
                <a:hlinkClick r:id="rId3"/>
              </a:rPr>
              <a:t>https://www.behaven.com/fr</a:t>
            </a:r>
            <a:r>
              <a:rPr b="0" lang="fr-BE" sz="1400" spc="-1" strike="noStrike">
                <a:solidFill>
                  <a:srgbClr val="ffffff"/>
                </a:solidFill>
                <a:latin typeface="Open Sans"/>
                <a:ea typeface="Arial"/>
              </a:rPr>
              <a:t> - </a:t>
            </a:r>
            <a:r>
              <a:rPr b="0" lang="fr-BE" sz="1400" spc="-1" strike="noStrike" u="sng">
                <a:solidFill>
                  <a:srgbClr val="0000ff"/>
                </a:solidFill>
                <a:uFillTx/>
                <a:latin typeface="Open Sans"/>
                <a:ea typeface="Arial"/>
                <a:hlinkClick r:id="rId4"/>
              </a:rPr>
              <a:t>https://www.linkedin.com/pulse/impact-page-load-speed-user-experience-apostolos-grigoropoulos-zespc/</a:t>
            </a:r>
            <a:r>
              <a:rPr b="0" lang="fr-BE" sz="1400" spc="-1" strike="noStrike">
                <a:solidFill>
                  <a:srgbClr val="ffffff"/>
                </a:solidFill>
                <a:latin typeface="Open Sans"/>
                <a:ea typeface="Arial"/>
              </a:rPr>
              <a:t>  </a:t>
            </a:r>
            <a:endParaRPr b="0" lang="fr-FR" sz="1400" spc="-1" strike="noStrike">
              <a:latin typeface="Arial"/>
            </a:endParaRPr>
          </a:p>
        </p:txBody>
      </p:sp>
      <p:pic>
        <p:nvPicPr>
          <p:cNvPr id="651" name="Image 7" descr="Une image contenant texte, capture d’écran&#10;&#10;Description générée automatiquement"/>
          <p:cNvPicPr/>
          <p:nvPr/>
        </p:nvPicPr>
        <p:blipFill>
          <a:blip r:embed="rId5"/>
          <a:stretch/>
        </p:blipFill>
        <p:spPr>
          <a:xfrm>
            <a:off x="315720" y="1319760"/>
            <a:ext cx="6284520" cy="3483720"/>
          </a:xfrm>
          <a:prstGeom prst="rect">
            <a:avLst/>
          </a:prstGeom>
          <a:ln w="57240">
            <a:solidFill>
              <a:srgbClr val="1e9397"/>
            </a:solidFill>
            <a:round/>
          </a:ln>
        </p:spPr>
      </p:pic>
      <p:pic>
        <p:nvPicPr>
          <p:cNvPr id="652" name="Image 12" descr="Une image contenant texte, capture d’écran, Police, nombre&#10;&#10;Description générée automatiquement"/>
          <p:cNvPicPr/>
          <p:nvPr/>
        </p:nvPicPr>
        <p:blipFill>
          <a:blip r:embed="rId6"/>
          <a:stretch/>
        </p:blipFill>
        <p:spPr>
          <a:xfrm>
            <a:off x="7108560" y="1337400"/>
            <a:ext cx="4917600" cy="2615760"/>
          </a:xfrm>
          <a:prstGeom prst="rect">
            <a:avLst/>
          </a:prstGeom>
          <a:ln w="0">
            <a:noFill/>
          </a:ln>
        </p:spPr>
      </p:pic>
      <p:sp>
        <p:nvSpPr>
          <p:cNvPr id="653" name="CustomShape 3"/>
          <p:cNvSpPr/>
          <p:nvPr/>
        </p:nvSpPr>
        <p:spPr>
          <a:xfrm>
            <a:off x="315720" y="5029200"/>
            <a:ext cx="11094840" cy="1155240"/>
          </a:xfrm>
          <a:prstGeom prst="rect">
            <a:avLst/>
          </a:prstGeom>
          <a:noFill/>
          <a:ln w="12600">
            <a:noFill/>
          </a:ln>
        </p:spPr>
        <p:style>
          <a:lnRef idx="0"/>
          <a:fillRef idx="0"/>
          <a:effectRef idx="0"/>
          <a:fontRef idx="minor"/>
        </p:style>
        <p:txBody>
          <a:bodyPr lIns="45720" rIns="45720" tIns="45000" bIns="45000" anchor="t">
            <a:spAutoFit/>
          </a:bodyPr>
          <a:p>
            <a:pPr marL="285840" indent="-285120">
              <a:lnSpc>
                <a:spcPct val="100000"/>
              </a:lnSpc>
              <a:buClr>
                <a:srgbClr val="000000"/>
              </a:buClr>
              <a:buFont typeface="Arial"/>
              <a:buChar char="•"/>
            </a:pPr>
            <a:r>
              <a:rPr b="0" lang="fr-FR" sz="1400" spc="-1" strike="noStrike">
                <a:solidFill>
                  <a:srgbClr val="000000"/>
                </a:solidFill>
                <a:latin typeface="Roboto"/>
                <a:ea typeface="Roboto"/>
              </a:rPr>
              <a:t>"Pagina's die laden in het </a:t>
            </a:r>
            <a:r>
              <a:rPr b="1" lang="fr-FR" sz="1400" spc="-1" strike="noStrike">
                <a:solidFill>
                  <a:srgbClr val="000000"/>
                </a:solidFill>
                <a:latin typeface="Roboto"/>
                <a:ea typeface="Roboto"/>
              </a:rPr>
              <a:t>gouden venster van 0-2 seconden</a:t>
            </a:r>
            <a:r>
              <a:rPr b="0" lang="fr-FR" sz="1400" spc="-1" strike="noStrike">
                <a:solidFill>
                  <a:srgbClr val="000000"/>
                </a:solidFill>
                <a:latin typeface="Roboto"/>
                <a:ea typeface="Roboto"/>
              </a:rPr>
              <a:t> hebben de </a:t>
            </a:r>
            <a:r>
              <a:rPr b="1" lang="fr-FR" sz="1400" spc="-1" strike="noStrike">
                <a:solidFill>
                  <a:srgbClr val="000000"/>
                </a:solidFill>
                <a:latin typeface="Roboto"/>
                <a:ea typeface="Roboto"/>
              </a:rPr>
              <a:t>hoogste conversiepercentages</a:t>
            </a:r>
            <a:r>
              <a:rPr b="0" lang="fr-FR" sz="1400" spc="-1" strike="noStrike">
                <a:solidFill>
                  <a:srgbClr val="000000"/>
                </a:solidFill>
                <a:latin typeface="Roboto"/>
                <a:ea typeface="Roboto"/>
              </a:rPr>
              <a:t>, wat laat zien dat snelheid een belangrijke factor is in de betrokkenheid van gebruikers." </a:t>
            </a:r>
            <a:endParaRPr b="0" lang="fr-FR" sz="1400" spc="-1" strike="noStrike">
              <a:latin typeface="Arial"/>
            </a:endParaRPr>
          </a:p>
          <a:p>
            <a:pPr marL="285840" indent="-285120">
              <a:lnSpc>
                <a:spcPct val="100000"/>
              </a:lnSpc>
              <a:buClr>
                <a:srgbClr val="000000"/>
              </a:buClr>
              <a:buFont typeface="Arial"/>
              <a:buChar char="•"/>
            </a:pPr>
            <a:r>
              <a:rPr b="0" lang="fr-FR" sz="1400" spc="-1" strike="noStrike">
                <a:solidFill>
                  <a:srgbClr val="000000"/>
                </a:solidFill>
                <a:latin typeface="Roboto"/>
                <a:ea typeface="Roboto"/>
              </a:rPr>
              <a:t>Google: Je </a:t>
            </a:r>
            <a:r>
              <a:rPr b="1" lang="fr-FR" sz="1400" spc="-1" strike="noStrike">
                <a:solidFill>
                  <a:srgbClr val="000000"/>
                </a:solidFill>
                <a:latin typeface="Roboto"/>
                <a:ea typeface="Roboto"/>
              </a:rPr>
              <a:t>bouncepercentage stijgt met 32%</a:t>
            </a:r>
            <a:r>
              <a:rPr b="0" lang="fr-FR" sz="1400" spc="-1" strike="noStrike">
                <a:solidFill>
                  <a:srgbClr val="000000"/>
                </a:solidFill>
                <a:latin typeface="Roboto"/>
                <a:ea typeface="Roboto"/>
              </a:rPr>
              <a:t> wanneer de laadtijd van de pagina stijgt van 1 naar 3 seconden. Je bouncepercentage is </a:t>
            </a:r>
            <a:r>
              <a:rPr b="1" lang="fr-FR" sz="1400" spc="-1" strike="noStrike">
                <a:solidFill>
                  <a:srgbClr val="000000"/>
                </a:solidFill>
                <a:latin typeface="Roboto"/>
                <a:ea typeface="Roboto"/>
              </a:rPr>
              <a:t>het aantal mensen dat naar je website komt en je verlaat zonder op een andere pagina te klikken dan de pagina waarop ze zijn geland</a:t>
            </a:r>
            <a:r>
              <a:rPr b="0" lang="fr-FR" sz="1400" spc="-1" strike="noStrike">
                <a:solidFill>
                  <a:srgbClr val="000000"/>
                </a:solidFill>
                <a:latin typeface="Roboto"/>
                <a:ea typeface="Roboto"/>
              </a:rPr>
              <a:t>. Met andere woorden, ze verlaten je site vrijwel onmiddellijk.</a:t>
            </a:r>
            <a:endParaRPr b="0" lang="fr-FR" sz="1400" spc="-1" strike="noStrike">
              <a:latin typeface="Arial"/>
            </a:endParaRPr>
          </a:p>
        </p:txBody>
      </p:sp>
      <p:pic>
        <p:nvPicPr>
          <p:cNvPr id="654" name="Image 10" descr="Une image contenant texte, capture d’écran, Police, nombre&#10;&#10;Description générée automatiquement"/>
          <p:cNvPicPr/>
          <p:nvPr/>
        </p:nvPicPr>
        <p:blipFill>
          <a:blip r:embed="rId7"/>
          <a:stretch/>
        </p:blipFill>
        <p:spPr>
          <a:xfrm>
            <a:off x="6810120" y="1373760"/>
            <a:ext cx="5307840" cy="3383280"/>
          </a:xfrm>
          <a:prstGeom prst="rect">
            <a:avLst/>
          </a:prstGeom>
          <a:ln w="0">
            <a:noFill/>
          </a:ln>
        </p:spPr>
      </p:pic>
    </p:spTree>
  </p:cSld>
  <mc:AlternateContent>
    <mc:Choice Requires="p14">
      <p:transition spd="slow" p14:dur="2000"/>
    </mc:Choice>
    <mc:Fallback>
      <p:transition spd="slow"/>
    </mc:Fallback>
  </mc:AlternateContent>
  <p:timing>
    <p:tnLst>
      <p:par>
        <p:cTn id="91" dur="indefinite" restart="never" nodeType="tmRoot">
          <p:childTnLst>
            <p:seq>
              <p:cTn id="92" dur="indefinite" nodeType="mainSeq">
                <p:childTnLst>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65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1">
                                  <p:stCondLst>
                                    <p:cond delay="0"/>
                                  </p:stCondLst>
                                  <p:childTnLst>
                                    <p:set>
                                      <p:cBhvr>
                                        <p:cTn id="100" dur="1" fill="hold">
                                          <p:stCondLst>
                                            <p:cond delay="0"/>
                                          </p:stCondLst>
                                        </p:cTn>
                                        <p:tgtEl>
                                          <p:spTgt spid="65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nodeType="clickEffect" fill="hold" presetClass="entr" presetID="1">
                                  <p:stCondLst>
                                    <p:cond delay="0"/>
                                  </p:stCondLst>
                                  <p:childTnLst>
                                    <p:set>
                                      <p:cBhvr>
                                        <p:cTn id="104"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5" name="CustomShape 1"/>
          <p:cNvSpPr/>
          <p:nvPr/>
        </p:nvSpPr>
        <p:spPr>
          <a:xfrm>
            <a:off x="548280" y="0"/>
            <a:ext cx="11420280" cy="1450080"/>
          </a:xfrm>
          <a:prstGeom prst="rect">
            <a:avLst/>
          </a:prstGeom>
          <a:noFill/>
          <a:ln w="12600">
            <a:noFill/>
          </a:ln>
        </p:spPr>
        <p:style>
          <a:lnRef idx="0"/>
          <a:fillRef idx="0"/>
          <a:effectRef idx="0"/>
          <a:fontRef idx="minor"/>
        </p:style>
        <p:txBody>
          <a:bodyPr lIns="0" rIns="0" tIns="0" bIns="0" anchor="b">
            <a:normAutofit/>
          </a:bodyPr>
          <a:p>
            <a:pPr>
              <a:lnSpc>
                <a:spcPct val="85000"/>
              </a:lnSpc>
              <a:buNone/>
              <a:tabLst>
                <a:tab algn="l" pos="0"/>
              </a:tabLst>
            </a:pPr>
            <a:r>
              <a:rPr b="0" lang="fr-FR" sz="2600" spc="-52" strike="noStrike">
                <a:solidFill>
                  <a:srgbClr val="0a347d"/>
                </a:solidFill>
                <a:latin typeface="Open Sans"/>
                <a:ea typeface="Open Sans"/>
              </a:rPr>
              <a:t>Nadenken over alternatieven voor video</a:t>
            </a:r>
            <a:endParaRPr b="0" lang="fr-FR" sz="2600" spc="-1" strike="noStrike">
              <a:latin typeface="Arial"/>
            </a:endParaRPr>
          </a:p>
        </p:txBody>
      </p:sp>
      <p:sp>
        <p:nvSpPr>
          <p:cNvPr id="656" name="CustomShape 2"/>
          <p:cNvSpPr/>
          <p:nvPr/>
        </p:nvSpPr>
        <p:spPr>
          <a:xfrm>
            <a:off x="2366640" y="1631160"/>
            <a:ext cx="9601920" cy="4286880"/>
          </a:xfrm>
          <a:prstGeom prst="rect">
            <a:avLst/>
          </a:prstGeom>
          <a:noFill/>
          <a:ln w="0">
            <a:noFill/>
          </a:ln>
        </p:spPr>
        <p:style>
          <a:lnRef idx="0"/>
          <a:fillRef idx="0"/>
          <a:effectRef idx="0"/>
          <a:fontRef idx="minor"/>
        </p:style>
        <p:txBody>
          <a:bodyPr lIns="0" rIns="0" tIns="13320" bIns="0" anchor="t">
            <a:spAutoFit/>
          </a:bodyPr>
          <a:p>
            <a:pPr marL="12600">
              <a:lnSpc>
                <a:spcPct val="100000"/>
              </a:lnSpc>
              <a:spcBef>
                <a:spcPts val="105"/>
              </a:spcBef>
              <a:buNone/>
            </a:pPr>
            <a:r>
              <a:rPr b="1" lang="fr-FR" sz="1800" spc="131" strike="noStrike">
                <a:solidFill>
                  <a:srgbClr val="343e67"/>
                </a:solidFill>
                <a:latin typeface="Cambria"/>
                <a:ea typeface="Arial"/>
              </a:rPr>
              <a:t>Toepassing </a:t>
            </a:r>
            <a:r>
              <a:rPr b="1" lang="fr-FR" sz="1800" spc="-1" strike="noStrike">
                <a:solidFill>
                  <a:srgbClr val="343e67"/>
                </a:solidFill>
                <a:latin typeface="Cambria"/>
                <a:ea typeface="Arial"/>
              </a:rPr>
              <a:t>|</a:t>
            </a:r>
            <a:r>
              <a:rPr b="1" lang="fr-FR" sz="1800" spc="126" strike="noStrike">
                <a:solidFill>
                  <a:srgbClr val="343e67"/>
                </a:solidFill>
                <a:latin typeface="Cambria"/>
                <a:ea typeface="Arial"/>
              </a:rPr>
              <a:t> </a:t>
            </a:r>
            <a:r>
              <a:rPr b="0" lang="fr-FR" sz="1600" spc="-7" strike="noStrike">
                <a:solidFill>
                  <a:srgbClr val="343e67"/>
                </a:solidFill>
                <a:latin typeface="Arial MT"/>
                <a:ea typeface="Arial"/>
              </a:rPr>
              <a:t>Gemiddeld</a:t>
            </a:r>
            <a:endParaRPr b="0" lang="fr-FR" sz="1600" spc="-1" strike="noStrike">
              <a:latin typeface="Arial"/>
            </a:endParaRPr>
          </a:p>
          <a:p>
            <a:pPr marL="12600">
              <a:lnSpc>
                <a:spcPct val="100000"/>
              </a:lnSpc>
              <a:spcBef>
                <a:spcPts val="51"/>
              </a:spcBef>
              <a:buNone/>
            </a:pPr>
            <a:endParaRPr b="0" lang="fr-FR" sz="1800" spc="-1" strike="noStrike">
              <a:latin typeface="Arial"/>
            </a:endParaRPr>
          </a:p>
          <a:p>
            <a:pPr marL="12600">
              <a:lnSpc>
                <a:spcPct val="100000"/>
              </a:lnSpc>
              <a:buNone/>
            </a:pPr>
            <a:r>
              <a:rPr b="1" lang="fr-FR" sz="1800" spc="-7" strike="noStrike">
                <a:solidFill>
                  <a:srgbClr val="343e67"/>
                </a:solidFill>
                <a:latin typeface="Cambria"/>
                <a:ea typeface="Arial"/>
              </a:rPr>
              <a:t>Intensiteit</a:t>
            </a:r>
            <a:r>
              <a:rPr b="1" lang="fr-FR" sz="1800" spc="171" strike="noStrike">
                <a:solidFill>
                  <a:srgbClr val="343e67"/>
                </a:solidFill>
                <a:latin typeface="Cambria"/>
                <a:ea typeface="Arial"/>
              </a:rPr>
              <a:t> </a:t>
            </a:r>
            <a:r>
              <a:rPr b="1" lang="fr-FR" sz="1800" spc="-1" strike="noStrike">
                <a:solidFill>
                  <a:srgbClr val="343e67"/>
                </a:solidFill>
                <a:latin typeface="Cambria"/>
                <a:ea typeface="Arial"/>
              </a:rPr>
              <a:t>|</a:t>
            </a:r>
            <a:r>
              <a:rPr b="1" lang="fr-FR" sz="1800" spc="154" strike="noStrike">
                <a:solidFill>
                  <a:srgbClr val="343e67"/>
                </a:solidFill>
                <a:latin typeface="Cambria"/>
                <a:ea typeface="Arial"/>
              </a:rPr>
              <a:t> </a:t>
            </a:r>
            <a:r>
              <a:rPr b="0" lang="fr-FR" sz="1600" spc="-7" strike="noStrike">
                <a:solidFill>
                  <a:srgbClr val="343e67"/>
                </a:solidFill>
                <a:latin typeface="Arial MT"/>
                <a:ea typeface="Arial"/>
              </a:rPr>
              <a:t>Sterk</a:t>
            </a:r>
            <a:endParaRPr b="0" lang="fr-FR" sz="1600" spc="-1" strike="noStrike">
              <a:latin typeface="Arial"/>
            </a:endParaRPr>
          </a:p>
          <a:p>
            <a:pPr marL="12600">
              <a:lnSpc>
                <a:spcPct val="100000"/>
              </a:lnSpc>
              <a:spcBef>
                <a:spcPts val="51"/>
              </a:spcBef>
              <a:buNone/>
            </a:pPr>
            <a:endParaRPr b="0" lang="fr-FR" sz="1800" spc="-1" strike="noStrike">
              <a:latin typeface="Arial"/>
            </a:endParaRPr>
          </a:p>
          <a:p>
            <a:pPr marL="12600">
              <a:lnSpc>
                <a:spcPct val="100000"/>
              </a:lnSpc>
              <a:buNone/>
              <a:tabLst>
                <a:tab algn="l" pos="0"/>
              </a:tabLst>
            </a:pPr>
            <a:r>
              <a:rPr b="1" lang="fr-FR" sz="1600" spc="-7" strike="noStrike">
                <a:solidFill>
                  <a:srgbClr val="343e67"/>
                </a:solidFill>
                <a:latin typeface="Cambria"/>
                <a:ea typeface="Arial"/>
              </a:rPr>
              <a:t>Beschrijving</a:t>
            </a:r>
            <a:r>
              <a:rPr b="1" lang="fr-FR" sz="1600" spc="80" strike="noStrike">
                <a:solidFill>
                  <a:srgbClr val="343e67"/>
                </a:solidFill>
                <a:latin typeface="Cambria"/>
                <a:ea typeface="Arial"/>
              </a:rPr>
              <a:t> </a:t>
            </a:r>
            <a:r>
              <a:rPr b="1" lang="fr-BE" sz="1600" spc="-1" strike="noStrike">
                <a:solidFill>
                  <a:srgbClr val="343e67"/>
                </a:solidFill>
                <a:latin typeface="Cambria"/>
                <a:ea typeface="Arial"/>
              </a:rPr>
              <a:t>| </a:t>
            </a:r>
            <a:r>
              <a:rPr b="0" lang="fr-BE" sz="1600" spc="-1" strike="noStrike">
                <a:solidFill>
                  <a:srgbClr val="343e67"/>
                </a:solidFill>
                <a:latin typeface="Cambria"/>
                <a:ea typeface="Arial"/>
              </a:rPr>
              <a:t>Sommige boodschappen hebben niet per se video nodig, dus het is belangrijk om te analyseren welke technologie het meest geschikt is voor uw boodschap. Natuurlijk kan video veel voordelen bieden (multisensorisch - tekst, kleur, geluid, gebaren) voor uw boodschap, dus het is niet de bedoeling om het gebruik ervan helemaal te vermijden.</a:t>
            </a:r>
            <a:endParaRPr b="0" lang="fr-FR" sz="1600" spc="-1" strike="noStrike">
              <a:latin typeface="Arial"/>
            </a:endParaRPr>
          </a:p>
          <a:p>
            <a:pPr marL="12600">
              <a:lnSpc>
                <a:spcPct val="100000"/>
              </a:lnSpc>
              <a:buNone/>
              <a:tabLst>
                <a:tab algn="l" pos="0"/>
              </a:tabLst>
            </a:pPr>
            <a:br>
              <a:rPr sz="1600"/>
            </a:br>
            <a:r>
              <a:rPr b="1" lang="fr-BE" sz="1600" spc="-7" strike="noStrike">
                <a:solidFill>
                  <a:srgbClr val="343e67"/>
                </a:solidFill>
                <a:latin typeface="Cambria"/>
                <a:ea typeface="Arial"/>
              </a:rPr>
              <a:t>Info</a:t>
            </a:r>
            <a:r>
              <a:rPr b="1" lang="fr-BE" sz="1600" spc="92" strike="noStrike">
                <a:solidFill>
                  <a:srgbClr val="343e67"/>
                </a:solidFill>
                <a:latin typeface="Cambria"/>
                <a:ea typeface="Arial"/>
              </a:rPr>
              <a:t> </a:t>
            </a:r>
            <a:r>
              <a:rPr b="1" lang="fr-BE" sz="1600" spc="-1" strike="noStrike">
                <a:solidFill>
                  <a:srgbClr val="343e67"/>
                </a:solidFill>
                <a:latin typeface="Cambria"/>
                <a:ea typeface="Arial"/>
              </a:rPr>
              <a:t>|</a:t>
            </a:r>
            <a:r>
              <a:rPr b="1" lang="fr-BE" sz="1600" spc="100" strike="noStrike">
                <a:solidFill>
                  <a:srgbClr val="343e67"/>
                </a:solidFill>
                <a:latin typeface="Cambria"/>
                <a:ea typeface="Arial"/>
              </a:rPr>
              <a:t> </a:t>
            </a:r>
            <a:r>
              <a:rPr b="0" lang="fr-BE" sz="1600" spc="-7" strike="noStrike">
                <a:solidFill>
                  <a:srgbClr val="343e67"/>
                </a:solidFill>
                <a:latin typeface="Arial MT"/>
                <a:ea typeface="Arial"/>
              </a:rPr>
              <a:t>Dit is een van de kwesties die komen kijken bij het eco-ontwerp van digitale diensten en inhoud. U maakt de redactionele keuze op het moment dat u uw behoeften specificeert. Hieruit volgen dan de impact en de kosten die gepaard gaan met de keuze van het medium.</a:t>
            </a:r>
            <a:br>
              <a:rPr sz="1600"/>
            </a:br>
            <a:br>
              <a:rPr sz="1600"/>
            </a:br>
            <a:r>
              <a:rPr b="0" i="1" lang="fr-BE" sz="1600" spc="-1" strike="noStrike">
                <a:solidFill>
                  <a:srgbClr val="343e67"/>
                </a:solidFill>
                <a:latin typeface="Arial"/>
                <a:ea typeface="DejaVu Sans"/>
              </a:rPr>
              <a:t>"Heb ik een video nodig om mijn boodschap over te brengen?</a:t>
            </a:r>
            <a:endParaRPr b="0" lang="fr-FR" sz="1600" spc="-1" strike="noStrike">
              <a:latin typeface="Arial"/>
            </a:endParaRPr>
          </a:p>
          <a:p>
            <a:pPr marL="12600">
              <a:lnSpc>
                <a:spcPct val="100000"/>
              </a:lnSpc>
              <a:buNone/>
              <a:tabLst>
                <a:tab algn="l" pos="0"/>
              </a:tabLst>
            </a:pPr>
            <a:r>
              <a:rPr b="0" i="1" lang="fr-BE" sz="1600" spc="-1" strike="noStrike">
                <a:solidFill>
                  <a:srgbClr val="343e67"/>
                </a:solidFill>
                <a:latin typeface="Arial"/>
                <a:ea typeface="DejaVu Sans"/>
              </a:rPr>
              <a:t>"Kan ik mijn video vervangen door een afbeelding of tekst zonder dat dit ten koste gaat van mijn boodschap? </a:t>
            </a:r>
            <a:endParaRPr b="0" lang="fr-FR" sz="1600" spc="-1" strike="noStrike">
              <a:latin typeface="Arial"/>
            </a:endParaRPr>
          </a:p>
        </p:txBody>
      </p:sp>
      <p:pic>
        <p:nvPicPr>
          <p:cNvPr id="657" name="Picture 6" descr="Logo, icon&#10;&#10;Description automatically generated"/>
          <p:cNvPicPr/>
          <p:nvPr/>
        </p:nvPicPr>
        <p:blipFill>
          <a:blip r:embed="rId1"/>
          <a:stretch/>
        </p:blipFill>
        <p:spPr>
          <a:xfrm>
            <a:off x="171720" y="4115520"/>
            <a:ext cx="2062800" cy="2062800"/>
          </a:xfrm>
          <a:prstGeom prst="rect">
            <a:avLst/>
          </a:prstGeom>
          <a:ln w="0">
            <a:noFill/>
          </a:ln>
        </p:spPr>
      </p:pic>
      <p:pic>
        <p:nvPicPr>
          <p:cNvPr id="658" name="Picture 9" descr="Icon&#10;&#10;Description automatically generated"/>
          <p:cNvPicPr/>
          <p:nvPr/>
        </p:nvPicPr>
        <p:blipFill>
          <a:blip r:embed="rId2"/>
          <a:stretch/>
        </p:blipFill>
        <p:spPr>
          <a:xfrm>
            <a:off x="436680" y="2079000"/>
            <a:ext cx="1929240" cy="1929240"/>
          </a:xfrm>
          <a:prstGeom prst="rect">
            <a:avLst/>
          </a:prstGeom>
          <a:ln w="0">
            <a:noFill/>
          </a:ln>
        </p:spPr>
      </p:pic>
      <p:pic>
        <p:nvPicPr>
          <p:cNvPr id="659" name="Picture 20" descr=""/>
          <p:cNvPicPr/>
          <p:nvPr/>
        </p:nvPicPr>
        <p:blipFill>
          <a:blip r:embed="rId3"/>
          <a:stretch/>
        </p:blipFill>
        <p:spPr>
          <a:xfrm>
            <a:off x="10727640" y="390600"/>
            <a:ext cx="1186560" cy="118656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TextShape 1"/>
          <p:cNvSpPr/>
          <p:nvPr/>
        </p:nvSpPr>
        <p:spPr>
          <a:xfrm>
            <a:off x="408240" y="275040"/>
            <a:ext cx="11420280" cy="9194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fr-FR" sz="2800" spc="-83" strike="noStrike">
                <a:solidFill>
                  <a:srgbClr val="0b347e"/>
                </a:solidFill>
                <a:latin typeface="Open Sans"/>
                <a:ea typeface="Open Sans"/>
              </a:rPr>
              <a:t>Digitale diensten: aankoop van een website</a:t>
            </a:r>
            <a:endParaRPr b="0" lang="fr-FR" sz="2800" spc="-1" strike="noStrike">
              <a:latin typeface="Arial"/>
            </a:endParaRPr>
          </a:p>
        </p:txBody>
      </p:sp>
      <p:sp>
        <p:nvSpPr>
          <p:cNvPr id="661" name="CustomShape 2"/>
          <p:cNvSpPr/>
          <p:nvPr/>
        </p:nvSpPr>
        <p:spPr>
          <a:xfrm>
            <a:off x="41400" y="1518840"/>
            <a:ext cx="7491600" cy="4551480"/>
          </a:xfrm>
          <a:prstGeom prst="rect">
            <a:avLst/>
          </a:prstGeom>
          <a:noFill/>
          <a:ln w="0">
            <a:noFill/>
          </a:ln>
        </p:spPr>
        <p:style>
          <a:lnRef idx="0"/>
          <a:fillRef idx="0"/>
          <a:effectRef idx="0"/>
          <a:fontRef idx="minor"/>
        </p:style>
        <p:txBody>
          <a:bodyPr lIns="90000" rIns="90000" tIns="45000" bIns="45000" anchor="t">
            <a:spAutoFit/>
          </a:bodyPr>
          <a:p>
            <a:pPr marL="343080" indent="-342360">
              <a:lnSpc>
                <a:spcPct val="100000"/>
              </a:lnSpc>
              <a:buClr>
                <a:srgbClr val="000000"/>
              </a:buClr>
              <a:buFont typeface="Arial"/>
              <a:buChar char="•"/>
            </a:pPr>
            <a:r>
              <a:rPr b="0" lang="fr-BE" sz="1600" spc="-1" strike="noStrike">
                <a:solidFill>
                  <a:srgbClr val="000000"/>
                </a:solidFill>
                <a:latin typeface="Open Sans"/>
                <a:ea typeface="Arial"/>
              </a:rPr>
              <a:t>Formuleer uw keuzes</a:t>
            </a:r>
            <a:endParaRPr b="0" lang="fr-FR" sz="1600" spc="-1" strike="noStrike">
              <a:latin typeface="Arial"/>
            </a:endParaRPr>
          </a:p>
          <a:p>
            <a:pPr lvl="1" marL="800280" indent="-342360">
              <a:lnSpc>
                <a:spcPct val="100000"/>
              </a:lnSpc>
              <a:buClr>
                <a:srgbClr val="000000"/>
              </a:buClr>
              <a:buFont typeface="Arial"/>
              <a:buChar char="•"/>
            </a:pPr>
            <a:r>
              <a:rPr b="0" i="1" lang="fr-FR" sz="1300" spc="-1" strike="noStrike">
                <a:solidFill>
                  <a:srgbClr val="000000"/>
                </a:solidFill>
                <a:latin typeface="Open Sans"/>
                <a:ea typeface="Arial"/>
              </a:rPr>
              <a:t>« Ik wil een </a:t>
            </a:r>
            <a:r>
              <a:rPr b="1" i="1" lang="fr-FR" sz="1300" spc="-1" strike="noStrike">
                <a:solidFill>
                  <a:srgbClr val="000000"/>
                </a:solidFill>
                <a:latin typeface="Open Sans"/>
                <a:ea typeface="Arial"/>
              </a:rPr>
              <a:t>toegankelijke</a:t>
            </a:r>
            <a:r>
              <a:rPr b="0" i="1" lang="fr-FR" sz="1300" spc="-1" strike="noStrike">
                <a:solidFill>
                  <a:srgbClr val="000000"/>
                </a:solidFill>
                <a:latin typeface="Open Sans"/>
                <a:ea typeface="Arial"/>
              </a:rPr>
              <a:t> website » (volgens de EU-richtlijn, de Europese toegankelijkheidswet)</a:t>
            </a:r>
            <a:endParaRPr b="0" lang="fr-FR" sz="1300" spc="-1" strike="noStrike">
              <a:latin typeface="Arial"/>
            </a:endParaRPr>
          </a:p>
          <a:p>
            <a:pPr lvl="1" marL="800280" indent="-342360">
              <a:lnSpc>
                <a:spcPct val="100000"/>
              </a:lnSpc>
              <a:buClr>
                <a:srgbClr val="000000"/>
              </a:buClr>
              <a:buFont typeface="Arial"/>
              <a:buChar char="•"/>
            </a:pPr>
            <a:r>
              <a:rPr b="0" i="1" lang="fr-FR" sz="1300" spc="-1" strike="noStrike">
                <a:solidFill>
                  <a:srgbClr val="000000"/>
                </a:solidFill>
                <a:latin typeface="Open Sans"/>
                <a:ea typeface="Arial"/>
              </a:rPr>
              <a:t>« Ik wil een site die </a:t>
            </a:r>
            <a:r>
              <a:rPr b="1" i="1" lang="fr-FR" sz="1300" spc="-1" strike="noStrike">
                <a:solidFill>
                  <a:srgbClr val="000000"/>
                </a:solidFill>
                <a:latin typeface="Open Sans"/>
                <a:ea typeface="Arial"/>
              </a:rPr>
              <a:t>voldoet aan de GDPR</a:t>
            </a:r>
            <a:r>
              <a:rPr b="0" i="1" lang="fr-FR" sz="1300" spc="-1" strike="noStrike">
                <a:solidFill>
                  <a:srgbClr val="000000"/>
                </a:solidFill>
                <a:latin typeface="Open Sans"/>
                <a:ea typeface="Arial"/>
              </a:rPr>
              <a:t>": dus geen " dark pattern" voor cookies: weigeren moet net zo eenvoudig zijn als cookies accepteren (dus geen " alles accepteren" VS "cookies configureren"). Ik wil ook een duidelijke weergave van de toegankelijkheidspagina &amp; juridische mededelingen. »</a:t>
            </a:r>
            <a:endParaRPr b="0" lang="fr-FR" sz="1300" spc="-1" strike="noStrike">
              <a:latin typeface="Arial"/>
            </a:endParaRPr>
          </a:p>
          <a:p>
            <a:pPr lvl="1" marL="800280" indent="-342360">
              <a:lnSpc>
                <a:spcPct val="100000"/>
              </a:lnSpc>
              <a:buClr>
                <a:srgbClr val="000000"/>
              </a:buClr>
              <a:buFont typeface="Arial"/>
              <a:buChar char="•"/>
            </a:pPr>
            <a:r>
              <a:rPr b="0" i="1" lang="fr-BE" sz="1300" spc="-1" strike="noStrike">
                <a:solidFill>
                  <a:srgbClr val="000000"/>
                </a:solidFill>
                <a:latin typeface="Open Sans"/>
                <a:ea typeface="Arial"/>
              </a:rPr>
              <a:t>« Ik wil een website met </a:t>
            </a:r>
            <a:r>
              <a:rPr b="1" i="1" lang="fr-BE" sz="1300" spc="-1" strike="noStrike">
                <a:solidFill>
                  <a:srgbClr val="000000"/>
                </a:solidFill>
                <a:latin typeface="Open Sans"/>
                <a:ea typeface="Arial"/>
              </a:rPr>
              <a:t>eco-ontwerp, sober </a:t>
            </a:r>
            <a:r>
              <a:rPr b="0" i="1" lang="fr-BE" sz="1300" spc="-1" strike="noStrike">
                <a:solidFill>
                  <a:srgbClr val="000000"/>
                </a:solidFill>
                <a:latin typeface="Open Sans"/>
                <a:ea typeface="Arial"/>
              </a:rPr>
              <a:t>en</a:t>
            </a:r>
            <a:r>
              <a:rPr b="1" i="1" lang="fr-BE" sz="1300" spc="-1" strike="noStrike">
                <a:solidFill>
                  <a:srgbClr val="000000"/>
                </a:solidFill>
                <a:latin typeface="Open Sans"/>
                <a:ea typeface="Arial"/>
              </a:rPr>
              <a:t> ergonomisch</a:t>
            </a:r>
            <a:r>
              <a:rPr b="0" i="1" lang="fr-FR" sz="1300" spc="-1" strike="noStrike">
                <a:solidFill>
                  <a:srgbClr val="000000"/>
                </a:solidFill>
                <a:latin typeface="Open Sans"/>
                <a:ea typeface="Arial"/>
              </a:rPr>
              <a:t>. »</a:t>
            </a:r>
            <a:endParaRPr b="0" lang="fr-FR" sz="1300" spc="-1" strike="noStrike">
              <a:latin typeface="Arial"/>
            </a:endParaRPr>
          </a:p>
          <a:p>
            <a:pPr marL="457200">
              <a:lnSpc>
                <a:spcPct val="100000"/>
              </a:lnSpc>
              <a:buNone/>
            </a:pPr>
            <a:endParaRPr b="0" lang="fr-FR" sz="1400" spc="-1" strike="noStrike">
              <a:latin typeface="Arial"/>
            </a:endParaRPr>
          </a:p>
          <a:p>
            <a:pPr marL="343080" indent="-342360">
              <a:lnSpc>
                <a:spcPct val="100000"/>
              </a:lnSpc>
              <a:buClr>
                <a:srgbClr val="000000"/>
              </a:buClr>
              <a:buFont typeface="Arial"/>
              <a:buChar char="•"/>
            </a:pPr>
            <a:r>
              <a:rPr b="0" lang="fr-BE" sz="1600" spc="-1" strike="noStrike">
                <a:solidFill>
                  <a:srgbClr val="000000"/>
                </a:solidFill>
                <a:latin typeface="Open Sans"/>
                <a:ea typeface="Arial"/>
              </a:rPr>
              <a:t>Hoe kan u deze keuzes valoriseren?</a:t>
            </a:r>
            <a:endParaRPr b="0" lang="fr-FR" sz="1600" spc="-1" strike="noStrike">
              <a:latin typeface="Arial"/>
            </a:endParaRPr>
          </a:p>
          <a:p>
            <a:pPr lvl="1" marL="743040" indent="-285120">
              <a:lnSpc>
                <a:spcPct val="100000"/>
              </a:lnSpc>
              <a:buClr>
                <a:srgbClr val="000000"/>
              </a:buClr>
              <a:buFont typeface="Arial"/>
              <a:buChar char="•"/>
            </a:pPr>
            <a:r>
              <a:rPr b="0" i="1" lang="fr-BE" sz="1300" spc="-1" strike="noStrike">
                <a:solidFill>
                  <a:srgbClr val="000000"/>
                </a:solidFill>
                <a:latin typeface="Open Sans"/>
                <a:ea typeface="Arial"/>
              </a:rPr>
              <a:t>De MOOC « verantwoord digitaal » volgen (+ het certificaat behalen)</a:t>
            </a:r>
            <a:endParaRPr b="0" lang="fr-FR" sz="1300" spc="-1" strike="noStrike">
              <a:latin typeface="Arial"/>
            </a:endParaRPr>
          </a:p>
          <a:p>
            <a:pPr lvl="1" marL="743040" indent="-285120">
              <a:lnSpc>
                <a:spcPct val="100000"/>
              </a:lnSpc>
              <a:buClr>
                <a:srgbClr val="000000"/>
              </a:buClr>
              <a:buFont typeface="Arial"/>
              <a:buChar char="•"/>
            </a:pPr>
            <a:r>
              <a:rPr b="0" i="1" lang="fr-BE" sz="1300" spc="-1" strike="noStrike">
                <a:solidFill>
                  <a:srgbClr val="000000"/>
                </a:solidFill>
                <a:latin typeface="Open Sans"/>
                <a:ea typeface="Arial"/>
              </a:rPr>
              <a:t>Toegankelijkheid: audit toegankelijkheid met succes doorlopen, op basis van de norm WCAG 2.1</a:t>
            </a:r>
            <a:endParaRPr b="0" lang="fr-FR" sz="1300" spc="-1" strike="noStrike">
              <a:latin typeface="Arial"/>
            </a:endParaRPr>
          </a:p>
          <a:p>
            <a:pPr lvl="1" marL="743040" indent="-285120">
              <a:lnSpc>
                <a:spcPct val="100000"/>
              </a:lnSpc>
              <a:buClr>
                <a:srgbClr val="000000"/>
              </a:buClr>
              <a:buFont typeface="Arial"/>
              <a:buChar char="•"/>
            </a:pPr>
            <a:r>
              <a:rPr b="0" i="1" lang="fr-BE" sz="1300" spc="-1" strike="noStrike">
                <a:solidFill>
                  <a:srgbClr val="000000"/>
                </a:solidFill>
                <a:latin typeface="Open Sans"/>
                <a:ea typeface="Arial"/>
              </a:rPr>
              <a:t>GDPR : gebruik van de checklist « EU-GDPR » + kennis nemen van de gids over dark patterns van « Designers Ethiques ».</a:t>
            </a:r>
            <a:endParaRPr b="0" lang="fr-FR" sz="1300" spc="-1" strike="noStrike">
              <a:latin typeface="Arial"/>
            </a:endParaRPr>
          </a:p>
          <a:p>
            <a:pPr lvl="1" marL="743040" indent="-285120">
              <a:lnSpc>
                <a:spcPct val="100000"/>
              </a:lnSpc>
              <a:buClr>
                <a:srgbClr val="000000"/>
              </a:buClr>
              <a:buFont typeface="Arial"/>
              <a:buChar char="•"/>
            </a:pPr>
            <a:r>
              <a:rPr b="0" i="1" lang="fr-BE" sz="1300" spc="-1" strike="noStrike">
                <a:solidFill>
                  <a:srgbClr val="000000"/>
                </a:solidFill>
                <a:latin typeface="Open Sans"/>
                <a:ea typeface="Arial"/>
              </a:rPr>
              <a:t>Eco-ontwerp: we kiezen de spelregels</a:t>
            </a:r>
            <a:r>
              <a:rPr b="0" i="1" lang="fr-FR" sz="1300" spc="-1" strike="noStrike">
                <a:solidFill>
                  <a:srgbClr val="000000"/>
                </a:solidFill>
                <a:latin typeface="Open Sans"/>
                <a:ea typeface="Arial"/>
              </a:rPr>
              <a:t>: analyse met de </a:t>
            </a:r>
            <a:r>
              <a:rPr b="0" i="1" lang="fr-FR" sz="1300" spc="-1" strike="noStrike" u="sng">
                <a:solidFill>
                  <a:srgbClr val="0000ff"/>
                </a:solidFill>
                <a:uFillTx/>
                <a:latin typeface="Open Sans"/>
                <a:ea typeface="Arial"/>
                <a:hlinkClick r:id="rId1"/>
              </a:rPr>
              <a:t>EcoIndex</a:t>
            </a:r>
            <a:r>
              <a:rPr b="0" i="1" lang="fr-FR" sz="1300" spc="-1" strike="noStrike">
                <a:solidFill>
                  <a:srgbClr val="000000"/>
                </a:solidFill>
                <a:latin typeface="Open Sans"/>
                <a:ea typeface="Arial"/>
              </a:rPr>
              <a:t>, met een score van minimum B, gebaseerd op de  </a:t>
            </a:r>
            <a:r>
              <a:rPr b="0" i="1" lang="fr-FR" sz="1300" spc="-1" strike="noStrike" u="sng">
                <a:solidFill>
                  <a:srgbClr val="0000ff"/>
                </a:solidFill>
                <a:uFillTx/>
                <a:latin typeface="Open Sans"/>
                <a:ea typeface="Arial"/>
                <a:hlinkClick r:id="rId2"/>
              </a:rPr>
              <a:t>115 bonnes pratiques de l'éco-conception</a:t>
            </a:r>
            <a:r>
              <a:rPr b="0" i="1" lang="fr-FR" sz="1300" spc="-1" strike="noStrike">
                <a:solidFill>
                  <a:srgbClr val="000000"/>
                </a:solidFill>
                <a:latin typeface="Open Sans"/>
                <a:ea typeface="Arial"/>
              </a:rPr>
              <a:t>. Ik geef daar dus punten voor, of dwing het zelfs af door te zeggen dat het een selectiecriterium is: niet geslaagd = niet aangenomen.</a:t>
            </a:r>
            <a:endParaRPr b="0" lang="fr-FR" sz="1300" spc="-1" strike="noStrike">
              <a:latin typeface="Arial"/>
            </a:endParaRPr>
          </a:p>
          <a:p>
            <a:pPr lvl="1" marL="743040" indent="-285120">
              <a:lnSpc>
                <a:spcPct val="100000"/>
              </a:lnSpc>
              <a:buClr>
                <a:srgbClr val="000000"/>
              </a:buClr>
              <a:buFont typeface="Arial"/>
              <a:buChar char="•"/>
            </a:pPr>
            <a:r>
              <a:rPr b="0" i="1" lang="fr-FR" sz="1300" spc="-1" strike="noStrike">
                <a:solidFill>
                  <a:srgbClr val="000000"/>
                </a:solidFill>
                <a:latin typeface="Open Sans"/>
                <a:ea typeface="Arial"/>
              </a:rPr>
              <a:t>Eco-ontwerp: verschillende tools combineren: ik ga ook de pagina’s testen met  </a:t>
            </a:r>
            <a:r>
              <a:rPr b="0" i="1" lang="fr-FR" sz="1300" spc="-1" strike="noStrike" u="sng">
                <a:solidFill>
                  <a:srgbClr val="0000ff"/>
                </a:solidFill>
                <a:uFillTx/>
                <a:latin typeface="Open Sans"/>
                <a:ea typeface="Arial"/>
                <a:hlinkClick r:id="rId3"/>
              </a:rPr>
              <a:t>Kastor.Green </a:t>
            </a:r>
            <a:r>
              <a:rPr b="0" i="1" lang="fr-FR" sz="1300" spc="-1" strike="noStrike">
                <a:solidFill>
                  <a:srgbClr val="000000"/>
                </a:solidFill>
                <a:latin typeface="Open Sans"/>
                <a:ea typeface="Arial"/>
              </a:rPr>
              <a:t>gebaseerd op het </a:t>
            </a:r>
            <a:r>
              <a:rPr b="0" i="1" lang="fr-FR" sz="1300" spc="-1" strike="noStrike" u="sng">
                <a:solidFill>
                  <a:srgbClr val="0000ff"/>
                </a:solidFill>
                <a:uFillTx/>
                <a:latin typeface="Open Sans"/>
                <a:ea typeface="Arial"/>
                <a:hlinkClick r:id="rId4"/>
              </a:rPr>
              <a:t>GR491</a:t>
            </a:r>
            <a:r>
              <a:rPr b="0" i="1" lang="fr-FR" sz="1300" spc="-1" strike="noStrike">
                <a:solidFill>
                  <a:srgbClr val="000000"/>
                </a:solidFill>
                <a:latin typeface="Open Sans"/>
                <a:ea typeface="Arial"/>
              </a:rPr>
              <a:t>. Daarbovenop gebruik ik ook de  </a:t>
            </a:r>
            <a:r>
              <a:rPr b="0" i="1" lang="fr-FR" sz="1300" spc="-1" strike="noStrike">
                <a:solidFill>
                  <a:srgbClr val="000000"/>
                </a:solidFill>
                <a:latin typeface="Open Sans"/>
                <a:ea typeface="Arial"/>
                <a:hlinkClick r:id="rId5"/>
              </a:rPr>
              <a:t>Opquast checklist</a:t>
            </a:r>
            <a:r>
              <a:rPr b="0" i="1" lang="fr-FR" sz="1300" spc="-1" strike="noStrike">
                <a:solidFill>
                  <a:srgbClr val="000000"/>
                </a:solidFill>
                <a:latin typeface="Open Sans"/>
                <a:ea typeface="Arial"/>
              </a:rPr>
              <a:t> die 240 regels geeft voor kwaliteit op het internet. </a:t>
            </a:r>
            <a:endParaRPr b="0" lang="fr-FR" sz="1300" spc="-1" strike="noStrike">
              <a:latin typeface="Arial"/>
            </a:endParaRPr>
          </a:p>
        </p:txBody>
      </p:sp>
      <p:sp>
        <p:nvSpPr>
          <p:cNvPr id="662" name="CustomShape 3"/>
          <p:cNvSpPr/>
          <p:nvPr/>
        </p:nvSpPr>
        <p:spPr>
          <a:xfrm>
            <a:off x="8005680" y="1624680"/>
            <a:ext cx="2760120" cy="972360"/>
          </a:xfrm>
          <a:prstGeom prst="roundRect">
            <a:avLst>
              <a:gd name="adj" fmla="val 16667"/>
            </a:avLst>
          </a:prstGeom>
          <a:blipFill rotWithShape="0">
            <a:blip r:embed="rId6"/>
            <a:srcRect/>
            <a:stretch/>
          </a:blipFill>
          <a:ln w="0">
            <a:noFill/>
          </a:ln>
        </p:spPr>
        <p:style>
          <a:lnRef idx="0"/>
          <a:fillRef idx="0"/>
          <a:effectRef idx="0"/>
          <a:fontRef idx="minor"/>
        </p:style>
      </p:sp>
      <p:sp>
        <p:nvSpPr>
          <p:cNvPr id="663" name="CustomShape 4"/>
          <p:cNvSpPr/>
          <p:nvPr/>
        </p:nvSpPr>
        <p:spPr>
          <a:xfrm>
            <a:off x="7895880" y="2749680"/>
            <a:ext cx="1716120" cy="1145880"/>
          </a:xfrm>
          <a:prstGeom prst="roundRect">
            <a:avLst>
              <a:gd name="adj" fmla="val 16667"/>
            </a:avLst>
          </a:prstGeom>
          <a:blipFill rotWithShape="0">
            <a:blip r:embed="rId7"/>
            <a:srcRect/>
            <a:stretch/>
          </a:blipFill>
          <a:ln w="0">
            <a:noFill/>
          </a:ln>
        </p:spPr>
        <p:style>
          <a:lnRef idx="0"/>
          <a:fillRef idx="0"/>
          <a:effectRef idx="0"/>
          <a:fontRef idx="minor"/>
        </p:style>
      </p:sp>
      <p:pic>
        <p:nvPicPr>
          <p:cNvPr id="664" name="Image 6" descr=""/>
          <p:cNvPicPr/>
          <p:nvPr/>
        </p:nvPicPr>
        <p:blipFill>
          <a:blip r:embed="rId8"/>
          <a:stretch/>
        </p:blipFill>
        <p:spPr>
          <a:xfrm>
            <a:off x="10029600" y="2620440"/>
            <a:ext cx="1960920" cy="1404720"/>
          </a:xfrm>
          <a:prstGeom prst="rect">
            <a:avLst/>
          </a:prstGeom>
          <a:ln w="0">
            <a:noFill/>
          </a:ln>
        </p:spPr>
      </p:pic>
      <p:pic>
        <p:nvPicPr>
          <p:cNvPr id="665" name="Image 7" descr=""/>
          <p:cNvPicPr/>
          <p:nvPr/>
        </p:nvPicPr>
        <p:blipFill>
          <a:blip r:embed="rId9"/>
          <a:stretch/>
        </p:blipFill>
        <p:spPr>
          <a:xfrm>
            <a:off x="11397960" y="2386080"/>
            <a:ext cx="679680" cy="679680"/>
          </a:xfrm>
          <a:prstGeom prst="rect">
            <a:avLst/>
          </a:prstGeom>
          <a:ln w="0">
            <a:noFill/>
          </a:ln>
        </p:spPr>
      </p:pic>
      <p:sp>
        <p:nvSpPr>
          <p:cNvPr id="666" name="CustomShape 5"/>
          <p:cNvSpPr/>
          <p:nvPr/>
        </p:nvSpPr>
        <p:spPr>
          <a:xfrm>
            <a:off x="7875360" y="4597200"/>
            <a:ext cx="1945800" cy="972360"/>
          </a:xfrm>
          <a:prstGeom prst="roundRect">
            <a:avLst>
              <a:gd name="adj" fmla="val 16667"/>
            </a:avLst>
          </a:prstGeom>
          <a:blipFill rotWithShape="0">
            <a:blip r:embed="rId10"/>
            <a:srcRect/>
            <a:stretch/>
          </a:blipFill>
          <a:ln w="0">
            <a:noFill/>
          </a:ln>
        </p:spPr>
        <p:style>
          <a:lnRef idx="0"/>
          <a:fillRef idx="0"/>
          <a:effectRef idx="0"/>
          <a:fontRef idx="minor"/>
        </p:style>
      </p:sp>
      <p:pic>
        <p:nvPicPr>
          <p:cNvPr id="667" name="Image 13" descr=""/>
          <p:cNvPicPr/>
          <p:nvPr/>
        </p:nvPicPr>
        <p:blipFill>
          <a:blip r:embed="rId11"/>
          <a:stretch/>
        </p:blipFill>
        <p:spPr>
          <a:xfrm>
            <a:off x="7908120" y="5670720"/>
            <a:ext cx="1960920" cy="600840"/>
          </a:xfrm>
          <a:prstGeom prst="rect">
            <a:avLst/>
          </a:prstGeom>
          <a:ln w="0">
            <a:noFill/>
          </a:ln>
        </p:spPr>
      </p:pic>
      <p:pic>
        <p:nvPicPr>
          <p:cNvPr id="668" name="Image 15" descr=""/>
          <p:cNvPicPr/>
          <p:nvPr/>
        </p:nvPicPr>
        <p:blipFill>
          <a:blip r:embed="rId12"/>
          <a:srcRect l="12667" t="0" r="11389" b="0"/>
          <a:stretch/>
        </p:blipFill>
        <p:spPr>
          <a:xfrm>
            <a:off x="10029600" y="4792680"/>
            <a:ext cx="1961280" cy="1450080"/>
          </a:xfrm>
          <a:prstGeom prst="rect">
            <a:avLst/>
          </a:prstGeom>
          <a:ln w="0">
            <a:noFill/>
          </a:ln>
        </p:spPr>
      </p:pic>
    </p:spTree>
  </p:cSld>
  <mc:AlternateContent>
    <mc:Choice Requires="p14">
      <p:transition spd="slow" p14:dur="2000"/>
    </mc:Choice>
    <mc:Fallback>
      <p:transition spd="slow"/>
    </mc:Fallback>
  </mc:AlternateContent>
  <p:timing>
    <p:tnLst>
      <p:par>
        <p:cTn id="105" dur="indefinite" restart="never" nodeType="tmRoot">
          <p:childTnLst>
            <p:seq>
              <p:cTn id="106" dur="indefinite" nodeType="mainSeq">
                <p:childTnLst>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661">
                                            <p:txEl>
                                              <p:pRg st="5" end="5"/>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661">
                                            <p:txEl>
                                              <p:pRg st="6" end="6"/>
                                            </p:txEl>
                                          </p:spTgt>
                                        </p:tgtEl>
                                        <p:attrNameLst>
                                          <p:attrName>style.visibility</p:attrName>
                                        </p:attrNameLst>
                                      </p:cBhvr>
                                      <p:to>
                                        <p:strVal val="visible"/>
                                      </p:to>
                                    </p:set>
                                  </p:childTnLst>
                                </p:cTn>
                              </p:par>
                              <p:par>
                                <p:cTn id="115" nodeType="withEffect" fill="hold" presetClass="entr" presetID="1">
                                  <p:stCondLst>
                                    <p:cond delay="0"/>
                                  </p:stCondLst>
                                  <p:childTnLst>
                                    <p:set>
                                      <p:cBhvr>
                                        <p:cTn id="116" dur="1" fill="hold">
                                          <p:stCondLst>
                                            <p:cond delay="0"/>
                                          </p:stCondLst>
                                        </p:cTn>
                                        <p:tgtEl>
                                          <p:spTgt spid="661">
                                            <p:txEl>
                                              <p:pRg st="7" end="7"/>
                                            </p:txEl>
                                          </p:spTgt>
                                        </p:tgtEl>
                                        <p:attrNameLst>
                                          <p:attrName>style.visibility</p:attrName>
                                        </p:attrNameLst>
                                      </p:cBhvr>
                                      <p:to>
                                        <p:strVal val="visible"/>
                                      </p:to>
                                    </p:set>
                                  </p:childTnLst>
                                </p:cTn>
                              </p:par>
                              <p:par>
                                <p:cTn id="117" nodeType="withEffect" fill="hold" presetClass="entr" presetID="1">
                                  <p:stCondLst>
                                    <p:cond delay="0"/>
                                  </p:stCondLst>
                                  <p:childTnLst>
                                    <p:set>
                                      <p:cBhvr>
                                        <p:cTn id="118" dur="1" fill="hold">
                                          <p:stCondLst>
                                            <p:cond delay="0"/>
                                          </p:stCondLst>
                                        </p:cTn>
                                        <p:tgtEl>
                                          <p:spTgt spid="661">
                                            <p:txEl>
                                              <p:pRg st="8" end="8"/>
                                            </p:txEl>
                                          </p:spTgt>
                                        </p:tgtEl>
                                        <p:attrNameLst>
                                          <p:attrName>style.visibility</p:attrName>
                                        </p:attrNameLst>
                                      </p:cBhvr>
                                      <p:to>
                                        <p:strVal val="visible"/>
                                      </p:to>
                                    </p:set>
                                  </p:childTnLst>
                                </p:cTn>
                              </p:par>
                              <p:par>
                                <p:cTn id="119" nodeType="withEffect" fill="hold" presetClass="entr" presetID="1">
                                  <p:stCondLst>
                                    <p:cond delay="0"/>
                                  </p:stCondLst>
                                  <p:childTnLst>
                                    <p:set>
                                      <p:cBhvr>
                                        <p:cTn id="120" dur="1" fill="hold">
                                          <p:stCondLst>
                                            <p:cond delay="0"/>
                                          </p:stCondLst>
                                        </p:cTn>
                                        <p:tgtEl>
                                          <p:spTgt spid="661">
                                            <p:txEl>
                                              <p:pRg st="9" end="9"/>
                                            </p:txEl>
                                          </p:spTgt>
                                        </p:tgtEl>
                                        <p:attrNameLst>
                                          <p:attrName>style.visibility</p:attrName>
                                        </p:attrNameLst>
                                      </p:cBhvr>
                                      <p:to>
                                        <p:strVal val="visible"/>
                                      </p:to>
                                    </p:set>
                                  </p:childTnLst>
                                </p:cTn>
                              </p:par>
                              <p:par>
                                <p:cTn id="121" nodeType="withEffect" fill="hold" presetClass="entr" presetID="1">
                                  <p:stCondLst>
                                    <p:cond delay="0"/>
                                  </p:stCondLst>
                                  <p:childTnLst>
                                    <p:set>
                                      <p:cBhvr>
                                        <p:cTn id="122" dur="1" fill="hold">
                                          <p:stCondLst>
                                            <p:cond delay="0"/>
                                          </p:stCondLst>
                                        </p:cTn>
                                        <p:tgtEl>
                                          <p:spTgt spid="661">
                                            <p:txEl>
                                              <p:pRg st="10" end="10"/>
                                            </p:txEl>
                                          </p:spTgt>
                                        </p:tgtEl>
                                        <p:attrNameLst>
                                          <p:attrName>style.visibility</p:attrName>
                                        </p:attrNameLst>
                                      </p:cBhvr>
                                      <p:to>
                                        <p:strVal val="visible"/>
                                      </p:to>
                                    </p:set>
                                  </p:childTnLst>
                                </p:cTn>
                              </p:par>
                              <p:par>
                                <p:cTn id="123" nodeType="withEffect" fill="hold" presetClass="entr" presetID="1">
                                  <p:stCondLst>
                                    <p:cond delay="0"/>
                                  </p:stCondLst>
                                  <p:childTnLst>
                                    <p:set>
                                      <p:cBhvr>
                                        <p:cTn id="124" dur="1" fill="hold">
                                          <p:stCondLst>
                                            <p:cond delay="0"/>
                                          </p:stCondLst>
                                        </p:cTn>
                                        <p:tgtEl>
                                          <p:spTgt spid="666"/>
                                        </p:tgtEl>
                                        <p:attrNameLst>
                                          <p:attrName>style.visibility</p:attrName>
                                        </p:attrNameLst>
                                      </p:cBhvr>
                                      <p:to>
                                        <p:strVal val="visible"/>
                                      </p:to>
                                    </p:set>
                                  </p:childTnLst>
                                </p:cTn>
                              </p:par>
                              <p:par>
                                <p:cTn id="125" nodeType="withEffect" fill="hold" presetClass="entr" presetID="1">
                                  <p:stCondLst>
                                    <p:cond delay="0"/>
                                  </p:stCondLst>
                                  <p:childTnLst>
                                    <p:set>
                                      <p:cBhvr>
                                        <p:cTn id="126" dur="1" fill="hold">
                                          <p:stCondLst>
                                            <p:cond delay="0"/>
                                          </p:stCondLst>
                                        </p:cTn>
                                        <p:tgtEl>
                                          <p:spTgt spid="667"/>
                                        </p:tgtEl>
                                        <p:attrNameLst>
                                          <p:attrName>style.visibility</p:attrName>
                                        </p:attrNameLst>
                                      </p:cBhvr>
                                      <p:to>
                                        <p:strVal val="visible"/>
                                      </p:to>
                                    </p:set>
                                  </p:childTnLst>
                                </p:cTn>
                              </p:par>
                              <p:par>
                                <p:cTn id="127" nodeType="withEffect" fill="hold" presetClass="entr" presetID="1">
                                  <p:stCondLst>
                                    <p:cond delay="0"/>
                                  </p:stCondLst>
                                  <p:childTnLst>
                                    <p:set>
                                      <p:cBhvr>
                                        <p:cTn id="128"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TextShape 1"/>
          <p:cNvSpPr/>
          <p:nvPr/>
        </p:nvSpPr>
        <p:spPr>
          <a:xfrm>
            <a:off x="2346840" y="758880"/>
            <a:ext cx="8885160" cy="3561120"/>
          </a:xfrm>
          <a:prstGeom prst="rect">
            <a:avLst/>
          </a:prstGeom>
          <a:noFill/>
          <a:ln w="12600">
            <a:noFill/>
          </a:ln>
        </p:spPr>
        <p:style>
          <a:lnRef idx="0"/>
          <a:fillRef idx="0"/>
          <a:effectRef idx="0"/>
          <a:fontRef idx="minor"/>
        </p:style>
        <p:txBody>
          <a:bodyPr lIns="45720" rIns="45720" tIns="45000" bIns="45000" anchor="b">
            <a:normAutofit/>
          </a:bodyPr>
          <a:p>
            <a:pPr>
              <a:lnSpc>
                <a:spcPct val="85000"/>
              </a:lnSpc>
              <a:buNone/>
              <a:tabLst>
                <a:tab algn="l" pos="0"/>
              </a:tabLst>
            </a:pPr>
            <a:r>
              <a:rPr b="0" lang="fr-FR" sz="3600" spc="-83" strike="noStrike">
                <a:solidFill>
                  <a:srgbClr val="0b347e"/>
                </a:solidFill>
                <a:latin typeface="Open Sans"/>
                <a:ea typeface="Open Sans"/>
              </a:rPr>
              <a:t>Concreet voorbeeld van eco-ontwerp</a:t>
            </a:r>
            <a:endParaRPr b="0" lang="fr-FR" sz="3600" spc="-1" strike="noStrike">
              <a:latin typeface="Arial"/>
            </a:endParaRPr>
          </a:p>
        </p:txBody>
      </p:sp>
      <p:pic>
        <p:nvPicPr>
          <p:cNvPr id="670" name="Image 2" descr="Une image contenant capture d’écran, Graphique, graphisme, conception&#10;&#10;Description générée automatiquement"/>
          <p:cNvPicPr/>
          <p:nvPr/>
        </p:nvPicPr>
        <p:blipFill>
          <a:blip r:embed="rId1"/>
          <a:stretch/>
        </p:blipFill>
        <p:spPr>
          <a:xfrm>
            <a:off x="652320" y="1298880"/>
            <a:ext cx="10572120" cy="138996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71" name="Diagram1"/>
          <p:cNvGrpSpPr/>
          <p:nvPr/>
        </p:nvGrpSpPr>
        <p:grpSpPr>
          <a:xfrm>
            <a:off x="177840" y="2209680"/>
            <a:ext cx="11899080" cy="3703320"/>
            <a:chOff x="177840" y="2209680"/>
            <a:chExt cx="11899080" cy="3703320"/>
          </a:xfrm>
        </p:grpSpPr>
        <p:sp>
          <p:nvSpPr>
            <p:cNvPr id="672" name=""/>
            <p:cNvSpPr/>
            <p:nvPr/>
          </p:nvSpPr>
          <p:spPr>
            <a:xfrm>
              <a:off x="177840" y="2209680"/>
              <a:ext cx="11899080" cy="3703320"/>
            </a:xfrm>
            <a:prstGeom prst="rect">
              <a:avLst/>
            </a:prstGeom>
            <a:noFill/>
            <a:ln w="0">
              <a:noFill/>
            </a:ln>
          </p:spPr>
          <p:style>
            <a:lnRef idx="0"/>
            <a:fillRef idx="0"/>
            <a:effectRef idx="0"/>
            <a:fontRef idx="minor"/>
          </p:style>
        </p:sp>
        <p:sp>
          <p:nvSpPr>
            <p:cNvPr id="673" name=""/>
            <p:cNvSpPr/>
            <p:nvPr/>
          </p:nvSpPr>
          <p:spPr>
            <a:xfrm>
              <a:off x="18360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Behoefteanalyse </a:t>
              </a:r>
              <a:endParaRPr b="0" lang="fr-FR" sz="1200" spc="-1" strike="noStrike">
                <a:latin typeface="Arial"/>
              </a:endParaRPr>
            </a:p>
          </p:txBody>
        </p:sp>
        <p:sp>
          <p:nvSpPr>
            <p:cNvPr id="674" name=""/>
            <p:cNvSpPr/>
            <p:nvPr/>
          </p:nvSpPr>
          <p:spPr>
            <a:xfrm>
              <a:off x="212904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Bestekken schrijven (2)</a:t>
              </a:r>
              <a:endParaRPr b="0" lang="fr-FR" sz="1200" spc="-1" strike="noStrike">
                <a:latin typeface="Arial"/>
              </a:endParaRPr>
            </a:p>
          </p:txBody>
        </p:sp>
        <p:sp>
          <p:nvSpPr>
            <p:cNvPr id="675" name=""/>
            <p:cNvSpPr/>
            <p:nvPr/>
          </p:nvSpPr>
          <p:spPr>
            <a:xfrm>
              <a:off x="407448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Opleiding Eco-ontwerp</a:t>
              </a:r>
              <a:endParaRPr b="0" lang="fr-FR" sz="1200" spc="-1" strike="noStrike">
                <a:latin typeface="Arial"/>
              </a:endParaRPr>
            </a:p>
          </p:txBody>
        </p:sp>
        <p:sp>
          <p:nvSpPr>
            <p:cNvPr id="676" name=""/>
            <p:cNvSpPr/>
            <p:nvPr/>
          </p:nvSpPr>
          <p:spPr>
            <a:xfrm>
              <a:off x="601956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Omvang project bepalen</a:t>
              </a:r>
              <a:endParaRPr b="0" lang="fr-FR" sz="1200" spc="-1" strike="noStrike">
                <a:latin typeface="Arial"/>
              </a:endParaRPr>
            </a:p>
          </p:txBody>
        </p:sp>
        <p:sp>
          <p:nvSpPr>
            <p:cNvPr id="677" name=""/>
            <p:cNvSpPr/>
            <p:nvPr/>
          </p:nvSpPr>
          <p:spPr>
            <a:xfrm>
              <a:off x="796500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Audit van het project</a:t>
              </a:r>
              <a:endParaRPr b="0" lang="fr-FR" sz="1200" spc="-1" strike="noStrike">
                <a:latin typeface="Arial"/>
              </a:endParaRPr>
            </a:p>
          </p:txBody>
        </p:sp>
        <p:sp>
          <p:nvSpPr>
            <p:cNvPr id="678" name=""/>
            <p:cNvSpPr/>
            <p:nvPr/>
          </p:nvSpPr>
          <p:spPr>
            <a:xfrm>
              <a:off x="9910440" y="3629520"/>
              <a:ext cx="2161080" cy="86436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47880" rIns="15840" tIns="15840" bIns="15840" anchor="ctr">
              <a:noAutofit/>
            </a:bodyPr>
            <a:p>
              <a:pPr algn="ctr">
                <a:lnSpc>
                  <a:spcPct val="90000"/>
                </a:lnSpc>
                <a:spcAft>
                  <a:spcPts val="420"/>
                </a:spcAft>
                <a:buNone/>
                <a:tabLst>
                  <a:tab algn="l" pos="0"/>
                </a:tabLst>
              </a:pPr>
              <a:r>
                <a:rPr b="0" lang="fr-BE" sz="1200" spc="-1" strike="noStrike">
                  <a:solidFill>
                    <a:srgbClr val="ffffff"/>
                  </a:solidFill>
                  <a:latin typeface="Arial"/>
                  <a:ea typeface="DejaVu Sans"/>
                </a:rPr>
                <a:t>Finale audit en verklaring eco-ontwerp</a:t>
              </a:r>
              <a:endParaRPr b="0" lang="fr-FR" sz="1200" spc="-1" strike="noStrike">
                <a:latin typeface="Arial"/>
              </a:endParaRPr>
            </a:p>
          </p:txBody>
        </p:sp>
      </p:grpSp>
      <p:pic>
        <p:nvPicPr>
          <p:cNvPr id="679" name="Picture 2" descr=""/>
          <p:cNvPicPr/>
          <p:nvPr/>
        </p:nvPicPr>
        <p:blipFill>
          <a:blip r:embed="rId1"/>
          <a:stretch/>
        </p:blipFill>
        <p:spPr>
          <a:xfrm>
            <a:off x="4476600" y="4764240"/>
            <a:ext cx="1034280" cy="345960"/>
          </a:xfrm>
          <a:prstGeom prst="rect">
            <a:avLst/>
          </a:prstGeom>
          <a:ln w="0">
            <a:noFill/>
          </a:ln>
        </p:spPr>
      </p:pic>
      <p:pic>
        <p:nvPicPr>
          <p:cNvPr id="680" name="Picture 4" descr=""/>
          <p:cNvPicPr/>
          <p:nvPr/>
        </p:nvPicPr>
        <p:blipFill>
          <a:blip r:embed="rId2"/>
          <a:stretch/>
        </p:blipFill>
        <p:spPr>
          <a:xfrm>
            <a:off x="4476600" y="5173920"/>
            <a:ext cx="1034280" cy="345960"/>
          </a:xfrm>
          <a:prstGeom prst="rect">
            <a:avLst/>
          </a:prstGeom>
          <a:ln w="0">
            <a:noFill/>
          </a:ln>
        </p:spPr>
      </p:pic>
      <p:pic>
        <p:nvPicPr>
          <p:cNvPr id="681" name="Picture 6" descr=""/>
          <p:cNvPicPr/>
          <p:nvPr/>
        </p:nvPicPr>
        <p:blipFill>
          <a:blip r:embed="rId3"/>
          <a:stretch/>
        </p:blipFill>
        <p:spPr>
          <a:xfrm>
            <a:off x="4476600" y="5573880"/>
            <a:ext cx="1054800" cy="157680"/>
          </a:xfrm>
          <a:prstGeom prst="rect">
            <a:avLst/>
          </a:prstGeom>
          <a:ln w="0">
            <a:noFill/>
          </a:ln>
        </p:spPr>
      </p:pic>
      <p:pic>
        <p:nvPicPr>
          <p:cNvPr id="682" name="Picture 8" descr=""/>
          <p:cNvPicPr/>
          <p:nvPr/>
        </p:nvPicPr>
        <p:blipFill>
          <a:blip r:embed="rId4"/>
          <a:stretch/>
        </p:blipFill>
        <p:spPr>
          <a:xfrm>
            <a:off x="4476600" y="5845680"/>
            <a:ext cx="1034280" cy="105120"/>
          </a:xfrm>
          <a:prstGeom prst="rect">
            <a:avLst/>
          </a:prstGeom>
          <a:ln w="0">
            <a:noFill/>
          </a:ln>
        </p:spPr>
      </p:pic>
      <p:pic>
        <p:nvPicPr>
          <p:cNvPr id="683" name="Picture 2" descr=""/>
          <p:cNvPicPr/>
          <p:nvPr/>
        </p:nvPicPr>
        <p:blipFill>
          <a:blip r:embed="rId5"/>
          <a:stretch/>
        </p:blipFill>
        <p:spPr>
          <a:xfrm>
            <a:off x="6254640" y="4764240"/>
            <a:ext cx="1034280" cy="345960"/>
          </a:xfrm>
          <a:prstGeom prst="rect">
            <a:avLst/>
          </a:prstGeom>
          <a:ln w="0">
            <a:noFill/>
          </a:ln>
        </p:spPr>
      </p:pic>
      <p:pic>
        <p:nvPicPr>
          <p:cNvPr id="684" name="Picture 4" descr=""/>
          <p:cNvPicPr/>
          <p:nvPr/>
        </p:nvPicPr>
        <p:blipFill>
          <a:blip r:embed="rId6"/>
          <a:stretch/>
        </p:blipFill>
        <p:spPr>
          <a:xfrm>
            <a:off x="6254640" y="5173920"/>
            <a:ext cx="1034280" cy="345960"/>
          </a:xfrm>
          <a:prstGeom prst="rect">
            <a:avLst/>
          </a:prstGeom>
          <a:ln w="0">
            <a:noFill/>
          </a:ln>
        </p:spPr>
      </p:pic>
      <p:pic>
        <p:nvPicPr>
          <p:cNvPr id="685" name="Picture 11" descr=""/>
          <p:cNvPicPr/>
          <p:nvPr/>
        </p:nvPicPr>
        <p:blipFill>
          <a:blip r:embed="rId7"/>
          <a:stretch/>
        </p:blipFill>
        <p:spPr>
          <a:xfrm>
            <a:off x="6254640" y="5573880"/>
            <a:ext cx="1054800" cy="157680"/>
          </a:xfrm>
          <a:prstGeom prst="rect">
            <a:avLst/>
          </a:prstGeom>
          <a:ln w="0">
            <a:noFill/>
          </a:ln>
        </p:spPr>
      </p:pic>
      <p:pic>
        <p:nvPicPr>
          <p:cNvPr id="686" name="Picture 12" descr=""/>
          <p:cNvPicPr/>
          <p:nvPr/>
        </p:nvPicPr>
        <p:blipFill>
          <a:blip r:embed="rId8"/>
          <a:stretch/>
        </p:blipFill>
        <p:spPr>
          <a:xfrm>
            <a:off x="6254640" y="5845680"/>
            <a:ext cx="1034280" cy="105120"/>
          </a:xfrm>
          <a:prstGeom prst="rect">
            <a:avLst/>
          </a:prstGeom>
          <a:ln w="0">
            <a:noFill/>
          </a:ln>
        </p:spPr>
      </p:pic>
      <p:pic>
        <p:nvPicPr>
          <p:cNvPr id="687" name="Picture 2" descr=""/>
          <p:cNvPicPr/>
          <p:nvPr/>
        </p:nvPicPr>
        <p:blipFill>
          <a:blip r:embed="rId9"/>
          <a:stretch/>
        </p:blipFill>
        <p:spPr>
          <a:xfrm>
            <a:off x="8185320" y="4764240"/>
            <a:ext cx="1034280" cy="345960"/>
          </a:xfrm>
          <a:prstGeom prst="rect">
            <a:avLst/>
          </a:prstGeom>
          <a:ln w="0">
            <a:noFill/>
          </a:ln>
        </p:spPr>
      </p:pic>
      <p:pic>
        <p:nvPicPr>
          <p:cNvPr id="688" name="Picture 4" descr=""/>
          <p:cNvPicPr/>
          <p:nvPr/>
        </p:nvPicPr>
        <p:blipFill>
          <a:blip r:embed="rId10"/>
          <a:stretch/>
        </p:blipFill>
        <p:spPr>
          <a:xfrm>
            <a:off x="8185320" y="5173920"/>
            <a:ext cx="1034280" cy="345960"/>
          </a:xfrm>
          <a:prstGeom prst="rect">
            <a:avLst/>
          </a:prstGeom>
          <a:ln w="0">
            <a:noFill/>
          </a:ln>
        </p:spPr>
      </p:pic>
      <p:pic>
        <p:nvPicPr>
          <p:cNvPr id="689" name="Picture 19" descr=""/>
          <p:cNvPicPr/>
          <p:nvPr/>
        </p:nvPicPr>
        <p:blipFill>
          <a:blip r:embed="rId11"/>
          <a:stretch/>
        </p:blipFill>
        <p:spPr>
          <a:xfrm>
            <a:off x="8185320" y="5583240"/>
            <a:ext cx="1034280" cy="105120"/>
          </a:xfrm>
          <a:prstGeom prst="rect">
            <a:avLst/>
          </a:prstGeom>
          <a:ln w="0">
            <a:noFill/>
          </a:ln>
        </p:spPr>
      </p:pic>
      <p:pic>
        <p:nvPicPr>
          <p:cNvPr id="690" name="Picture 20" descr=""/>
          <p:cNvPicPr/>
          <p:nvPr/>
        </p:nvPicPr>
        <p:blipFill>
          <a:blip r:embed="rId12"/>
          <a:stretch/>
        </p:blipFill>
        <p:spPr>
          <a:xfrm>
            <a:off x="2398680" y="4849200"/>
            <a:ext cx="1054800" cy="157680"/>
          </a:xfrm>
          <a:prstGeom prst="rect">
            <a:avLst/>
          </a:prstGeom>
          <a:ln w="0">
            <a:noFill/>
          </a:ln>
        </p:spPr>
      </p:pic>
      <p:pic>
        <p:nvPicPr>
          <p:cNvPr id="691" name="Picture 21" descr=""/>
          <p:cNvPicPr/>
          <p:nvPr/>
        </p:nvPicPr>
        <p:blipFill>
          <a:blip r:embed="rId13"/>
          <a:stretch/>
        </p:blipFill>
        <p:spPr>
          <a:xfrm>
            <a:off x="2398680" y="5121000"/>
            <a:ext cx="1034280" cy="105120"/>
          </a:xfrm>
          <a:prstGeom prst="rect">
            <a:avLst/>
          </a:prstGeom>
          <a:ln w="0">
            <a:noFill/>
          </a:ln>
        </p:spPr>
      </p:pic>
      <p:pic>
        <p:nvPicPr>
          <p:cNvPr id="692" name="Picture 22" descr=""/>
          <p:cNvPicPr/>
          <p:nvPr/>
        </p:nvPicPr>
        <p:blipFill>
          <a:blip r:embed="rId14"/>
          <a:stretch/>
        </p:blipFill>
        <p:spPr>
          <a:xfrm>
            <a:off x="495720" y="4849200"/>
            <a:ext cx="1054800" cy="157680"/>
          </a:xfrm>
          <a:prstGeom prst="rect">
            <a:avLst/>
          </a:prstGeom>
          <a:ln w="0">
            <a:noFill/>
          </a:ln>
        </p:spPr>
      </p:pic>
      <p:pic>
        <p:nvPicPr>
          <p:cNvPr id="693" name="Picture 23" descr=""/>
          <p:cNvPicPr/>
          <p:nvPr/>
        </p:nvPicPr>
        <p:blipFill>
          <a:blip r:embed="rId15"/>
          <a:stretch/>
        </p:blipFill>
        <p:spPr>
          <a:xfrm>
            <a:off x="495720" y="5121000"/>
            <a:ext cx="1034280" cy="105120"/>
          </a:xfrm>
          <a:prstGeom prst="rect">
            <a:avLst/>
          </a:prstGeom>
          <a:ln w="0">
            <a:noFill/>
          </a:ln>
        </p:spPr>
      </p:pic>
      <p:pic>
        <p:nvPicPr>
          <p:cNvPr id="694" name="Picture 2" descr=""/>
          <p:cNvPicPr/>
          <p:nvPr/>
        </p:nvPicPr>
        <p:blipFill>
          <a:blip r:embed="rId16"/>
          <a:stretch/>
        </p:blipFill>
        <p:spPr>
          <a:xfrm>
            <a:off x="10300680" y="4764240"/>
            <a:ext cx="1034280" cy="345960"/>
          </a:xfrm>
          <a:prstGeom prst="rect">
            <a:avLst/>
          </a:prstGeom>
          <a:ln w="0">
            <a:noFill/>
          </a:ln>
        </p:spPr>
      </p:pic>
      <p:pic>
        <p:nvPicPr>
          <p:cNvPr id="695" name="Picture 4" descr=""/>
          <p:cNvPicPr/>
          <p:nvPr/>
        </p:nvPicPr>
        <p:blipFill>
          <a:blip r:embed="rId17"/>
          <a:stretch/>
        </p:blipFill>
        <p:spPr>
          <a:xfrm>
            <a:off x="10300680" y="5173920"/>
            <a:ext cx="1034280" cy="345960"/>
          </a:xfrm>
          <a:prstGeom prst="rect">
            <a:avLst/>
          </a:prstGeom>
          <a:ln w="0">
            <a:noFill/>
          </a:ln>
        </p:spPr>
      </p:pic>
      <p:pic>
        <p:nvPicPr>
          <p:cNvPr id="696" name="Picture 29" descr=""/>
          <p:cNvPicPr/>
          <p:nvPr/>
        </p:nvPicPr>
        <p:blipFill>
          <a:blip r:embed="rId18"/>
          <a:stretch/>
        </p:blipFill>
        <p:spPr>
          <a:xfrm>
            <a:off x="10300680" y="5573880"/>
            <a:ext cx="1054800" cy="157680"/>
          </a:xfrm>
          <a:prstGeom prst="rect">
            <a:avLst/>
          </a:prstGeom>
          <a:ln w="0">
            <a:noFill/>
          </a:ln>
        </p:spPr>
      </p:pic>
      <p:pic>
        <p:nvPicPr>
          <p:cNvPr id="697" name="Picture 30" descr=""/>
          <p:cNvPicPr/>
          <p:nvPr/>
        </p:nvPicPr>
        <p:blipFill>
          <a:blip r:embed="rId19"/>
          <a:stretch/>
        </p:blipFill>
        <p:spPr>
          <a:xfrm>
            <a:off x="10300680" y="5845680"/>
            <a:ext cx="1034280" cy="105120"/>
          </a:xfrm>
          <a:prstGeom prst="rect">
            <a:avLst/>
          </a:prstGeom>
          <a:ln w="0">
            <a:noFill/>
          </a:ln>
        </p:spPr>
      </p:pic>
      <p:sp>
        <p:nvSpPr>
          <p:cNvPr id="698" name="CustomShape 1"/>
          <p:cNvSpPr/>
          <p:nvPr/>
        </p:nvSpPr>
        <p:spPr>
          <a:xfrm>
            <a:off x="408240" y="19800"/>
            <a:ext cx="11420280" cy="1450080"/>
          </a:xfrm>
          <a:prstGeom prst="rect">
            <a:avLst/>
          </a:prstGeom>
          <a:noFill/>
          <a:ln w="25560">
            <a:noFill/>
          </a:ln>
        </p:spPr>
        <p:style>
          <a:lnRef idx="0"/>
          <a:fillRef idx="0"/>
          <a:effectRef idx="0"/>
          <a:fontRef idx="minor"/>
        </p:style>
        <p:txBody>
          <a:bodyPr lIns="90000" rIns="90000" tIns="45000" bIns="45000" anchor="b">
            <a:normAutofit/>
          </a:bodyPr>
          <a:p>
            <a:pPr>
              <a:lnSpc>
                <a:spcPct val="85000"/>
              </a:lnSpc>
              <a:buNone/>
              <a:tabLst>
                <a:tab algn="l" pos="0"/>
              </a:tabLst>
            </a:pPr>
            <a:r>
              <a:rPr b="0" lang="fr-BE" sz="3200" spc="-83" strike="noStrike">
                <a:solidFill>
                  <a:srgbClr val="0b347e"/>
                </a:solidFill>
                <a:latin typeface="Open Sans"/>
                <a:ea typeface="Open Sans"/>
              </a:rPr>
              <a:t>Project: digitalisering van de test voor kansengelijkheid</a:t>
            </a:r>
            <a:endParaRPr b="0" lang="fr-FR" sz="3200" spc="-1" strike="noStrike">
              <a:latin typeface="Arial"/>
            </a:endParaRPr>
          </a:p>
        </p:txBody>
      </p:sp>
      <p:pic>
        <p:nvPicPr>
          <p:cNvPr id="699" name="Picture 7" descr="A close up of a logo&#10;&#10;Description automatically generated with low confidence"/>
          <p:cNvPicPr/>
          <p:nvPr/>
        </p:nvPicPr>
        <p:blipFill>
          <a:blip r:embed="rId20"/>
          <a:stretch/>
        </p:blipFill>
        <p:spPr>
          <a:xfrm>
            <a:off x="408240" y="2224440"/>
            <a:ext cx="4149720" cy="759240"/>
          </a:xfrm>
          <a:prstGeom prst="rect">
            <a:avLst/>
          </a:prstGeom>
          <a:ln w="0">
            <a:noFill/>
          </a:ln>
        </p:spPr>
      </p:pic>
      <p:sp>
        <p:nvSpPr>
          <p:cNvPr id="700" name="CustomShape 2"/>
          <p:cNvSpPr/>
          <p:nvPr/>
        </p:nvSpPr>
        <p:spPr>
          <a:xfrm>
            <a:off x="326160" y="6407280"/>
            <a:ext cx="9623520" cy="36432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buNone/>
            </a:pPr>
            <a:r>
              <a:rPr b="0" lang="fr-BE" sz="1800" spc="-1" strike="noStrike">
                <a:solidFill>
                  <a:srgbClr val="ffffff"/>
                </a:solidFill>
                <a:latin typeface="Open Sans"/>
                <a:ea typeface="Arial"/>
              </a:rPr>
              <a:t>Le site :  </a:t>
            </a:r>
            <a:r>
              <a:rPr b="0" lang="fr-BE" sz="1800" spc="-1" strike="noStrike" u="sng">
                <a:solidFill>
                  <a:srgbClr val="0000ff"/>
                </a:solidFill>
                <a:uFillTx/>
                <a:latin typeface="Open Sans"/>
                <a:ea typeface="Arial"/>
                <a:hlinkClick r:id="rId21"/>
              </a:rPr>
              <a:t>https://test.equal.brussels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1" name="TextShape 1"/>
          <p:cNvSpPr/>
          <p:nvPr/>
        </p:nvSpPr>
        <p:spPr>
          <a:xfrm>
            <a:off x="431280" y="597600"/>
            <a:ext cx="11328480" cy="849240"/>
          </a:xfrm>
          <a:prstGeom prst="rect">
            <a:avLst/>
          </a:prstGeom>
          <a:noFill/>
          <a:ln w="12600">
            <a:noFill/>
          </a:ln>
        </p:spPr>
        <p:style>
          <a:lnRef idx="0"/>
          <a:fillRef idx="0"/>
          <a:effectRef idx="0"/>
          <a:fontRef idx="minor"/>
        </p:style>
        <p:txBody>
          <a:bodyPr lIns="45720" rIns="45720" tIns="45000" bIns="45000" anchor="b">
            <a:normAutofit/>
          </a:bodyPr>
          <a:p>
            <a:pPr>
              <a:lnSpc>
                <a:spcPct val="85000"/>
              </a:lnSpc>
              <a:buNone/>
              <a:tabLst>
                <a:tab algn="l" pos="0"/>
              </a:tabLst>
            </a:pPr>
            <a:r>
              <a:rPr b="0" lang="fr-BE" sz="3200" spc="-52" strike="noStrike">
                <a:solidFill>
                  <a:srgbClr val="0b347e"/>
                </a:solidFill>
                <a:latin typeface="Open Sans"/>
                <a:ea typeface="Arial"/>
              </a:rPr>
              <a:t>Framework voor eco-ontwerp: GR491</a:t>
            </a:r>
            <a:endParaRPr b="0" lang="fr-FR" sz="3200" spc="-1" strike="noStrike">
              <a:latin typeface="Arial"/>
            </a:endParaRPr>
          </a:p>
        </p:txBody>
      </p:sp>
      <p:sp>
        <p:nvSpPr>
          <p:cNvPr id="702" name="TextShape 2"/>
          <p:cNvSpPr/>
          <p:nvPr/>
        </p:nvSpPr>
        <p:spPr>
          <a:xfrm>
            <a:off x="6688080" y="2260440"/>
            <a:ext cx="5223240" cy="3850920"/>
          </a:xfrm>
          <a:prstGeom prst="rect">
            <a:avLst/>
          </a:prstGeom>
          <a:noFill/>
          <a:ln w="12600">
            <a:noFill/>
          </a:ln>
        </p:spPr>
        <p:style>
          <a:lnRef idx="0"/>
          <a:fillRef idx="0"/>
          <a:effectRef idx="0"/>
          <a:fontRef idx="minor"/>
        </p:style>
        <p:txBody>
          <a:bodyPr lIns="0" rIns="0" tIns="0" bIns="0" anchor="t">
            <a:noAutofit/>
          </a:bodyPr>
          <a:p>
            <a:pPr marL="91440" indent="-90720" algn="ctr">
              <a:lnSpc>
                <a:spcPct val="90000"/>
              </a:lnSpc>
              <a:spcBef>
                <a:spcPts val="1199"/>
              </a:spcBef>
              <a:buClr>
                <a:srgbClr val="1cade4"/>
              </a:buClr>
              <a:buFont typeface="Trebuchet MS"/>
              <a:buChar char=" "/>
            </a:pPr>
            <a:r>
              <a:rPr b="0" lang="fr-BE" sz="2000" spc="-1" strike="noStrike">
                <a:solidFill>
                  <a:srgbClr val="0b347e"/>
                </a:solidFill>
                <a:latin typeface="Open Sans"/>
                <a:ea typeface="Arial"/>
              </a:rPr>
              <a:t>Referentietekst eco-ontwerp</a:t>
            </a:r>
            <a:endParaRPr b="0" lang="fr-FR" sz="2000" spc="-1" strike="noStrike">
              <a:latin typeface="Arial"/>
            </a:endParaRPr>
          </a:p>
        </p:txBody>
      </p:sp>
      <p:grpSp>
        <p:nvGrpSpPr>
          <p:cNvPr id="703" name="Diagram2"/>
          <p:cNvGrpSpPr/>
          <p:nvPr/>
        </p:nvGrpSpPr>
        <p:grpSpPr>
          <a:xfrm>
            <a:off x="-456480" y="1624680"/>
            <a:ext cx="7131600" cy="4957920"/>
            <a:chOff x="-456480" y="1624680"/>
            <a:chExt cx="7131600" cy="4957920"/>
          </a:xfrm>
        </p:grpSpPr>
        <p:sp>
          <p:nvSpPr>
            <p:cNvPr id="704" name=""/>
            <p:cNvSpPr/>
            <p:nvPr/>
          </p:nvSpPr>
          <p:spPr>
            <a:xfrm>
              <a:off x="-456480" y="1624680"/>
              <a:ext cx="7131600" cy="4957920"/>
            </a:xfrm>
            <a:prstGeom prst="rect">
              <a:avLst/>
            </a:prstGeom>
            <a:noFill/>
            <a:ln w="0">
              <a:noFill/>
            </a:ln>
          </p:spPr>
          <p:style>
            <a:lnRef idx="0"/>
            <a:fillRef idx="0"/>
            <a:effectRef idx="0"/>
            <a:fontRef idx="minor"/>
          </p:style>
        </p:sp>
        <p:sp>
          <p:nvSpPr>
            <p:cNvPr id="705" name=""/>
            <p:cNvSpPr/>
            <p:nvPr/>
          </p:nvSpPr>
          <p:spPr>
            <a:xfrm>
              <a:off x="1104480" y="1826280"/>
              <a:ext cx="3997800" cy="1388160"/>
            </a:xfrm>
            <a:prstGeom prst="ellipse">
              <a:avLst/>
            </a:prstGeom>
            <a:solidFill>
              <a:srgbClr val="c4d4eb">
                <a:alpha val="40000"/>
              </a:srgbClr>
            </a:solidFill>
            <a:ln w="0">
              <a:noFill/>
            </a:ln>
          </p:spPr>
          <p:style>
            <a:lnRef idx="0"/>
            <a:fillRef idx="0"/>
            <a:effectRef idx="0"/>
            <a:fontRef idx="minor"/>
          </p:style>
        </p:sp>
        <p:sp>
          <p:nvSpPr>
            <p:cNvPr id="706" name=""/>
            <p:cNvSpPr/>
            <p:nvPr/>
          </p:nvSpPr>
          <p:spPr>
            <a:xfrm>
              <a:off x="2722320" y="5226120"/>
              <a:ext cx="774360" cy="495360"/>
            </a:xfrm>
            <a:prstGeom prst="downArrow">
              <a:avLst>
                <a:gd name="adj1" fmla="val 50000"/>
                <a:gd name="adj2" fmla="val 50000"/>
              </a:avLst>
            </a:prstGeom>
            <a:solidFill>
              <a:srgbClr val="d1deef"/>
            </a:solidFill>
            <a:ln w="25560">
              <a:solidFill>
                <a:srgbClr val="ffffff"/>
              </a:solidFill>
              <a:miter/>
            </a:ln>
          </p:spPr>
          <p:style>
            <a:lnRef idx="0"/>
            <a:fillRef idx="0"/>
            <a:effectRef idx="0"/>
            <a:fontRef idx="minor"/>
          </p:style>
        </p:sp>
        <p:sp>
          <p:nvSpPr>
            <p:cNvPr id="707" name=""/>
            <p:cNvSpPr/>
            <p:nvPr/>
          </p:nvSpPr>
          <p:spPr>
            <a:xfrm>
              <a:off x="1250280" y="5622840"/>
              <a:ext cx="3718800" cy="929520"/>
            </a:xfrm>
            <a:prstGeom prst="rect">
              <a:avLst/>
            </a:prstGeom>
            <a:noFill/>
            <a:ln w="0">
              <a:noFill/>
            </a:ln>
          </p:spPr>
          <p:style>
            <a:lnRef idx="0"/>
            <a:fillRef idx="0"/>
            <a:effectRef idx="0"/>
            <a:fontRef idx="minor"/>
          </p:style>
          <p:txBody>
            <a:bodyPr lIns="156600" rIns="156600" tIns="156600" bIns="156600" anchor="ctr">
              <a:noAutofit/>
            </a:bodyPr>
            <a:p>
              <a:pPr algn="ctr">
                <a:lnSpc>
                  <a:spcPct val="90000"/>
                </a:lnSpc>
                <a:spcAft>
                  <a:spcPts val="771"/>
                </a:spcAft>
                <a:buNone/>
                <a:tabLst>
                  <a:tab algn="l" pos="0"/>
                </a:tabLst>
              </a:pPr>
              <a:r>
                <a:rPr b="0" lang="fr-BE" sz="2200" spc="-1" strike="noStrike">
                  <a:solidFill>
                    <a:srgbClr val="000000"/>
                  </a:solidFill>
                  <a:latin typeface="Arial"/>
                  <a:ea typeface="DejaVu Sans"/>
                </a:rPr>
                <a:t>Referentietekst  </a:t>
              </a:r>
              <a:endParaRPr b="0" lang="fr-FR" sz="2200" spc="-1" strike="noStrike">
                <a:latin typeface="Arial"/>
              </a:endParaRPr>
            </a:p>
            <a:p>
              <a:pPr algn="ctr">
                <a:lnSpc>
                  <a:spcPct val="90000"/>
                </a:lnSpc>
                <a:spcAft>
                  <a:spcPts val="771"/>
                </a:spcAft>
                <a:buNone/>
                <a:tabLst>
                  <a:tab algn="l" pos="0"/>
                </a:tabLst>
              </a:pPr>
              <a:r>
                <a:rPr b="0" lang="fr-BE" sz="2200" spc="-1" strike="noStrike">
                  <a:solidFill>
                    <a:srgbClr val="000000"/>
                  </a:solidFill>
                  <a:latin typeface="Arial"/>
                  <a:ea typeface="DejaVu Sans"/>
                </a:rPr>
                <a:t>Eco-ontwerp</a:t>
              </a:r>
              <a:endParaRPr b="0" lang="fr-FR" sz="2200" spc="-1" strike="noStrike">
                <a:latin typeface="Arial"/>
              </a:endParaRPr>
            </a:p>
          </p:txBody>
        </p:sp>
        <p:sp>
          <p:nvSpPr>
            <p:cNvPr id="708" name=""/>
            <p:cNvSpPr/>
            <p:nvPr/>
          </p:nvSpPr>
          <p:spPr>
            <a:xfrm>
              <a:off x="2557800" y="3321720"/>
              <a:ext cx="1394280" cy="1394280"/>
            </a:xfrm>
            <a:prstGeom prst="ellipse">
              <a:avLst/>
            </a:prstGeom>
            <a:solidFill>
              <a:srgbClr val="5b9bd5"/>
            </a:solidFill>
            <a:ln w="25560">
              <a:solidFill>
                <a:srgbClr val="ffffff"/>
              </a:solidFill>
              <a:miter/>
            </a:ln>
          </p:spPr>
          <p:style>
            <a:lnRef idx="0"/>
            <a:fillRef idx="0"/>
            <a:effectRef idx="0"/>
            <a:fontRef idx="minor"/>
          </p:style>
          <p:txBody>
            <a:bodyPr lIns="12600" rIns="12600" tIns="12600" bIns="12600" anchor="ctr">
              <a:noAutofit/>
            </a:bodyPr>
            <a:p>
              <a:pPr algn="ctr">
                <a:lnSpc>
                  <a:spcPct val="90000"/>
                </a:lnSpc>
                <a:spcAft>
                  <a:spcPts val="349"/>
                </a:spcAft>
                <a:buNone/>
                <a:tabLst>
                  <a:tab algn="l" pos="0"/>
                </a:tabLst>
              </a:pPr>
              <a:r>
                <a:rPr b="0" lang="fr-BE" sz="1000" spc="-1" strike="noStrike">
                  <a:solidFill>
                    <a:srgbClr val="ffffff"/>
                  </a:solidFill>
                  <a:latin typeface="Arial"/>
                  <a:ea typeface="DejaVu Sans"/>
                </a:rPr>
                <a:t>GR 491 – Souhaitable</a:t>
              </a:r>
              <a:endParaRPr b="0" lang="fr-FR" sz="1000" spc="-1" strike="noStrike">
                <a:latin typeface="Arial"/>
              </a:endParaRPr>
            </a:p>
          </p:txBody>
        </p:sp>
        <p:sp>
          <p:nvSpPr>
            <p:cNvPr id="709" name=""/>
            <p:cNvSpPr/>
            <p:nvPr/>
          </p:nvSpPr>
          <p:spPr>
            <a:xfrm>
              <a:off x="1559880" y="2275560"/>
              <a:ext cx="1394280" cy="1394280"/>
            </a:xfrm>
            <a:prstGeom prst="ellipse">
              <a:avLst/>
            </a:prstGeom>
            <a:solidFill>
              <a:srgbClr val="4dc58d"/>
            </a:solidFill>
            <a:ln w="25560">
              <a:solidFill>
                <a:srgbClr val="ffffff"/>
              </a:solidFill>
              <a:miter/>
            </a:ln>
          </p:spPr>
          <p:style>
            <a:lnRef idx="0"/>
            <a:fillRef idx="0"/>
            <a:effectRef idx="0"/>
            <a:fontRef idx="minor"/>
          </p:style>
          <p:txBody>
            <a:bodyPr lIns="12600" rIns="12600" tIns="12600" bIns="12600" anchor="ctr">
              <a:noAutofit/>
            </a:bodyPr>
            <a:p>
              <a:pPr algn="ctr">
                <a:lnSpc>
                  <a:spcPct val="90000"/>
                </a:lnSpc>
                <a:spcAft>
                  <a:spcPts val="349"/>
                </a:spcAft>
                <a:buNone/>
                <a:tabLst>
                  <a:tab algn="l" pos="0"/>
                </a:tabLst>
              </a:pPr>
              <a:r>
                <a:rPr b="0" lang="fr-BE" sz="1000" spc="-1" strike="noStrike">
                  <a:solidFill>
                    <a:srgbClr val="ffffff"/>
                  </a:solidFill>
                  <a:latin typeface="Arial"/>
                  <a:ea typeface="DejaVu Sans"/>
                </a:rPr>
                <a:t>GR 491 - Incontournable</a:t>
              </a:r>
              <a:endParaRPr b="0" lang="fr-FR" sz="1000" spc="-1" strike="noStrike">
                <a:latin typeface="Arial"/>
              </a:endParaRPr>
            </a:p>
          </p:txBody>
        </p:sp>
        <p:sp>
          <p:nvSpPr>
            <p:cNvPr id="710" name=""/>
            <p:cNvSpPr/>
            <p:nvPr/>
          </p:nvSpPr>
          <p:spPr>
            <a:xfrm>
              <a:off x="2985840" y="1938240"/>
              <a:ext cx="1394280" cy="1394280"/>
            </a:xfrm>
            <a:prstGeom prst="ellipse">
              <a:avLst/>
            </a:prstGeom>
            <a:solidFill>
              <a:srgbClr val="70ad47"/>
            </a:solidFill>
            <a:ln w="25560">
              <a:solidFill>
                <a:srgbClr val="ffffff"/>
              </a:solidFill>
              <a:miter/>
            </a:ln>
          </p:spPr>
          <p:style>
            <a:lnRef idx="0"/>
            <a:fillRef idx="0"/>
            <a:effectRef idx="0"/>
            <a:fontRef idx="minor"/>
          </p:style>
          <p:txBody>
            <a:bodyPr lIns="12600" rIns="12600" tIns="12600" bIns="12600" anchor="ctr">
              <a:noAutofit/>
            </a:bodyPr>
            <a:p>
              <a:pPr algn="ctr">
                <a:lnSpc>
                  <a:spcPct val="90000"/>
                </a:lnSpc>
                <a:spcAft>
                  <a:spcPts val="349"/>
                </a:spcAft>
                <a:buNone/>
                <a:tabLst>
                  <a:tab algn="l" pos="0"/>
                </a:tabLst>
              </a:pPr>
              <a:r>
                <a:rPr b="0" lang="fr-BE" sz="1000" spc="-1" strike="noStrike">
                  <a:solidFill>
                    <a:srgbClr val="ffffff"/>
                  </a:solidFill>
                  <a:latin typeface="Arial"/>
                  <a:ea typeface="DejaVu Sans"/>
                </a:rPr>
                <a:t>O.D.D. (17)</a:t>
              </a:r>
              <a:endParaRPr b="0" lang="fr-FR" sz="1000" spc="-1" strike="noStrike">
                <a:latin typeface="Arial"/>
              </a:endParaRPr>
            </a:p>
          </p:txBody>
        </p:sp>
        <p:sp>
          <p:nvSpPr>
            <p:cNvPr id="711" name=""/>
            <p:cNvSpPr/>
            <p:nvPr/>
          </p:nvSpPr>
          <p:spPr>
            <a:xfrm>
              <a:off x="940320" y="1655640"/>
              <a:ext cx="4338720" cy="3470760"/>
            </a:xfrm>
            <a:prstGeom prst="funnel">
              <a:avLst/>
            </a:prstGeom>
            <a:solidFill>
              <a:srgbClr val="ffffff">
                <a:alpha val="40000"/>
              </a:srgbClr>
            </a:solidFill>
            <a:ln w="9360">
              <a:solidFill>
                <a:srgbClr val="5b9bd5"/>
              </a:solidFill>
              <a:miter/>
            </a:ln>
          </p:spPr>
          <p:style>
            <a:lnRef idx="0"/>
            <a:fillRef idx="0"/>
            <a:effectRef idx="0"/>
            <a:fontRef idx="minor"/>
          </p:style>
        </p:sp>
      </p:grpSp>
      <p:pic>
        <p:nvPicPr>
          <p:cNvPr id="712" name="Picture 8" descr=""/>
          <p:cNvPicPr/>
          <p:nvPr/>
        </p:nvPicPr>
        <p:blipFill>
          <a:blip r:embed="rId1"/>
          <a:stretch/>
        </p:blipFill>
        <p:spPr>
          <a:xfrm>
            <a:off x="6640920" y="2683080"/>
            <a:ext cx="5270400" cy="3593880"/>
          </a:xfrm>
          <a:prstGeom prst="rect">
            <a:avLst/>
          </a:prstGeom>
          <a:ln w="0">
            <a:noFill/>
          </a:ln>
        </p:spPr>
      </p:pic>
      <p:grpSp>
        <p:nvGrpSpPr>
          <p:cNvPr id="713" name="Diagram3"/>
          <p:cNvGrpSpPr/>
          <p:nvPr/>
        </p:nvGrpSpPr>
        <p:grpSpPr>
          <a:xfrm>
            <a:off x="5537160" y="1409760"/>
            <a:ext cx="6654240" cy="938520"/>
            <a:chOff x="5537160" y="1409760"/>
            <a:chExt cx="6654240" cy="938520"/>
          </a:xfrm>
        </p:grpSpPr>
        <p:sp>
          <p:nvSpPr>
            <p:cNvPr id="714" name=""/>
            <p:cNvSpPr/>
            <p:nvPr/>
          </p:nvSpPr>
          <p:spPr>
            <a:xfrm>
              <a:off x="5537160" y="1409760"/>
              <a:ext cx="6654240" cy="938520"/>
            </a:xfrm>
            <a:prstGeom prst="rect">
              <a:avLst/>
            </a:prstGeom>
            <a:noFill/>
            <a:ln w="0">
              <a:noFill/>
            </a:ln>
          </p:spPr>
          <p:style>
            <a:lnRef idx="0"/>
            <a:fillRef idx="0"/>
            <a:effectRef idx="0"/>
            <a:fontRef idx="minor"/>
          </p:style>
        </p:sp>
        <p:sp>
          <p:nvSpPr>
            <p:cNvPr id="715" name=""/>
            <p:cNvSpPr/>
            <p:nvPr/>
          </p:nvSpPr>
          <p:spPr>
            <a:xfrm>
              <a:off x="5537880" y="1653120"/>
              <a:ext cx="1132200" cy="45252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24120" rIns="7920" tIns="7920" bIns="7920" anchor="ctr">
              <a:noAutofit/>
            </a:bodyPr>
            <a:p>
              <a:pPr algn="ctr">
                <a:lnSpc>
                  <a:spcPct val="90000"/>
                </a:lnSpc>
                <a:spcAft>
                  <a:spcPts val="210"/>
                </a:spcAft>
                <a:buNone/>
                <a:tabLst>
                  <a:tab algn="l" pos="0"/>
                </a:tabLst>
              </a:pPr>
              <a:r>
                <a:rPr b="0" lang="fr-BE" sz="600" spc="-1" strike="noStrike">
                  <a:solidFill>
                    <a:srgbClr val="ffffff"/>
                  </a:solidFill>
                  <a:latin typeface="Arial"/>
                  <a:ea typeface="DejaVu Sans"/>
                </a:rPr>
                <a:t>Analyse des Besoins</a:t>
              </a:r>
              <a:endParaRPr b="0" lang="fr-FR" sz="600" spc="-1" strike="noStrike">
                <a:latin typeface="Arial"/>
              </a:endParaRPr>
            </a:p>
          </p:txBody>
        </p:sp>
        <p:sp>
          <p:nvSpPr>
            <p:cNvPr id="716" name=""/>
            <p:cNvSpPr/>
            <p:nvPr/>
          </p:nvSpPr>
          <p:spPr>
            <a:xfrm>
              <a:off x="6557040" y="1653120"/>
              <a:ext cx="1132200" cy="45252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24120" rIns="7920" tIns="7920" bIns="7920" anchor="ctr">
              <a:noAutofit/>
            </a:bodyPr>
            <a:p>
              <a:pPr algn="ctr">
                <a:lnSpc>
                  <a:spcPct val="90000"/>
                </a:lnSpc>
                <a:spcAft>
                  <a:spcPts val="210"/>
                </a:spcAft>
                <a:buNone/>
                <a:tabLst>
                  <a:tab algn="l" pos="0"/>
                </a:tabLst>
              </a:pPr>
              <a:r>
                <a:rPr b="0" lang="fr-BE" sz="600" spc="-1" strike="noStrike">
                  <a:solidFill>
                    <a:srgbClr val="ffffff"/>
                  </a:solidFill>
                  <a:latin typeface="Arial"/>
                  <a:ea typeface="DejaVu Sans"/>
                </a:rPr>
                <a:t>Rédactions des cahiers de charges (2)</a:t>
              </a:r>
              <a:endParaRPr b="0" lang="fr-FR" sz="600" spc="-1" strike="noStrike">
                <a:latin typeface="Arial"/>
              </a:endParaRPr>
            </a:p>
          </p:txBody>
        </p:sp>
        <p:sp>
          <p:nvSpPr>
            <p:cNvPr id="717" name=""/>
            <p:cNvSpPr/>
            <p:nvPr/>
          </p:nvSpPr>
          <p:spPr>
            <a:xfrm>
              <a:off x="7576200" y="1653120"/>
              <a:ext cx="1132200" cy="45252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24120" rIns="7920" tIns="7920" bIns="7920" anchor="ctr">
              <a:noAutofit/>
            </a:bodyPr>
            <a:p>
              <a:pPr algn="ctr">
                <a:lnSpc>
                  <a:spcPct val="90000"/>
                </a:lnSpc>
                <a:spcAft>
                  <a:spcPts val="210"/>
                </a:spcAft>
                <a:buNone/>
                <a:tabLst>
                  <a:tab algn="l" pos="0"/>
                </a:tabLst>
              </a:pPr>
              <a:r>
                <a:rPr b="0" lang="fr-BE" sz="600" spc="-1" strike="noStrike">
                  <a:solidFill>
                    <a:srgbClr val="ffffff"/>
                  </a:solidFill>
                  <a:latin typeface="Arial"/>
                  <a:ea typeface="DejaVu Sans"/>
                </a:rPr>
                <a:t>Formation à l’Ecoconception</a:t>
              </a:r>
              <a:endParaRPr b="0" lang="fr-FR" sz="600" spc="-1" strike="noStrike">
                <a:latin typeface="Arial"/>
              </a:endParaRPr>
            </a:p>
          </p:txBody>
        </p:sp>
        <p:sp>
          <p:nvSpPr>
            <p:cNvPr id="718" name=""/>
            <p:cNvSpPr/>
            <p:nvPr/>
          </p:nvSpPr>
          <p:spPr>
            <a:xfrm>
              <a:off x="8595360" y="1595160"/>
              <a:ext cx="1557000" cy="568440"/>
            </a:xfrm>
            <a:prstGeom prst="chevron">
              <a:avLst>
                <a:gd name="adj" fmla="val 50000"/>
              </a:avLst>
            </a:prstGeom>
            <a:solidFill>
              <a:srgbClr val="dbdbdb"/>
            </a:solidFill>
            <a:ln w="25560">
              <a:solidFill>
                <a:srgbClr val="c9c9c9"/>
              </a:solidFill>
              <a:miter/>
            </a:ln>
          </p:spPr>
          <p:style>
            <a:lnRef idx="0"/>
            <a:fillRef idx="0"/>
            <a:effectRef idx="0"/>
            <a:fontRef idx="minor"/>
          </p:style>
          <p:txBody>
            <a:bodyPr lIns="36000" rIns="11880" tIns="11880" bIns="11880" anchor="ctr">
              <a:noAutofit/>
            </a:bodyPr>
            <a:p>
              <a:pPr algn="ctr">
                <a:lnSpc>
                  <a:spcPct val="90000"/>
                </a:lnSpc>
                <a:spcAft>
                  <a:spcPts val="315"/>
                </a:spcAft>
                <a:buNone/>
                <a:tabLst>
                  <a:tab algn="l" pos="0"/>
                </a:tabLst>
              </a:pPr>
              <a:r>
                <a:rPr b="0" lang="fr-BE" sz="1100" spc="-1" strike="noStrike">
                  <a:solidFill>
                    <a:srgbClr val="000000"/>
                  </a:solidFill>
                  <a:latin typeface="Arial"/>
                  <a:ea typeface="DejaVu Sans"/>
                </a:rPr>
                <a:t>Omvang project bepalen</a:t>
              </a:r>
              <a:endParaRPr b="0" lang="fr-FR" sz="1100" spc="-1" strike="noStrike">
                <a:latin typeface="Arial"/>
              </a:endParaRPr>
            </a:p>
          </p:txBody>
        </p:sp>
        <p:sp>
          <p:nvSpPr>
            <p:cNvPr id="719" name=""/>
            <p:cNvSpPr/>
            <p:nvPr/>
          </p:nvSpPr>
          <p:spPr>
            <a:xfrm>
              <a:off x="10039680" y="1653120"/>
              <a:ext cx="1132200" cy="45252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24120" rIns="7920" tIns="7920" bIns="7920" anchor="ctr">
              <a:noAutofit/>
            </a:bodyPr>
            <a:p>
              <a:pPr algn="ctr">
                <a:lnSpc>
                  <a:spcPct val="90000"/>
                </a:lnSpc>
                <a:spcAft>
                  <a:spcPts val="210"/>
                </a:spcAft>
                <a:buNone/>
                <a:tabLst>
                  <a:tab algn="l" pos="0"/>
                </a:tabLst>
              </a:pPr>
              <a:r>
                <a:rPr b="0" lang="fr-BE" sz="600" spc="-1" strike="noStrike">
                  <a:solidFill>
                    <a:srgbClr val="ffffff"/>
                  </a:solidFill>
                  <a:latin typeface="Arial"/>
                  <a:ea typeface="DejaVu Sans"/>
                </a:rPr>
                <a:t>Auditer le Projet</a:t>
              </a:r>
              <a:endParaRPr b="0" lang="fr-FR" sz="600" spc="-1" strike="noStrike">
                <a:latin typeface="Arial"/>
              </a:endParaRPr>
            </a:p>
          </p:txBody>
        </p:sp>
        <p:sp>
          <p:nvSpPr>
            <p:cNvPr id="720" name=""/>
            <p:cNvSpPr/>
            <p:nvPr/>
          </p:nvSpPr>
          <p:spPr>
            <a:xfrm>
              <a:off x="11058840" y="1653120"/>
              <a:ext cx="1132200" cy="452520"/>
            </a:xfrm>
            <a:prstGeom prst="chevron">
              <a:avLst>
                <a:gd name="adj" fmla="val 50000"/>
              </a:avLst>
            </a:prstGeom>
            <a:solidFill>
              <a:srgbClr val="a5a5a5"/>
            </a:solidFill>
            <a:ln w="25560">
              <a:solidFill>
                <a:srgbClr val="ffffff"/>
              </a:solidFill>
              <a:miter/>
            </a:ln>
          </p:spPr>
          <p:style>
            <a:lnRef idx="0"/>
            <a:fillRef idx="0"/>
            <a:effectRef idx="0"/>
            <a:fontRef idx="minor"/>
          </p:style>
          <p:txBody>
            <a:bodyPr lIns="24120" rIns="7920" tIns="7920" bIns="7920" anchor="ctr">
              <a:noAutofit/>
            </a:bodyPr>
            <a:p>
              <a:pPr algn="ctr">
                <a:lnSpc>
                  <a:spcPct val="90000"/>
                </a:lnSpc>
                <a:spcAft>
                  <a:spcPts val="210"/>
                </a:spcAft>
                <a:buNone/>
                <a:tabLst>
                  <a:tab algn="l" pos="0"/>
                </a:tabLst>
              </a:pPr>
              <a:r>
                <a:rPr b="0" lang="fr-BE" sz="600" spc="-1" strike="noStrike">
                  <a:solidFill>
                    <a:srgbClr val="ffffff"/>
                  </a:solidFill>
                  <a:latin typeface="Arial"/>
                  <a:ea typeface="DejaVu Sans"/>
                </a:rPr>
                <a:t>Audit Final &amp; Déclaration d’Ecoconception</a:t>
              </a:r>
              <a:endParaRPr b="0" lang="fr-FR" sz="600" spc="-1" strike="noStrike">
                <a:latin typeface="Arial"/>
              </a:endParaRPr>
            </a:p>
          </p:txBody>
        </p:sp>
      </p:grpSp>
      <p:sp>
        <p:nvSpPr>
          <p:cNvPr id="721" name="CustomShape 3"/>
          <p:cNvSpPr/>
          <p:nvPr/>
        </p:nvSpPr>
        <p:spPr>
          <a:xfrm>
            <a:off x="326160" y="6407280"/>
            <a:ext cx="9623520" cy="36432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buNone/>
            </a:pPr>
            <a:r>
              <a:rPr b="0" lang="fr-BE" sz="1800" spc="-1" strike="noStrike">
                <a:solidFill>
                  <a:srgbClr val="ffffff"/>
                </a:solidFill>
                <a:latin typeface="Open Sans"/>
                <a:ea typeface="Arial"/>
              </a:rPr>
              <a:t>Referentie: </a:t>
            </a:r>
            <a:r>
              <a:rPr b="0" lang="fr-BE" sz="1800" spc="-1" strike="noStrike" u="sng">
                <a:solidFill>
                  <a:srgbClr val="0000ff"/>
                </a:solidFill>
                <a:uFillTx/>
                <a:latin typeface="Open Sans"/>
                <a:ea typeface="Arial"/>
                <a:hlinkClick r:id="rId2"/>
              </a:rPr>
              <a:t>https://gr491.isit-europe.org/</a:t>
            </a:r>
            <a:r>
              <a:rPr b="0" lang="fr-BE" sz="1800" spc="-1" strike="noStrike">
                <a:solidFill>
                  <a:srgbClr val="ffffff"/>
                </a:solidFill>
                <a:latin typeface="Open Sans"/>
                <a:ea typeface="Arial"/>
              </a:rPr>
              <a:t> </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CustomShape 1"/>
          <p:cNvSpPr/>
          <p:nvPr/>
        </p:nvSpPr>
        <p:spPr>
          <a:xfrm>
            <a:off x="7191720" y="5469480"/>
            <a:ext cx="408780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en-US" sz="2400" spc="-1" strike="noStrike">
                <a:solidFill>
                  <a:srgbClr val="0b347e"/>
                </a:solidFill>
                <a:latin typeface="Arial"/>
                <a:ea typeface="Arial"/>
              </a:rPr>
              <a:t>linkedin.com/company/isit-be</a:t>
            </a:r>
            <a:endParaRPr b="0" lang="fr-FR" sz="2400" spc="-1" strike="noStrike">
              <a:latin typeface="Arial"/>
            </a:endParaRPr>
          </a:p>
        </p:txBody>
      </p:sp>
      <p:pic>
        <p:nvPicPr>
          <p:cNvPr id="723" name="Image 11" descr=""/>
          <p:cNvPicPr/>
          <p:nvPr/>
        </p:nvPicPr>
        <p:blipFill>
          <a:blip r:embed="rId1"/>
          <a:stretch/>
        </p:blipFill>
        <p:spPr>
          <a:xfrm>
            <a:off x="7896240" y="3064320"/>
            <a:ext cx="963000" cy="963000"/>
          </a:xfrm>
          <a:prstGeom prst="rect">
            <a:avLst/>
          </a:prstGeom>
          <a:ln w="0">
            <a:noFill/>
          </a:ln>
        </p:spPr>
      </p:pic>
      <p:pic>
        <p:nvPicPr>
          <p:cNvPr id="724" name="Image 12" descr=""/>
          <p:cNvPicPr/>
          <p:nvPr/>
        </p:nvPicPr>
        <p:blipFill>
          <a:blip r:embed="rId2"/>
          <a:stretch/>
        </p:blipFill>
        <p:spPr>
          <a:xfrm>
            <a:off x="6236640" y="5293440"/>
            <a:ext cx="802440" cy="802440"/>
          </a:xfrm>
          <a:prstGeom prst="rect">
            <a:avLst/>
          </a:prstGeom>
          <a:ln w="0">
            <a:noFill/>
          </a:ln>
        </p:spPr>
      </p:pic>
      <p:pic>
        <p:nvPicPr>
          <p:cNvPr id="725" name="Image 14" descr=""/>
          <p:cNvPicPr/>
          <p:nvPr/>
        </p:nvPicPr>
        <p:blipFill>
          <a:blip r:embed="rId3"/>
          <a:stretch/>
        </p:blipFill>
        <p:spPr>
          <a:xfrm>
            <a:off x="7494840" y="4288680"/>
            <a:ext cx="802440" cy="802440"/>
          </a:xfrm>
          <a:prstGeom prst="rect">
            <a:avLst/>
          </a:prstGeom>
          <a:ln w="0">
            <a:noFill/>
          </a:ln>
        </p:spPr>
      </p:pic>
      <p:sp>
        <p:nvSpPr>
          <p:cNvPr id="726" name="CustomShape 2"/>
          <p:cNvSpPr/>
          <p:nvPr/>
        </p:nvSpPr>
        <p:spPr>
          <a:xfrm>
            <a:off x="8803440" y="728640"/>
            <a:ext cx="3112920" cy="2406600"/>
          </a:xfrm>
          <a:prstGeom prst="rect">
            <a:avLst/>
          </a:prstGeom>
          <a:noFill/>
          <a:ln w="12600">
            <a:noFill/>
          </a:ln>
        </p:spPr>
        <p:style>
          <a:lnRef idx="0"/>
          <a:fillRef idx="0"/>
          <a:effectRef idx="0"/>
          <a:fontRef idx="minor"/>
        </p:style>
        <p:txBody>
          <a:bodyPr lIns="45720" rIns="45720" tIns="45000" bIns="45000" anchor="t">
            <a:spAutoFit/>
          </a:bodyPr>
          <a:p>
            <a:pPr>
              <a:lnSpc>
                <a:spcPct val="100000"/>
              </a:lnSpc>
              <a:buNone/>
            </a:pPr>
            <a:r>
              <a:rPr b="0" lang="en-US" sz="2800" spc="66" strike="noStrike">
                <a:solidFill>
                  <a:srgbClr val="0b347e"/>
                </a:solidFill>
                <a:latin typeface="Freestyle Script"/>
                <a:ea typeface="Yu Gothic UI Semilight"/>
              </a:rPr>
              <a:t>"IF NOT US, WHO ?</a:t>
            </a:r>
            <a:endParaRPr b="0" lang="fr-FR" sz="2800" spc="-1" strike="noStrike">
              <a:latin typeface="Arial"/>
            </a:endParaRPr>
          </a:p>
          <a:p>
            <a:pPr>
              <a:lnSpc>
                <a:spcPct val="100000"/>
              </a:lnSpc>
              <a:buNone/>
            </a:pPr>
            <a:r>
              <a:rPr b="0" lang="en-US" sz="2800" spc="66" strike="noStrike">
                <a:solidFill>
                  <a:srgbClr val="0b347e"/>
                </a:solidFill>
                <a:latin typeface="Freestyle Script"/>
                <a:ea typeface="Yu Gothic UI Semilight"/>
              </a:rPr>
              <a:t>IF NOT NOW, WHEN ?"</a:t>
            </a:r>
            <a:endParaRPr b="0" lang="fr-FR" sz="2800" spc="-1" strike="noStrike">
              <a:latin typeface="Arial"/>
            </a:endParaRPr>
          </a:p>
          <a:p>
            <a:pPr algn="r">
              <a:lnSpc>
                <a:spcPct val="100000"/>
              </a:lnSpc>
              <a:buNone/>
            </a:pPr>
            <a:r>
              <a:rPr b="0" lang="en-US" sz="2000" spc="66" strike="noStrike">
                <a:solidFill>
                  <a:srgbClr val="0b347e"/>
                </a:solidFill>
                <a:latin typeface="Freestyle Script"/>
                <a:ea typeface="Yu Gothic UI Semilight"/>
              </a:rPr>
              <a:t>JOHN F. KENNEDY</a:t>
            </a:r>
            <a:endParaRPr b="0" lang="fr-FR" sz="2000" spc="-1" strike="noStrike">
              <a:latin typeface="Arial"/>
            </a:endParaRPr>
          </a:p>
          <a:p>
            <a:pPr>
              <a:lnSpc>
                <a:spcPct val="100000"/>
              </a:lnSpc>
              <a:buNone/>
            </a:pPr>
            <a:endParaRPr b="0" lang="fr-FR" sz="2000" spc="-1" strike="noStrike">
              <a:latin typeface="Arial"/>
            </a:endParaRPr>
          </a:p>
        </p:txBody>
      </p:sp>
      <p:pic>
        <p:nvPicPr>
          <p:cNvPr id="727" name="Picture 5" descr="A picture containing sunburst chart&#10;&#10;Description automatically generated"/>
          <p:cNvPicPr/>
          <p:nvPr/>
        </p:nvPicPr>
        <p:blipFill>
          <a:blip r:embed="rId4"/>
          <a:srcRect l="50769" t="0" r="8820" b="0"/>
          <a:stretch/>
        </p:blipFill>
        <p:spPr>
          <a:xfrm>
            <a:off x="110880" y="-108360"/>
            <a:ext cx="6776640" cy="5890680"/>
          </a:xfrm>
          <a:prstGeom prst="rect">
            <a:avLst/>
          </a:prstGeom>
          <a:ln w="0">
            <a:noFill/>
          </a:ln>
        </p:spPr>
      </p:pic>
      <p:sp>
        <p:nvSpPr>
          <p:cNvPr id="728" name="CustomShape 3"/>
          <p:cNvSpPr/>
          <p:nvPr/>
        </p:nvSpPr>
        <p:spPr>
          <a:xfrm>
            <a:off x="8591400" y="3320280"/>
            <a:ext cx="297360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fr-BE" sz="2400" spc="-1" strike="noStrike">
                <a:solidFill>
                  <a:srgbClr val="0b347e"/>
                </a:solidFill>
                <a:latin typeface="Arial"/>
                <a:ea typeface="Arial"/>
              </a:rPr>
              <a:t>https://isit-be.org</a:t>
            </a:r>
            <a:endParaRPr b="0" lang="fr-FR" sz="2400" spc="-1" strike="noStrike">
              <a:latin typeface="Arial"/>
            </a:endParaRPr>
          </a:p>
        </p:txBody>
      </p:sp>
      <p:sp>
        <p:nvSpPr>
          <p:cNvPr id="729" name="CustomShape 4"/>
          <p:cNvSpPr/>
          <p:nvPr/>
        </p:nvSpPr>
        <p:spPr>
          <a:xfrm>
            <a:off x="8298000" y="4464720"/>
            <a:ext cx="3112920" cy="450720"/>
          </a:xfrm>
          <a:prstGeom prst="rect">
            <a:avLst/>
          </a:prstGeom>
          <a:noFill/>
          <a:ln w="12600">
            <a:noFill/>
          </a:ln>
        </p:spPr>
        <p:style>
          <a:lnRef idx="0"/>
          <a:fillRef idx="0"/>
          <a:effectRef idx="0"/>
          <a:fontRef idx="minor"/>
        </p:style>
        <p:txBody>
          <a:bodyPr lIns="45720" rIns="45720" tIns="45000" bIns="45000" anchor="t">
            <a:noAutofit/>
          </a:bodyPr>
          <a:p>
            <a:pPr algn="ctr">
              <a:lnSpc>
                <a:spcPct val="90000"/>
              </a:lnSpc>
              <a:spcBef>
                <a:spcPts val="1199"/>
              </a:spcBef>
              <a:buNone/>
              <a:tabLst>
                <a:tab algn="l" pos="0"/>
              </a:tabLst>
            </a:pPr>
            <a:r>
              <a:rPr b="0" lang="fr-BE" sz="2400" spc="-1" strike="noStrike">
                <a:solidFill>
                  <a:srgbClr val="0b347e"/>
                </a:solidFill>
                <a:latin typeface="Arial"/>
                <a:ea typeface="Arial"/>
              </a:rPr>
              <a:t>contact@isit-be.org</a:t>
            </a:r>
            <a:endParaRPr b="0" lang="fr-FR" sz="2400" spc="-1" strike="noStrike">
              <a:latin typeface="Arial"/>
            </a:endParaRPr>
          </a:p>
        </p:txBody>
      </p:sp>
      <p:sp>
        <p:nvSpPr>
          <p:cNvPr id="730" name="CustomShape 5"/>
          <p:cNvSpPr/>
          <p:nvPr/>
        </p:nvSpPr>
        <p:spPr>
          <a:xfrm>
            <a:off x="2571120" y="6478920"/>
            <a:ext cx="8660880" cy="33372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fr-BE" sz="1600" spc="-1" strike="noStrike">
                <a:solidFill>
                  <a:srgbClr val="ffffff"/>
                </a:solidFill>
                <a:latin typeface="Arial"/>
                <a:ea typeface="Arial"/>
              </a:rPr>
              <a:t>Licentie CC-BY-NC-ND : Naamsvermelding – Niet commercieel – Geen afgeleide werken</a:t>
            </a:r>
            <a:endParaRPr b="0" lang="fr-FR" sz="1600" spc="-1" strike="noStrike">
              <a:latin typeface="Arial"/>
            </a:endParaRPr>
          </a:p>
        </p:txBody>
      </p:sp>
      <p:sp>
        <p:nvSpPr>
          <p:cNvPr id="731" name="CustomShape 6"/>
          <p:cNvSpPr/>
          <p:nvPr/>
        </p:nvSpPr>
        <p:spPr>
          <a:xfrm>
            <a:off x="991440" y="6401880"/>
            <a:ext cx="1302480" cy="425160"/>
          </a:xfrm>
          <a:prstGeom prst="roundRect">
            <a:avLst>
              <a:gd name="adj" fmla="val 16667"/>
            </a:avLst>
          </a:prstGeom>
          <a:blipFill rotWithShape="0">
            <a:blip r:embed="rId5"/>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CustomShape 1"/>
          <p:cNvSpPr/>
          <p:nvPr/>
        </p:nvSpPr>
        <p:spPr>
          <a:xfrm>
            <a:off x="1793880" y="659160"/>
            <a:ext cx="8603640" cy="1918080"/>
          </a:xfrm>
          <a:prstGeom prst="rect">
            <a:avLst/>
          </a:prstGeom>
          <a:noFill/>
          <a:ln w="12600">
            <a:noFill/>
          </a:ln>
        </p:spPr>
        <p:style>
          <a:lnRef idx="0"/>
          <a:fillRef idx="0"/>
          <a:effectRef idx="0"/>
          <a:fontRef idx="minor"/>
        </p:style>
        <p:txBody>
          <a:bodyPr lIns="90000" rIns="90000" tIns="45000" bIns="45000" anchor="t">
            <a:spAutoFit/>
          </a:bodyPr>
          <a:p>
            <a:pPr algn="ctr">
              <a:lnSpc>
                <a:spcPct val="100000"/>
              </a:lnSpc>
              <a:spcBef>
                <a:spcPts val="2999"/>
              </a:spcBef>
              <a:spcAft>
                <a:spcPts val="2999"/>
              </a:spcAft>
              <a:buNone/>
            </a:pPr>
            <a:r>
              <a:rPr b="1" lang="fr-BE" sz="4000" spc="-1" strike="noStrike">
                <a:solidFill>
                  <a:srgbClr val="000000"/>
                </a:solidFill>
                <a:latin typeface="Open Sans"/>
                <a:ea typeface="Open Sans"/>
              </a:rPr>
              <a:t>En wat met de ecologische impact van digitale technologieën ?</a:t>
            </a:r>
            <a:endParaRPr b="0" lang="fr-FR" sz="4000" spc="-1" strike="noStrike">
              <a:latin typeface="Arial"/>
            </a:endParaRPr>
          </a:p>
        </p:txBody>
      </p:sp>
      <p:pic>
        <p:nvPicPr>
          <p:cNvPr id="428" name="Image 1" descr="Une image contenant Graphique, cercle, graphisme, typographie&#10;&#10;Description générée automatiquement"/>
          <p:cNvPicPr/>
          <p:nvPr/>
        </p:nvPicPr>
        <p:blipFill>
          <a:blip r:embed="rId1"/>
          <a:stretch/>
        </p:blipFill>
        <p:spPr>
          <a:xfrm>
            <a:off x="4348440" y="2217960"/>
            <a:ext cx="3494520" cy="34945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9" name="Picture 11" descr=""/>
          <p:cNvPicPr/>
          <p:nvPr/>
        </p:nvPicPr>
        <p:blipFill>
          <a:blip r:embed="rId1"/>
          <a:stretch/>
        </p:blipFill>
        <p:spPr>
          <a:xfrm>
            <a:off x="1041840" y="790560"/>
            <a:ext cx="9735480" cy="5485680"/>
          </a:xfrm>
          <a:prstGeom prst="rect">
            <a:avLst/>
          </a:prstGeom>
          <a:ln w="0">
            <a:noFill/>
          </a:ln>
        </p:spPr>
      </p:pic>
      <p:sp>
        <p:nvSpPr>
          <p:cNvPr id="430" name="CustomShape 1"/>
          <p:cNvSpPr/>
          <p:nvPr/>
        </p:nvSpPr>
        <p:spPr>
          <a:xfrm>
            <a:off x="5518800" y="145080"/>
            <a:ext cx="6554160" cy="570960"/>
          </a:xfrm>
          <a:prstGeom prst="rect">
            <a:avLst/>
          </a:prstGeom>
          <a:solidFill>
            <a:srgbClr val="0b347e"/>
          </a:solidFill>
          <a:ln w="0">
            <a:noFill/>
          </a:ln>
        </p:spPr>
        <p:style>
          <a:lnRef idx="0"/>
          <a:fillRef idx="0"/>
          <a:effectRef idx="0"/>
          <a:fontRef idx="minor"/>
        </p:style>
      </p:sp>
      <p:sp>
        <p:nvSpPr>
          <p:cNvPr id="431" name="CustomShape 2"/>
          <p:cNvSpPr/>
          <p:nvPr/>
        </p:nvSpPr>
        <p:spPr>
          <a:xfrm>
            <a:off x="5623920" y="253440"/>
            <a:ext cx="6458040" cy="365400"/>
          </a:xfrm>
          <a:prstGeom prst="rect">
            <a:avLst/>
          </a:prstGeom>
          <a:noFill/>
          <a:ln w="0">
            <a:noFill/>
          </a:ln>
        </p:spPr>
        <p:style>
          <a:lnRef idx="0"/>
          <a:fillRef idx="0"/>
          <a:effectRef idx="0"/>
          <a:fontRef idx="minor"/>
        </p:style>
        <p:txBody>
          <a:bodyPr lIns="0" rIns="0" tIns="0" bIns="0" anchor="t">
            <a:spAutoFit/>
          </a:bodyPr>
          <a:p>
            <a:pPr>
              <a:lnSpc>
                <a:spcPts val="2880"/>
              </a:lnSpc>
              <a:buNone/>
              <a:tabLst>
                <a:tab algn="l" pos="0"/>
              </a:tabLst>
            </a:pPr>
            <a:r>
              <a:rPr b="1" lang="en-US" sz="2400" spc="18" strike="noStrike">
                <a:solidFill>
                  <a:srgbClr val="ffffff"/>
                </a:solidFill>
                <a:latin typeface="Montserrat"/>
                <a:ea typeface="Arial"/>
              </a:rPr>
              <a:t>Meer broeikasgassen dan luchtvaart</a:t>
            </a:r>
            <a:endParaRPr b="0" lang="fr-FR" sz="2400" spc="-1" strike="noStrike">
              <a:latin typeface="Arial"/>
            </a:endParaRPr>
          </a:p>
        </p:txBody>
      </p:sp>
      <p:sp>
        <p:nvSpPr>
          <p:cNvPr id="432" name="CustomShape 3"/>
          <p:cNvSpPr/>
          <p:nvPr/>
        </p:nvSpPr>
        <p:spPr>
          <a:xfrm>
            <a:off x="369360" y="6488640"/>
            <a:ext cx="601632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tabLst>
                <a:tab algn="l" pos="0"/>
              </a:tabLst>
            </a:pPr>
            <a:r>
              <a:rPr b="0" lang="fr-BE" sz="1800" spc="-1" strike="noStrike">
                <a:solidFill>
                  <a:srgbClr val="ffffff"/>
                </a:solidFill>
                <a:latin typeface="Arial"/>
                <a:ea typeface="Arial"/>
              </a:rPr>
              <a:t>https://theshiftproject.org/en/article/lean-ict-our-new-report/</a:t>
            </a:r>
            <a:endParaRPr b="0" lang="fr-FR" sz="1800" spc="-1" strike="noStrike">
              <a:latin typeface="Arial"/>
            </a:endParaRPr>
          </a:p>
        </p:txBody>
      </p:sp>
      <p:sp>
        <p:nvSpPr>
          <p:cNvPr id="433" name="CustomShape 4"/>
          <p:cNvSpPr/>
          <p:nvPr/>
        </p:nvSpPr>
        <p:spPr>
          <a:xfrm>
            <a:off x="8627040" y="5054040"/>
            <a:ext cx="636480" cy="364320"/>
          </a:xfrm>
          <a:prstGeom prst="roundRect">
            <a:avLst>
              <a:gd name="adj" fmla="val 16667"/>
            </a:avLst>
          </a:prstGeom>
          <a:noFill/>
          <a:ln w="57240">
            <a:solidFill>
              <a:srgbClr val="ff0000"/>
            </a:solidFill>
            <a:round/>
          </a:ln>
        </p:spPr>
        <p:style>
          <a:lnRef idx="0"/>
          <a:fillRef idx="0"/>
          <a:effectRef idx="0"/>
          <a:fontRef idx="minor"/>
        </p:style>
      </p:sp>
      <p:pic>
        <p:nvPicPr>
          <p:cNvPr id="434" name="Image 11" descr=""/>
          <p:cNvPicPr/>
          <p:nvPr/>
        </p:nvPicPr>
        <p:blipFill>
          <a:blip r:embed="rId2"/>
          <a:srcRect l="16444" t="11569" r="15326" b="9630"/>
          <a:stretch/>
        </p:blipFill>
        <p:spPr>
          <a:xfrm>
            <a:off x="2493360" y="1186920"/>
            <a:ext cx="1117080" cy="716400"/>
          </a:xfrm>
          <a:prstGeom prst="rect">
            <a:avLst/>
          </a:prstGeom>
          <a:ln w="0">
            <a:noFill/>
          </a:ln>
        </p:spPr>
      </p:pic>
      <p:pic>
        <p:nvPicPr>
          <p:cNvPr id="435" name="Image 12" descr=""/>
          <p:cNvPicPr/>
          <p:nvPr/>
        </p:nvPicPr>
        <p:blipFill>
          <a:blip r:embed="rId3"/>
          <a:stretch/>
        </p:blipFill>
        <p:spPr>
          <a:xfrm>
            <a:off x="1838160" y="869760"/>
            <a:ext cx="1038600" cy="7318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TextShape 1"/>
          <p:cNvSpPr/>
          <p:nvPr/>
        </p:nvSpPr>
        <p:spPr>
          <a:xfrm>
            <a:off x="475920" y="828000"/>
            <a:ext cx="11317320" cy="1144800"/>
          </a:xfrm>
          <a:prstGeom prst="rect">
            <a:avLst/>
          </a:prstGeom>
          <a:noFill/>
          <a:ln w="12600">
            <a:noFill/>
          </a:ln>
        </p:spPr>
        <p:style>
          <a:lnRef idx="0"/>
          <a:fillRef idx="0"/>
          <a:effectRef idx="0"/>
          <a:fontRef idx="minor"/>
        </p:style>
        <p:txBody>
          <a:bodyPr lIns="0" rIns="0" tIns="0" bIns="0" anchor="t">
            <a:noAutofit/>
          </a:bodyPr>
          <a:p>
            <a:pPr algn="ctr">
              <a:lnSpc>
                <a:spcPts val="5281"/>
              </a:lnSpc>
              <a:buNone/>
              <a:tabLst>
                <a:tab algn="l" pos="0"/>
              </a:tabLst>
            </a:pPr>
            <a:r>
              <a:rPr b="0" lang="fr-FR" sz="3600" spc="43" strike="noStrike">
                <a:solidFill>
                  <a:srgbClr val="0b347e"/>
                </a:solidFill>
                <a:latin typeface="Open Sans"/>
                <a:ea typeface="Open Sans"/>
              </a:rPr>
              <a:t>Belangrijkste bron van de impact?</a:t>
            </a:r>
            <a:endParaRPr b="0" lang="fr-FR" sz="3600" spc="-1" strike="noStrike">
              <a:latin typeface="Arial"/>
            </a:endParaRPr>
          </a:p>
        </p:txBody>
      </p:sp>
      <p:pic>
        <p:nvPicPr>
          <p:cNvPr id="437" name="Picture 4" descr=""/>
          <p:cNvPicPr/>
          <p:nvPr/>
        </p:nvPicPr>
        <p:blipFill>
          <a:blip r:embed="rId1"/>
          <a:stretch/>
        </p:blipFill>
        <p:spPr>
          <a:xfrm>
            <a:off x="1463760" y="1736640"/>
            <a:ext cx="9572400" cy="4292640"/>
          </a:xfrm>
          <a:prstGeom prst="rect">
            <a:avLst/>
          </a:prstGeom>
          <a:ln w="0">
            <a:noFill/>
          </a:ln>
        </p:spPr>
      </p:pic>
      <p:sp>
        <p:nvSpPr>
          <p:cNvPr id="438" name="CustomShape 2"/>
          <p:cNvSpPr/>
          <p:nvPr/>
        </p:nvSpPr>
        <p:spPr>
          <a:xfrm>
            <a:off x="581760" y="6394320"/>
            <a:ext cx="10514880" cy="364320"/>
          </a:xfrm>
          <a:prstGeom prst="rect">
            <a:avLst/>
          </a:prstGeom>
          <a:noFill/>
          <a:ln w="0">
            <a:noFill/>
          </a:ln>
        </p:spPr>
        <p:style>
          <a:lnRef idx="0"/>
          <a:fillRef idx="0"/>
          <a:effectRef idx="0"/>
          <a:fontRef idx="minor"/>
        </p:style>
        <p:txBody>
          <a:bodyPr lIns="90000" rIns="90000" tIns="45000" bIns="45000" anchor="t">
            <a:normAutofit/>
          </a:bodyPr>
          <a:p>
            <a:pPr>
              <a:lnSpc>
                <a:spcPct val="90000"/>
              </a:lnSpc>
              <a:spcBef>
                <a:spcPts val="1001"/>
              </a:spcBef>
              <a:buNone/>
              <a:tabLst>
                <a:tab algn="l" pos="0"/>
              </a:tabLst>
            </a:pPr>
            <a:r>
              <a:rPr b="0" lang="en-GB" sz="1200" spc="-1" strike="noStrike" u="sng">
                <a:solidFill>
                  <a:srgbClr val="0000ff"/>
                </a:solidFill>
                <a:uFillTx/>
                <a:latin typeface="Calibri"/>
                <a:ea typeface="Arial Unicode MS"/>
                <a:hlinkClick r:id="rId2"/>
              </a:rPr>
              <a:t>https://www.greenit.fr/2019/10/22/12982/</a:t>
            </a:r>
            <a:r>
              <a:rPr b="0" lang="en-GB" sz="1200" spc="-1" strike="noStrike">
                <a:solidFill>
                  <a:srgbClr val="ffffff"/>
                </a:solidFill>
                <a:latin typeface="Calibri"/>
                <a:ea typeface="Arial Unicode MS"/>
              </a:rPr>
              <a:t> </a:t>
            </a:r>
            <a:r>
              <a:rPr b="0" lang="en-GB" sz="1000" spc="-1" strike="noStrike">
                <a:solidFill>
                  <a:srgbClr val="ffffff"/>
                </a:solidFill>
                <a:latin typeface="Calibri Light"/>
                <a:ea typeface="Arial Unicode MS"/>
              </a:rPr>
              <a:t>- </a:t>
            </a:r>
            <a:r>
              <a:rPr b="0" lang="fr-FR" sz="1000" spc="-1" strike="noStrike">
                <a:solidFill>
                  <a:srgbClr val="ffffff"/>
                </a:solidFill>
                <a:latin typeface="Calibri Light"/>
                <a:ea typeface="Arial Unicode MS"/>
              </a:rPr>
              <a:t>« Empreinte environnementale du numérique mondial », Frédéric Bordage, GreenIT.fr, 2019</a:t>
            </a:r>
            <a:endParaRPr b="0" lang="fr-FR" sz="1000" spc="-1" strike="noStrike">
              <a:latin typeface="Arial"/>
            </a:endParaRPr>
          </a:p>
        </p:txBody>
      </p:sp>
      <p:sp>
        <p:nvSpPr>
          <p:cNvPr id="439" name="CustomShape 3"/>
          <p:cNvSpPr/>
          <p:nvPr/>
        </p:nvSpPr>
        <p:spPr>
          <a:xfrm>
            <a:off x="3422520" y="3281040"/>
            <a:ext cx="7301520" cy="426600"/>
          </a:xfrm>
          <a:prstGeom prst="roundRect">
            <a:avLst>
              <a:gd name="adj" fmla="val 16667"/>
            </a:avLst>
          </a:prstGeom>
          <a:noFill/>
          <a:ln w="28440">
            <a:solidFill>
              <a:srgbClr val="ff0000"/>
            </a:solidFill>
            <a:round/>
          </a:ln>
        </p:spPr>
        <p:style>
          <a:lnRef idx="0"/>
          <a:fillRef idx="0"/>
          <a:effectRef idx="0"/>
          <a:fontRef idx="minor"/>
        </p:style>
      </p:sp>
      <p:sp>
        <p:nvSpPr>
          <p:cNvPr id="440" name="CustomShape 4"/>
          <p:cNvSpPr/>
          <p:nvPr/>
        </p:nvSpPr>
        <p:spPr>
          <a:xfrm>
            <a:off x="1531080" y="3078720"/>
            <a:ext cx="1564920" cy="63900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Gebruikers apparatuur </a:t>
            </a:r>
            <a:endParaRPr b="0" lang="fr-FR" sz="1800" spc="-1" strike="noStrike">
              <a:latin typeface="Arial"/>
            </a:endParaRPr>
          </a:p>
        </p:txBody>
      </p:sp>
      <p:sp>
        <p:nvSpPr>
          <p:cNvPr id="441" name="CustomShape 5"/>
          <p:cNvSpPr/>
          <p:nvPr/>
        </p:nvSpPr>
        <p:spPr>
          <a:xfrm>
            <a:off x="1603080" y="4644000"/>
            <a:ext cx="1492920" cy="91332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endParaRPr b="0" lang="fr-FR" sz="1800" spc="-1" strike="noStrike">
              <a:latin typeface="Arial"/>
            </a:endParaRPr>
          </a:p>
          <a:p>
            <a:pPr algn="ctr">
              <a:lnSpc>
                <a:spcPct val="100000"/>
              </a:lnSpc>
              <a:buNone/>
              <a:tabLst>
                <a:tab algn="l" pos="0"/>
              </a:tabLst>
            </a:pPr>
            <a:r>
              <a:rPr b="1" lang="nl-BE" sz="1800" spc="-1" strike="noStrike">
                <a:solidFill>
                  <a:srgbClr val="1b6f77"/>
                </a:solidFill>
                <a:latin typeface="Calibri"/>
                <a:ea typeface="Arial"/>
              </a:rPr>
              <a:t>Data centers</a:t>
            </a:r>
            <a:endParaRPr b="0" lang="fr-FR" sz="1800" spc="-1" strike="noStrike">
              <a:latin typeface="Arial"/>
            </a:endParaRPr>
          </a:p>
        </p:txBody>
      </p:sp>
      <p:sp>
        <p:nvSpPr>
          <p:cNvPr id="442" name="CustomShape 6"/>
          <p:cNvSpPr/>
          <p:nvPr/>
        </p:nvSpPr>
        <p:spPr>
          <a:xfrm>
            <a:off x="1584000" y="4089240"/>
            <a:ext cx="1512000" cy="36468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Netwerken</a:t>
            </a:r>
            <a:endParaRPr b="0" lang="fr-FR" sz="1800" spc="-1" strike="noStrike">
              <a:latin typeface="Arial"/>
            </a:endParaRPr>
          </a:p>
        </p:txBody>
      </p:sp>
      <p:sp>
        <p:nvSpPr>
          <p:cNvPr id="443" name="CustomShape 7"/>
          <p:cNvSpPr/>
          <p:nvPr/>
        </p:nvSpPr>
        <p:spPr>
          <a:xfrm>
            <a:off x="4752000" y="2527920"/>
            <a:ext cx="1512000" cy="36468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Broeikasg.</a:t>
            </a:r>
            <a:endParaRPr b="0" lang="fr-FR" sz="1800" spc="-1" strike="noStrike">
              <a:latin typeface="Arial"/>
            </a:endParaRPr>
          </a:p>
        </p:txBody>
      </p:sp>
      <p:sp>
        <p:nvSpPr>
          <p:cNvPr id="444" name="CustomShape 8"/>
          <p:cNvSpPr/>
          <p:nvPr/>
        </p:nvSpPr>
        <p:spPr>
          <a:xfrm>
            <a:off x="6491520" y="2552400"/>
            <a:ext cx="1163160" cy="36468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Water</a:t>
            </a:r>
            <a:endParaRPr b="0" lang="fr-FR" sz="1800" spc="-1" strike="noStrike">
              <a:latin typeface="Arial"/>
            </a:endParaRPr>
          </a:p>
        </p:txBody>
      </p:sp>
      <p:sp>
        <p:nvSpPr>
          <p:cNvPr id="445" name="CustomShape 9"/>
          <p:cNvSpPr/>
          <p:nvPr/>
        </p:nvSpPr>
        <p:spPr>
          <a:xfrm>
            <a:off x="8072280" y="2544840"/>
            <a:ext cx="1253880" cy="63900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Elektriciteit</a:t>
            </a:r>
            <a:endParaRPr b="0" lang="fr-FR" sz="1800" spc="-1" strike="noStrike">
              <a:latin typeface="Arial"/>
            </a:endParaRPr>
          </a:p>
        </p:txBody>
      </p:sp>
      <p:sp>
        <p:nvSpPr>
          <p:cNvPr id="446" name="CustomShape 10"/>
          <p:cNvSpPr/>
          <p:nvPr/>
        </p:nvSpPr>
        <p:spPr>
          <a:xfrm>
            <a:off x="9527760" y="2588400"/>
            <a:ext cx="1272240" cy="36468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Bronnen</a:t>
            </a:r>
            <a:endParaRPr b="0" lang="fr-FR" sz="1800" spc="-1" strike="noStrike">
              <a:latin typeface="Arial"/>
            </a:endParaRPr>
          </a:p>
        </p:txBody>
      </p:sp>
      <p:sp>
        <p:nvSpPr>
          <p:cNvPr id="447" name="CustomShape 11"/>
          <p:cNvSpPr/>
          <p:nvPr/>
        </p:nvSpPr>
        <p:spPr>
          <a:xfrm>
            <a:off x="3344760" y="2543040"/>
            <a:ext cx="1163160" cy="364680"/>
          </a:xfrm>
          <a:prstGeom prst="rect">
            <a:avLst/>
          </a:prstGeom>
          <a:solidFill>
            <a:srgbClr val="e6f0f2"/>
          </a:solidFill>
          <a:ln w="12600">
            <a:noFill/>
          </a:ln>
        </p:spPr>
        <p:style>
          <a:lnRef idx="0"/>
          <a:fillRef idx="0"/>
          <a:effectRef idx="0"/>
          <a:fontRef idx="minor"/>
        </p:style>
        <p:txBody>
          <a:bodyPr lIns="45720" rIns="45720" tIns="45000" bIns="45000" anchor="t">
            <a:spAutoFit/>
          </a:bodyPr>
          <a:p>
            <a:pPr algn="ctr">
              <a:lnSpc>
                <a:spcPct val="100000"/>
              </a:lnSpc>
              <a:buNone/>
              <a:tabLst>
                <a:tab algn="l" pos="0"/>
              </a:tabLst>
            </a:pPr>
            <a:r>
              <a:rPr b="1" lang="nl-BE" sz="1800" spc="-1" strike="noStrike">
                <a:solidFill>
                  <a:srgbClr val="1b6f77"/>
                </a:solidFill>
                <a:latin typeface="Calibri"/>
                <a:ea typeface="Arial"/>
              </a:rPr>
              <a:t>Energie</a:t>
            </a:r>
            <a:endParaRPr b="0" lang="fr-FR" sz="1800" spc="-1" strike="noStrike">
              <a:latin typeface="Arial"/>
            </a:endParaRPr>
          </a:p>
        </p:txBody>
      </p:sp>
      <p:pic>
        <p:nvPicPr>
          <p:cNvPr id="448" name="Picture 3" descr=""/>
          <p:cNvPicPr/>
          <p:nvPr/>
        </p:nvPicPr>
        <p:blipFill>
          <a:blip r:embed="rId3"/>
          <a:stretch/>
        </p:blipFill>
        <p:spPr>
          <a:xfrm>
            <a:off x="1412640" y="5612040"/>
            <a:ext cx="4907160" cy="318240"/>
          </a:xfrm>
          <a:prstGeom prst="rect">
            <a:avLst/>
          </a:prstGeom>
          <a:ln w="0">
            <a:noFill/>
          </a:ln>
        </p:spPr>
      </p:pic>
      <p:pic>
        <p:nvPicPr>
          <p:cNvPr id="449" name="Image 2" descr="Une image contenant dessin humoristique, clipart, conception, illustration&#10;&#10;Description générée automatiquement"/>
          <p:cNvPicPr/>
          <p:nvPr/>
        </p:nvPicPr>
        <p:blipFill>
          <a:blip r:embed="rId4"/>
          <a:stretch/>
        </p:blipFill>
        <p:spPr>
          <a:xfrm>
            <a:off x="694440" y="3862800"/>
            <a:ext cx="672120" cy="672120"/>
          </a:xfrm>
          <a:prstGeom prst="rect">
            <a:avLst/>
          </a:prstGeom>
          <a:ln w="0">
            <a:noFill/>
          </a:ln>
        </p:spPr>
      </p:pic>
      <p:pic>
        <p:nvPicPr>
          <p:cNvPr id="450" name="Image 5" descr="Une image contenant capture d’écran, conception, clipart, texte&#10;&#10;Description générée automatiquement"/>
          <p:cNvPicPr/>
          <p:nvPr/>
        </p:nvPicPr>
        <p:blipFill>
          <a:blip r:embed="rId5"/>
          <a:stretch/>
        </p:blipFill>
        <p:spPr>
          <a:xfrm>
            <a:off x="694440" y="3091320"/>
            <a:ext cx="672120" cy="672120"/>
          </a:xfrm>
          <a:prstGeom prst="rect">
            <a:avLst/>
          </a:prstGeom>
          <a:ln w="0">
            <a:noFill/>
          </a:ln>
        </p:spPr>
      </p:pic>
      <p:pic>
        <p:nvPicPr>
          <p:cNvPr id="451" name="Image 15" descr="Une image contenant clipart, capture d’écran, Graphique, symbole&#10;&#10;Description générée automatiquement"/>
          <p:cNvPicPr/>
          <p:nvPr/>
        </p:nvPicPr>
        <p:blipFill>
          <a:blip r:embed="rId6"/>
          <a:stretch/>
        </p:blipFill>
        <p:spPr>
          <a:xfrm>
            <a:off x="694440" y="4807800"/>
            <a:ext cx="672120" cy="6721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TextShape 1"/>
          <p:cNvSpPr/>
          <p:nvPr/>
        </p:nvSpPr>
        <p:spPr>
          <a:xfrm>
            <a:off x="385560" y="540000"/>
            <a:ext cx="11420280" cy="894240"/>
          </a:xfrm>
          <a:prstGeom prst="rect">
            <a:avLst/>
          </a:prstGeom>
          <a:noFill/>
          <a:ln w="12600">
            <a:noFill/>
          </a:ln>
        </p:spPr>
        <p:style>
          <a:lnRef idx="0"/>
          <a:fillRef idx="0"/>
          <a:effectRef idx="0"/>
          <a:fontRef idx="minor"/>
        </p:style>
        <p:txBody>
          <a:bodyPr lIns="45720" rIns="45720" tIns="45000" bIns="45000" anchor="b">
            <a:normAutofit/>
          </a:bodyPr>
          <a:p>
            <a:pPr algn="ctr">
              <a:lnSpc>
                <a:spcPct val="85000"/>
              </a:lnSpc>
              <a:buNone/>
              <a:tabLst>
                <a:tab algn="l" pos="0"/>
              </a:tabLst>
            </a:pPr>
            <a:r>
              <a:rPr b="0" lang="fr-BE" sz="3600" spc="-100" strike="noStrike">
                <a:solidFill>
                  <a:srgbClr val="0b347e"/>
                </a:solidFill>
                <a:latin typeface="Open Sans"/>
                <a:ea typeface="Open Sans"/>
              </a:rPr>
              <a:t>Eerste LCA van een laptop (2006)</a:t>
            </a:r>
            <a:endParaRPr b="0" lang="fr-FR" sz="3600" spc="-1" strike="noStrike">
              <a:latin typeface="Arial"/>
            </a:endParaRPr>
          </a:p>
        </p:txBody>
      </p:sp>
      <p:sp>
        <p:nvSpPr>
          <p:cNvPr id="453" name="CustomShape 2"/>
          <p:cNvSpPr/>
          <p:nvPr/>
        </p:nvSpPr>
        <p:spPr>
          <a:xfrm>
            <a:off x="609480" y="6488640"/>
            <a:ext cx="8393760" cy="3646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buNone/>
            </a:pPr>
            <a:r>
              <a:rPr b="0" lang="fr-FR" sz="1800" spc="-1" strike="noStrike">
                <a:solidFill>
                  <a:srgbClr val="ffffff"/>
                </a:solidFill>
                <a:latin typeface="Open Sans"/>
                <a:ea typeface="Arial"/>
              </a:rPr>
              <a:t>Bron: UC Koreaanse PC, recyclagepercentage van 46%, Choi et al, 2006 </a:t>
            </a:r>
            <a:endParaRPr b="0" lang="fr-FR" sz="1800" spc="-1" strike="noStrike">
              <a:latin typeface="Arial"/>
            </a:endParaRPr>
          </a:p>
        </p:txBody>
      </p:sp>
      <p:pic>
        <p:nvPicPr>
          <p:cNvPr id="454" name="Picture 7" descr="Chart, bar chart&#10;&#10;Description automatically generated"/>
          <p:cNvPicPr/>
          <p:nvPr/>
        </p:nvPicPr>
        <p:blipFill>
          <a:blip r:embed="rId1"/>
          <a:stretch/>
        </p:blipFill>
        <p:spPr>
          <a:xfrm>
            <a:off x="779040" y="1626120"/>
            <a:ext cx="7582680" cy="4596480"/>
          </a:xfrm>
          <a:prstGeom prst="rect">
            <a:avLst/>
          </a:prstGeom>
          <a:ln w="0">
            <a:noFill/>
          </a:ln>
        </p:spPr>
      </p:pic>
      <p:pic>
        <p:nvPicPr>
          <p:cNvPr id="455" name="Picture 2" descr="Chart, bar chart&#10;&#10;Description automatically generated with medium confidence"/>
          <p:cNvPicPr/>
          <p:nvPr/>
        </p:nvPicPr>
        <p:blipFill>
          <a:blip r:embed="rId2"/>
          <a:srcRect l="72582" t="12124" r="0" b="13731"/>
          <a:stretch/>
        </p:blipFill>
        <p:spPr>
          <a:xfrm>
            <a:off x="8166600" y="2035800"/>
            <a:ext cx="3059280" cy="3713760"/>
          </a:xfrm>
          <a:prstGeom prst="rect">
            <a:avLst/>
          </a:prstGeom>
          <a:ln w="0">
            <a:noFill/>
          </a:ln>
        </p:spPr>
      </p:pic>
      <p:sp>
        <p:nvSpPr>
          <p:cNvPr id="456" name="CustomShape 3"/>
          <p:cNvSpPr/>
          <p:nvPr/>
        </p:nvSpPr>
        <p:spPr>
          <a:xfrm>
            <a:off x="1480320" y="1937520"/>
            <a:ext cx="1240200" cy="3885480"/>
          </a:xfrm>
          <a:prstGeom prst="roundRect">
            <a:avLst>
              <a:gd name="adj" fmla="val 16667"/>
            </a:avLst>
          </a:prstGeom>
          <a:noFill/>
          <a:ln w="38160">
            <a:solidFill>
              <a:srgbClr val="ff0000"/>
            </a:solidFill>
            <a:prstDash val="sysDash"/>
            <a:round/>
          </a:ln>
        </p:spPr>
        <p:style>
          <a:lnRef idx="0"/>
          <a:fillRef idx="0"/>
          <a:effectRef idx="0"/>
          <a:fontRef idx="minor"/>
        </p:style>
      </p:sp>
      <p:pic>
        <p:nvPicPr>
          <p:cNvPr id="457" name="Picture 10" descr="Icon&#10;&#10;Description automatically generated"/>
          <p:cNvPicPr/>
          <p:nvPr/>
        </p:nvPicPr>
        <p:blipFill>
          <a:blip r:embed="rId3"/>
          <a:stretch/>
        </p:blipFill>
        <p:spPr>
          <a:xfrm>
            <a:off x="6809400" y="2286000"/>
            <a:ext cx="434520" cy="434520"/>
          </a:xfrm>
          <a:prstGeom prst="rect">
            <a:avLst/>
          </a:prstGeom>
          <a:ln w="0">
            <a:noFill/>
          </a:ln>
        </p:spPr>
      </p:pic>
      <p:pic>
        <p:nvPicPr>
          <p:cNvPr id="458" name="Picture 11" descr="Icon&#10;&#10;Description automatically generated"/>
          <p:cNvPicPr/>
          <p:nvPr/>
        </p:nvPicPr>
        <p:blipFill>
          <a:blip r:embed="rId4"/>
          <a:stretch/>
        </p:blipFill>
        <p:spPr>
          <a:xfrm>
            <a:off x="4926960" y="3080520"/>
            <a:ext cx="434520" cy="434520"/>
          </a:xfrm>
          <a:prstGeom prst="rect">
            <a:avLst/>
          </a:prstGeom>
          <a:ln w="0">
            <a:noFill/>
          </a:ln>
        </p:spPr>
      </p:pic>
      <p:pic>
        <p:nvPicPr>
          <p:cNvPr id="459" name="Picture 12" descr="Icon&#10;&#10;Description automatically generated"/>
          <p:cNvPicPr/>
          <p:nvPr/>
        </p:nvPicPr>
        <p:blipFill>
          <a:blip r:embed="rId5"/>
          <a:stretch/>
        </p:blipFill>
        <p:spPr>
          <a:xfrm>
            <a:off x="1763640" y="1230120"/>
            <a:ext cx="674280" cy="674280"/>
          </a:xfrm>
          <a:prstGeom prst="rect">
            <a:avLst/>
          </a:prstGeom>
          <a:ln w="0">
            <a:noFill/>
          </a:ln>
        </p:spPr>
      </p:pic>
      <p:pic>
        <p:nvPicPr>
          <p:cNvPr id="460" name="Picture 3" descr="A thermometer and earth&#10;&#10;Description automatically generated with low confidence"/>
          <p:cNvPicPr/>
          <p:nvPr/>
        </p:nvPicPr>
        <p:blipFill>
          <a:blip r:embed="rId6"/>
          <a:stretch/>
        </p:blipFill>
        <p:spPr>
          <a:xfrm>
            <a:off x="10201680" y="3199320"/>
            <a:ext cx="546480" cy="384840"/>
          </a:xfrm>
          <a:prstGeom prst="rect">
            <a:avLst/>
          </a:prstGeom>
          <a:ln w="0">
            <a:noFill/>
          </a:ln>
        </p:spPr>
      </p:pic>
      <p:pic>
        <p:nvPicPr>
          <p:cNvPr id="461" name="Picture 13" descr="A picture containing graphics, graphic design, font, logo&#10;&#10;Description automatically generated"/>
          <p:cNvPicPr/>
          <p:nvPr/>
        </p:nvPicPr>
        <p:blipFill>
          <a:blip r:embed="rId7"/>
          <a:stretch/>
        </p:blipFill>
        <p:spPr>
          <a:xfrm>
            <a:off x="10470600" y="4144680"/>
            <a:ext cx="545400" cy="545400"/>
          </a:xfrm>
          <a:prstGeom prst="rect">
            <a:avLst/>
          </a:prstGeom>
          <a:ln w="0">
            <a:noFill/>
          </a:ln>
        </p:spPr>
      </p:pic>
      <p:pic>
        <p:nvPicPr>
          <p:cNvPr id="462" name="Picture 15" descr="A picture containing clipart, graphics, graphic design, screenshot&#10;&#10;Description automatically generated"/>
          <p:cNvPicPr/>
          <p:nvPr/>
        </p:nvPicPr>
        <p:blipFill>
          <a:blip r:embed="rId8"/>
          <a:stretch/>
        </p:blipFill>
        <p:spPr>
          <a:xfrm>
            <a:off x="9393120" y="4960080"/>
            <a:ext cx="352800" cy="352800"/>
          </a:xfrm>
          <a:prstGeom prst="rect">
            <a:avLst/>
          </a:prstGeom>
          <a:ln w="0">
            <a:noFill/>
          </a:ln>
        </p:spPr>
      </p:pic>
      <p:pic>
        <p:nvPicPr>
          <p:cNvPr id="463" name="Picture 17" descr="A bottle with a skull on it&#10;&#10;Description automatically generated with medium confidence"/>
          <p:cNvPicPr/>
          <p:nvPr/>
        </p:nvPicPr>
        <p:blipFill>
          <a:blip r:embed="rId9"/>
          <a:stretch/>
        </p:blipFill>
        <p:spPr>
          <a:xfrm>
            <a:off x="9747000" y="4571280"/>
            <a:ext cx="367200" cy="367200"/>
          </a:xfrm>
          <a:prstGeom prst="rect">
            <a:avLst/>
          </a:prstGeom>
          <a:ln w="0">
            <a:noFill/>
          </a:ln>
        </p:spPr>
      </p:pic>
      <p:pic>
        <p:nvPicPr>
          <p:cNvPr id="464" name="Picture 19" descr="A picture containing clipart, graphics, symbol, font&#10;&#10;Description automatically generated"/>
          <p:cNvPicPr/>
          <p:nvPr/>
        </p:nvPicPr>
        <p:blipFill>
          <a:blip r:embed="rId10"/>
          <a:stretch/>
        </p:blipFill>
        <p:spPr>
          <a:xfrm>
            <a:off x="10114920" y="2748240"/>
            <a:ext cx="429120" cy="429120"/>
          </a:xfrm>
          <a:prstGeom prst="rect">
            <a:avLst/>
          </a:prstGeom>
          <a:ln w="0">
            <a:noFill/>
          </a:ln>
        </p:spPr>
      </p:pic>
      <p:pic>
        <p:nvPicPr>
          <p:cNvPr id="465" name="Picture 21" descr="A picture containing graphics, graphic design, screenshot, clipart&#10;&#10;Description automatically generated"/>
          <p:cNvPicPr/>
          <p:nvPr/>
        </p:nvPicPr>
        <p:blipFill>
          <a:blip r:embed="rId11"/>
          <a:stretch/>
        </p:blipFill>
        <p:spPr>
          <a:xfrm>
            <a:off x="11021040" y="2286000"/>
            <a:ext cx="622800" cy="622800"/>
          </a:xfrm>
          <a:prstGeom prst="rect">
            <a:avLst/>
          </a:prstGeom>
          <a:ln w="0">
            <a:noFill/>
          </a:ln>
        </p:spPr>
      </p:pic>
      <p:pic>
        <p:nvPicPr>
          <p:cNvPr id="466" name="Picture 23" descr="A green and blue earth with a yellow warning sign&#10;&#10;Description automatically generated with low confidence"/>
          <p:cNvPicPr/>
          <p:nvPr/>
        </p:nvPicPr>
        <p:blipFill>
          <a:blip r:embed="rId12"/>
          <a:stretch/>
        </p:blipFill>
        <p:spPr>
          <a:xfrm>
            <a:off x="10743480" y="3562200"/>
            <a:ext cx="405720" cy="405720"/>
          </a:xfrm>
          <a:prstGeom prst="rect">
            <a:avLst/>
          </a:prstGeom>
          <a:ln w="0">
            <a:noFill/>
          </a:ln>
        </p:spPr>
      </p:pic>
      <p:pic>
        <p:nvPicPr>
          <p:cNvPr id="467" name="Picture 25" descr="A green and blue seaweed&#10;&#10;Description automatically generated with medium confidence"/>
          <p:cNvPicPr/>
          <p:nvPr/>
        </p:nvPicPr>
        <p:blipFill>
          <a:blip r:embed="rId13"/>
          <a:stretch/>
        </p:blipFill>
        <p:spPr>
          <a:xfrm>
            <a:off x="9579600" y="3870000"/>
            <a:ext cx="429120" cy="42912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8" name="Picture 5" descr="Graphical user interface, text, application&#10;&#10;Description automatically generated"/>
          <p:cNvPicPr/>
          <p:nvPr/>
        </p:nvPicPr>
        <p:blipFill>
          <a:blip r:embed="rId1"/>
          <a:stretch/>
        </p:blipFill>
        <p:spPr>
          <a:xfrm>
            <a:off x="1470600" y="3830760"/>
            <a:ext cx="4186800" cy="2502000"/>
          </a:xfrm>
          <a:prstGeom prst="rect">
            <a:avLst/>
          </a:prstGeom>
          <a:ln w="0">
            <a:noFill/>
          </a:ln>
        </p:spPr>
      </p:pic>
      <p:sp>
        <p:nvSpPr>
          <p:cNvPr id="469" name="CustomShape 1"/>
          <p:cNvSpPr/>
          <p:nvPr/>
        </p:nvSpPr>
        <p:spPr>
          <a:xfrm>
            <a:off x="558000" y="6445080"/>
            <a:ext cx="13573800" cy="355680"/>
          </a:xfrm>
          <a:prstGeom prst="rect">
            <a:avLst/>
          </a:prstGeom>
          <a:noFill/>
          <a:ln w="0">
            <a:noFill/>
          </a:ln>
        </p:spPr>
        <p:style>
          <a:lnRef idx="0"/>
          <a:fillRef idx="0"/>
          <a:effectRef idx="0"/>
          <a:fontRef idx="minor"/>
        </p:style>
        <p:txBody>
          <a:bodyPr lIns="0" rIns="0" tIns="0" bIns="0" anchor="t">
            <a:spAutoFit/>
          </a:bodyPr>
          <a:p>
            <a:pPr>
              <a:lnSpc>
                <a:spcPts val="2001"/>
              </a:lnSpc>
              <a:buNone/>
            </a:pPr>
            <a:r>
              <a:rPr b="0" lang="fr-BE" sz="1000" spc="15" strike="noStrike" u="sng">
                <a:solidFill>
                  <a:srgbClr val="0000ff"/>
                </a:solidFill>
                <a:uFillTx/>
                <a:latin typeface="Montserrat Light"/>
                <a:ea typeface="Arial"/>
                <a:hlinkClick r:id="rId2"/>
              </a:rPr>
              <a:t>https://unctad.org/system/files/official-document/der2019_overview_en.pdf</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https://httparchive.org/reports/page-weight</a:t>
            </a:r>
            <a:endParaRPr b="0" lang="fr-FR" sz="1000" spc="-1" strike="noStrike">
              <a:latin typeface="Arial"/>
            </a:endParaRPr>
          </a:p>
          <a:p>
            <a:pPr>
              <a:lnSpc>
                <a:spcPts val="799"/>
              </a:lnSpc>
              <a:buNone/>
            </a:pPr>
            <a:r>
              <a:rPr b="0" lang="fr-BE" sz="1000" spc="-1" strike="noStrike">
                <a:solidFill>
                  <a:srgbClr val="ffffff"/>
                </a:solidFill>
                <a:latin typeface="Calibri Light"/>
                <a:ea typeface="Arial"/>
              </a:rPr>
              <a:t>https://www.ctia.org/news/we-just-have-that-connection-a-brief-history-of-mobile-broadband</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https://www.statista.com/statistics/871513/worldwide-data-created/</a:t>
            </a:r>
            <a:endParaRPr b="0" lang="fr-FR" sz="1000" spc="-1" strike="noStrike">
              <a:latin typeface="Arial"/>
            </a:endParaRPr>
          </a:p>
        </p:txBody>
      </p:sp>
      <p:pic>
        <p:nvPicPr>
          <p:cNvPr id="470" name="Image 64" descr=""/>
          <p:cNvPicPr/>
          <p:nvPr/>
        </p:nvPicPr>
        <p:blipFill>
          <a:blip r:embed="rId3"/>
          <a:stretch/>
        </p:blipFill>
        <p:spPr>
          <a:xfrm>
            <a:off x="1470600" y="1724760"/>
            <a:ext cx="4634280" cy="2148480"/>
          </a:xfrm>
          <a:prstGeom prst="rect">
            <a:avLst/>
          </a:prstGeom>
          <a:ln w="0">
            <a:noFill/>
          </a:ln>
        </p:spPr>
      </p:pic>
      <p:sp>
        <p:nvSpPr>
          <p:cNvPr id="471" name="CustomShape 2"/>
          <p:cNvSpPr/>
          <p:nvPr/>
        </p:nvSpPr>
        <p:spPr>
          <a:xfrm>
            <a:off x="915840" y="332640"/>
            <a:ext cx="10359360" cy="1018080"/>
          </a:xfrm>
          <a:prstGeom prst="rect">
            <a:avLst/>
          </a:prstGeom>
          <a:noFill/>
          <a:ln w="12600">
            <a:noFill/>
          </a:ln>
        </p:spPr>
        <p:style>
          <a:lnRef idx="0"/>
          <a:fillRef idx="0"/>
          <a:effectRef idx="0"/>
          <a:fontRef idx="minor"/>
        </p:style>
        <p:txBody>
          <a:bodyPr lIns="45720" rIns="45720" tIns="45000" bIns="45000" anchor="b">
            <a:normAutofit/>
          </a:bodyPr>
          <a:p>
            <a:pPr algn="ctr">
              <a:lnSpc>
                <a:spcPct val="100000"/>
              </a:lnSpc>
              <a:buNone/>
              <a:tabLst>
                <a:tab algn="l" pos="0"/>
              </a:tabLst>
            </a:pPr>
            <a:r>
              <a:rPr b="0" lang="fr-BE" sz="3600" spc="-100" strike="noStrike">
                <a:solidFill>
                  <a:srgbClr val="0b347e"/>
                </a:solidFill>
                <a:latin typeface="Open Sans"/>
                <a:ea typeface="Open Sans"/>
              </a:rPr>
              <a:t>Steeds meer gegevens</a:t>
            </a:r>
            <a:endParaRPr b="0" lang="fr-FR" sz="3600" spc="-1" strike="noStrike">
              <a:latin typeface="Arial"/>
            </a:endParaRPr>
          </a:p>
        </p:txBody>
      </p:sp>
      <p:sp>
        <p:nvSpPr>
          <p:cNvPr id="472" name="CustomShape 3"/>
          <p:cNvSpPr/>
          <p:nvPr/>
        </p:nvSpPr>
        <p:spPr>
          <a:xfrm>
            <a:off x="208440" y="1783440"/>
            <a:ext cx="2467080" cy="48060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Evolutie internetverkeer in de wereld (IP)</a:t>
            </a:r>
            <a:endParaRPr b="0" lang="fr-FR" sz="1800" spc="-1" strike="noStrike">
              <a:latin typeface="Arial"/>
            </a:endParaRPr>
          </a:p>
        </p:txBody>
      </p:sp>
      <p:sp>
        <p:nvSpPr>
          <p:cNvPr id="473" name="CustomShape 4"/>
          <p:cNvSpPr/>
          <p:nvPr/>
        </p:nvSpPr>
        <p:spPr>
          <a:xfrm>
            <a:off x="208440" y="4250520"/>
            <a:ext cx="2695680" cy="68472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Evolutie capaciteit mobiele netwerken</a:t>
            </a:r>
            <a:endParaRPr b="0" lang="fr-FR" sz="1800" spc="-1" strike="noStrike">
              <a:latin typeface="Arial"/>
            </a:endParaRPr>
          </a:p>
        </p:txBody>
      </p:sp>
      <p:sp>
        <p:nvSpPr>
          <p:cNvPr id="474" name="CustomShape 5"/>
          <p:cNvSpPr/>
          <p:nvPr/>
        </p:nvSpPr>
        <p:spPr>
          <a:xfrm>
            <a:off x="7013880" y="1734840"/>
            <a:ext cx="3372840" cy="48060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Evolutie volume internetpagina’s (2010-2016) (informatiestress)</a:t>
            </a:r>
            <a:endParaRPr b="0" lang="fr-FR" sz="1800" spc="-1" strike="noStrike">
              <a:latin typeface="Arial"/>
            </a:endParaRPr>
          </a:p>
        </p:txBody>
      </p:sp>
      <p:pic>
        <p:nvPicPr>
          <p:cNvPr id="475" name="Picture 6" descr="A picture containing graphical user interface&#10;&#10;Description automatically generated"/>
          <p:cNvPicPr/>
          <p:nvPr/>
        </p:nvPicPr>
        <p:blipFill>
          <a:blip r:embed="rId4"/>
          <a:stretch/>
        </p:blipFill>
        <p:spPr>
          <a:xfrm>
            <a:off x="6996600" y="2085480"/>
            <a:ext cx="5035680" cy="1343880"/>
          </a:xfrm>
          <a:prstGeom prst="rect">
            <a:avLst/>
          </a:prstGeom>
          <a:ln w="0">
            <a:noFill/>
          </a:ln>
        </p:spPr>
      </p:pic>
      <p:sp>
        <p:nvSpPr>
          <p:cNvPr id="476" name="CustomShape 6"/>
          <p:cNvSpPr/>
          <p:nvPr/>
        </p:nvSpPr>
        <p:spPr>
          <a:xfrm>
            <a:off x="10768680" y="1490400"/>
            <a:ext cx="974880" cy="708120"/>
          </a:xfrm>
          <a:prstGeom prst="roundRect">
            <a:avLst>
              <a:gd name="adj" fmla="val 16667"/>
            </a:avLst>
          </a:prstGeom>
          <a:solidFill>
            <a:srgbClr val="00b0f0"/>
          </a:solidFill>
          <a:ln w="25560">
            <a:noFill/>
          </a:ln>
        </p:spPr>
        <p:style>
          <a:lnRef idx="0"/>
          <a:fillRef idx="0"/>
          <a:effectRef idx="0"/>
          <a:fontRef idx="minor"/>
        </p:style>
        <p:txBody>
          <a:bodyPr lIns="45720" rIns="45720" tIns="45000" bIns="45000" anchor="ctr">
            <a:spAutoFit/>
          </a:bodyPr>
          <a:p>
            <a:pPr algn="ctr">
              <a:lnSpc>
                <a:spcPct val="100000"/>
              </a:lnSpc>
              <a:buNone/>
              <a:tabLst>
                <a:tab algn="l" pos="0"/>
              </a:tabLst>
            </a:pPr>
            <a:r>
              <a:rPr b="1" lang="fr-BE" sz="1800" spc="-1" strike="noStrike">
                <a:solidFill>
                  <a:srgbClr val="ffffff"/>
                </a:solidFill>
                <a:latin typeface="Quicksand SemiBold"/>
                <a:ea typeface="Arial"/>
              </a:rPr>
              <a:t>+317%</a:t>
            </a:r>
            <a:endParaRPr b="0" lang="fr-FR" sz="1800" spc="-1" strike="noStrike">
              <a:latin typeface="Arial"/>
            </a:endParaRPr>
          </a:p>
        </p:txBody>
      </p:sp>
      <p:pic>
        <p:nvPicPr>
          <p:cNvPr id="477" name="Picture 12" descr="Chart, bar chart, histogram&#10;&#10;Description automatically generated"/>
          <p:cNvPicPr/>
          <p:nvPr/>
        </p:nvPicPr>
        <p:blipFill>
          <a:blip r:embed="rId5"/>
          <a:stretch/>
        </p:blipFill>
        <p:spPr>
          <a:xfrm>
            <a:off x="8049240" y="3676320"/>
            <a:ext cx="3983040" cy="2625120"/>
          </a:xfrm>
          <a:prstGeom prst="rect">
            <a:avLst/>
          </a:prstGeom>
          <a:ln w="0">
            <a:noFill/>
          </a:ln>
        </p:spPr>
      </p:pic>
      <p:sp>
        <p:nvSpPr>
          <p:cNvPr id="478" name="CustomShape 7"/>
          <p:cNvSpPr/>
          <p:nvPr/>
        </p:nvSpPr>
        <p:spPr>
          <a:xfrm>
            <a:off x="6062400" y="4210560"/>
            <a:ext cx="1901880" cy="109944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600" spc="-52" strike="noStrike">
                <a:solidFill>
                  <a:srgbClr val="0b347e"/>
                </a:solidFill>
                <a:latin typeface="Arial"/>
                <a:ea typeface="Arial"/>
              </a:rPr>
              <a:t>Volume  </a:t>
            </a:r>
            <a:endParaRPr b="0" lang="fr-FR" sz="1600" spc="-1" strike="noStrike">
              <a:latin typeface="Arial"/>
            </a:endParaRPr>
          </a:p>
          <a:p>
            <a:pPr>
              <a:lnSpc>
                <a:spcPct val="85000"/>
              </a:lnSpc>
              <a:buNone/>
              <a:tabLst>
                <a:tab algn="l" pos="0"/>
              </a:tabLst>
            </a:pPr>
            <a:r>
              <a:rPr b="0" lang="fr-BE" sz="1600" spc="-52" strike="noStrike">
                <a:solidFill>
                  <a:srgbClr val="0b347e"/>
                </a:solidFill>
                <a:latin typeface="Arial"/>
                <a:ea typeface="Arial"/>
              </a:rPr>
              <a:t>gecreëerde / gecopieerde / verbruikte gegevens in de wereld </a:t>
            </a:r>
            <a:endParaRPr b="0" lang="fr-FR" sz="1600" spc="-1" strike="noStrike">
              <a:latin typeface="Arial"/>
            </a:endParaRPr>
          </a:p>
          <a:p>
            <a:pPr>
              <a:lnSpc>
                <a:spcPct val="85000"/>
              </a:lnSpc>
              <a:buNone/>
              <a:tabLst>
                <a:tab algn="l" pos="0"/>
              </a:tabLst>
            </a:pPr>
            <a:r>
              <a:rPr b="0" lang="fr-BE" sz="1600" spc="-52" strike="noStrike">
                <a:solidFill>
                  <a:srgbClr val="0b347e"/>
                </a:solidFill>
                <a:latin typeface="Arial"/>
                <a:ea typeface="Arial"/>
              </a:rPr>
              <a:t>(2010 – 2025)</a:t>
            </a:r>
            <a:endParaRPr b="0" lang="fr-FR" sz="1600" spc="-1" strike="noStrike">
              <a:latin typeface="Arial"/>
            </a:endParaRPr>
          </a:p>
        </p:txBody>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472"/>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4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475"/>
                                        </p:tgtEl>
                                        <p:attrNameLst>
                                          <p:attrName>style.visibility</p:attrName>
                                        </p:attrNameLst>
                                      </p:cBhvr>
                                      <p:to>
                                        <p:strVal val="visible"/>
                                      </p:to>
                                    </p:set>
                                  </p:childTnLst>
                                </p:cTn>
                              </p:par>
                              <p:par>
                                <p:cTn id="23" nodeType="withEffect" fill="hold" presetClass="entr" presetID="1">
                                  <p:stCondLst>
                                    <p:cond delay="0"/>
                                  </p:stCondLst>
                                  <p:childTnLst>
                                    <p:set>
                                      <p:cBhvr>
                                        <p:cTn id="24" dur="1" fill="hold">
                                          <p:stCondLst>
                                            <p:cond delay="0"/>
                                          </p:stCondLst>
                                        </p:cTn>
                                        <p:tgtEl>
                                          <p:spTgt spid="474"/>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4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478"/>
                                        </p:tgtEl>
                                        <p:attrNameLst>
                                          <p:attrName>style.visibility</p:attrName>
                                        </p:attrNameLst>
                                      </p:cBhvr>
                                      <p:to>
                                        <p:strVal val="visible"/>
                                      </p:to>
                                    </p:set>
                                  </p:childTnLst>
                                </p:cTn>
                              </p:par>
                              <p:par>
                                <p:cTn id="31" nodeType="withEffect" fill="hold" presetClass="entr" presetID="1">
                                  <p:stCondLst>
                                    <p:cond delay="0"/>
                                  </p:stCondLst>
                                  <p:childTnLst>
                                    <p:set>
                                      <p:cBhvr>
                                        <p:cTn id="32"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9" name="Picture 5" descr="Graphical user interface, text, application&#10;&#10;Description automatically generated"/>
          <p:cNvPicPr/>
          <p:nvPr/>
        </p:nvPicPr>
        <p:blipFill>
          <a:blip r:embed="rId1"/>
          <a:stretch/>
        </p:blipFill>
        <p:spPr>
          <a:xfrm>
            <a:off x="1470600" y="3830760"/>
            <a:ext cx="4186800" cy="2502000"/>
          </a:xfrm>
          <a:prstGeom prst="rect">
            <a:avLst/>
          </a:prstGeom>
          <a:ln w="0">
            <a:noFill/>
          </a:ln>
        </p:spPr>
      </p:pic>
      <p:sp>
        <p:nvSpPr>
          <p:cNvPr id="480" name="CustomShape 1"/>
          <p:cNvSpPr/>
          <p:nvPr/>
        </p:nvSpPr>
        <p:spPr>
          <a:xfrm>
            <a:off x="558000" y="6445080"/>
            <a:ext cx="13573800" cy="355680"/>
          </a:xfrm>
          <a:prstGeom prst="rect">
            <a:avLst/>
          </a:prstGeom>
          <a:noFill/>
          <a:ln w="0">
            <a:noFill/>
          </a:ln>
        </p:spPr>
        <p:style>
          <a:lnRef idx="0"/>
          <a:fillRef idx="0"/>
          <a:effectRef idx="0"/>
          <a:fontRef idx="minor"/>
        </p:style>
        <p:txBody>
          <a:bodyPr lIns="0" rIns="0" tIns="0" bIns="0" anchor="t">
            <a:spAutoFit/>
          </a:bodyPr>
          <a:p>
            <a:pPr>
              <a:lnSpc>
                <a:spcPts val="2001"/>
              </a:lnSpc>
              <a:buNone/>
            </a:pPr>
            <a:r>
              <a:rPr b="0" lang="fr-BE" sz="1000" spc="15" strike="noStrike" u="sng">
                <a:solidFill>
                  <a:srgbClr val="0000ff"/>
                </a:solidFill>
                <a:uFillTx/>
                <a:latin typeface="Montserrat Light"/>
                <a:ea typeface="Arial"/>
                <a:hlinkClick r:id="rId2"/>
              </a:rPr>
              <a:t>https://unctad.org/system/files/official-document/der2019_overview_en.pdf</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https://httparchive.org/reports/page-weight</a:t>
            </a:r>
            <a:endParaRPr b="0" lang="fr-FR" sz="1000" spc="-1" strike="noStrike">
              <a:latin typeface="Arial"/>
            </a:endParaRPr>
          </a:p>
          <a:p>
            <a:pPr>
              <a:lnSpc>
                <a:spcPts val="799"/>
              </a:lnSpc>
              <a:buNone/>
            </a:pPr>
            <a:r>
              <a:rPr b="0" lang="fr-BE" sz="1000" spc="-1" strike="noStrike">
                <a:solidFill>
                  <a:srgbClr val="ffffff"/>
                </a:solidFill>
                <a:latin typeface="Calibri Light"/>
                <a:ea typeface="Arial"/>
              </a:rPr>
              <a:t>https://www.ctia.org/news/we-just-have-that-connection-a-brief-history-of-mobile-broadband</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	</a:t>
            </a:r>
            <a:r>
              <a:rPr b="0" lang="fr-BE" sz="1000" spc="15" strike="noStrike">
                <a:solidFill>
                  <a:srgbClr val="ffffff"/>
                </a:solidFill>
                <a:latin typeface="Montserrat Light"/>
                <a:ea typeface="Arial"/>
              </a:rPr>
              <a:t>https://www.statista.com/statistics/871513/worldwide-data-created/</a:t>
            </a:r>
            <a:endParaRPr b="0" lang="fr-FR" sz="1000" spc="-1" strike="noStrike">
              <a:latin typeface="Arial"/>
            </a:endParaRPr>
          </a:p>
        </p:txBody>
      </p:sp>
      <p:pic>
        <p:nvPicPr>
          <p:cNvPr id="481" name="Image 64" descr=""/>
          <p:cNvPicPr/>
          <p:nvPr/>
        </p:nvPicPr>
        <p:blipFill>
          <a:blip r:embed="rId3"/>
          <a:stretch/>
        </p:blipFill>
        <p:spPr>
          <a:xfrm>
            <a:off x="1470600" y="1724760"/>
            <a:ext cx="4634280" cy="2148480"/>
          </a:xfrm>
          <a:prstGeom prst="rect">
            <a:avLst/>
          </a:prstGeom>
          <a:ln w="0">
            <a:noFill/>
          </a:ln>
        </p:spPr>
      </p:pic>
      <p:sp>
        <p:nvSpPr>
          <p:cNvPr id="482" name="CustomShape 2"/>
          <p:cNvSpPr/>
          <p:nvPr/>
        </p:nvSpPr>
        <p:spPr>
          <a:xfrm>
            <a:off x="915840" y="332640"/>
            <a:ext cx="10359360" cy="1018080"/>
          </a:xfrm>
          <a:prstGeom prst="rect">
            <a:avLst/>
          </a:prstGeom>
          <a:noFill/>
          <a:ln w="12600">
            <a:noFill/>
          </a:ln>
        </p:spPr>
        <p:style>
          <a:lnRef idx="0"/>
          <a:fillRef idx="0"/>
          <a:effectRef idx="0"/>
          <a:fontRef idx="minor"/>
        </p:style>
        <p:txBody>
          <a:bodyPr lIns="45720" rIns="45720" tIns="45000" bIns="45000" anchor="b">
            <a:normAutofit/>
          </a:bodyPr>
          <a:p>
            <a:pPr algn="ctr">
              <a:lnSpc>
                <a:spcPct val="100000"/>
              </a:lnSpc>
              <a:buNone/>
              <a:tabLst>
                <a:tab algn="l" pos="0"/>
              </a:tabLst>
            </a:pPr>
            <a:r>
              <a:rPr b="0" lang="fr-BE" sz="3600" spc="-100" strike="noStrike">
                <a:solidFill>
                  <a:srgbClr val="0b347e"/>
                </a:solidFill>
                <a:latin typeface="Open Sans"/>
                <a:ea typeface="Open Sans"/>
              </a:rPr>
              <a:t>Steeds meer gegevens</a:t>
            </a:r>
            <a:endParaRPr b="0" lang="fr-FR" sz="3600" spc="-1" strike="noStrike">
              <a:latin typeface="Arial"/>
            </a:endParaRPr>
          </a:p>
        </p:txBody>
      </p:sp>
      <p:sp>
        <p:nvSpPr>
          <p:cNvPr id="483" name="CustomShape 3"/>
          <p:cNvSpPr/>
          <p:nvPr/>
        </p:nvSpPr>
        <p:spPr>
          <a:xfrm>
            <a:off x="208440" y="1783440"/>
            <a:ext cx="2467080" cy="48060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Evolutie internetverkeer in de wereld (IP)</a:t>
            </a:r>
            <a:endParaRPr b="0" lang="fr-FR" sz="1800" spc="-1" strike="noStrike">
              <a:latin typeface="Arial"/>
            </a:endParaRPr>
          </a:p>
        </p:txBody>
      </p:sp>
      <p:sp>
        <p:nvSpPr>
          <p:cNvPr id="484" name="CustomShape 4"/>
          <p:cNvSpPr/>
          <p:nvPr/>
        </p:nvSpPr>
        <p:spPr>
          <a:xfrm>
            <a:off x="208440" y="4250520"/>
            <a:ext cx="2695680" cy="68472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Évolution des capacités de transfert des réseaux mobiles</a:t>
            </a:r>
            <a:endParaRPr b="0" lang="fr-FR" sz="1800" spc="-1" strike="noStrike">
              <a:latin typeface="Arial"/>
            </a:endParaRPr>
          </a:p>
        </p:txBody>
      </p:sp>
      <p:sp>
        <p:nvSpPr>
          <p:cNvPr id="485" name="CustomShape 5"/>
          <p:cNvSpPr/>
          <p:nvPr/>
        </p:nvSpPr>
        <p:spPr>
          <a:xfrm>
            <a:off x="7013880" y="1734840"/>
            <a:ext cx="3372840" cy="48060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800" spc="-52" strike="noStrike">
                <a:solidFill>
                  <a:srgbClr val="0b347e"/>
                </a:solidFill>
                <a:latin typeface="Arial"/>
                <a:ea typeface="Arial"/>
              </a:rPr>
              <a:t>Evolutie volume internetpagina’s (2010-2016) (informatiestress)</a:t>
            </a:r>
            <a:endParaRPr b="0" lang="fr-FR" sz="1800" spc="-1" strike="noStrike">
              <a:latin typeface="Arial"/>
            </a:endParaRPr>
          </a:p>
        </p:txBody>
      </p:sp>
      <p:pic>
        <p:nvPicPr>
          <p:cNvPr id="486" name="Picture 6" descr="A picture containing graphical user interface&#10;&#10;Description automatically generated"/>
          <p:cNvPicPr/>
          <p:nvPr/>
        </p:nvPicPr>
        <p:blipFill>
          <a:blip r:embed="rId4"/>
          <a:stretch/>
        </p:blipFill>
        <p:spPr>
          <a:xfrm>
            <a:off x="6996600" y="2085480"/>
            <a:ext cx="5035680" cy="1343880"/>
          </a:xfrm>
          <a:prstGeom prst="rect">
            <a:avLst/>
          </a:prstGeom>
          <a:ln w="0">
            <a:noFill/>
          </a:ln>
        </p:spPr>
      </p:pic>
      <p:sp>
        <p:nvSpPr>
          <p:cNvPr id="487" name="CustomShape 6"/>
          <p:cNvSpPr/>
          <p:nvPr/>
        </p:nvSpPr>
        <p:spPr>
          <a:xfrm>
            <a:off x="10768680" y="1490400"/>
            <a:ext cx="974880" cy="708120"/>
          </a:xfrm>
          <a:prstGeom prst="roundRect">
            <a:avLst>
              <a:gd name="adj" fmla="val 16667"/>
            </a:avLst>
          </a:prstGeom>
          <a:solidFill>
            <a:srgbClr val="00b0f0"/>
          </a:solidFill>
          <a:ln w="25560">
            <a:noFill/>
          </a:ln>
        </p:spPr>
        <p:style>
          <a:lnRef idx="0"/>
          <a:fillRef idx="0"/>
          <a:effectRef idx="0"/>
          <a:fontRef idx="minor"/>
        </p:style>
        <p:txBody>
          <a:bodyPr lIns="45720" rIns="45720" tIns="45000" bIns="45000" anchor="ctr">
            <a:spAutoFit/>
          </a:bodyPr>
          <a:p>
            <a:pPr algn="ctr">
              <a:lnSpc>
                <a:spcPct val="100000"/>
              </a:lnSpc>
              <a:buNone/>
              <a:tabLst>
                <a:tab algn="l" pos="0"/>
              </a:tabLst>
            </a:pPr>
            <a:r>
              <a:rPr b="1" lang="fr-BE" sz="1800" spc="-1" strike="noStrike">
                <a:solidFill>
                  <a:srgbClr val="ffffff"/>
                </a:solidFill>
                <a:latin typeface="Quicksand SemiBold"/>
                <a:ea typeface="Arial"/>
              </a:rPr>
              <a:t>+317%</a:t>
            </a:r>
            <a:endParaRPr b="0" lang="fr-FR" sz="1800" spc="-1" strike="noStrike">
              <a:latin typeface="Arial"/>
            </a:endParaRPr>
          </a:p>
        </p:txBody>
      </p:sp>
      <p:pic>
        <p:nvPicPr>
          <p:cNvPr id="488" name="Picture 12" descr="Chart, bar chart, histogram&#10;&#10;Description automatically generated"/>
          <p:cNvPicPr/>
          <p:nvPr/>
        </p:nvPicPr>
        <p:blipFill>
          <a:blip r:embed="rId5"/>
          <a:stretch/>
        </p:blipFill>
        <p:spPr>
          <a:xfrm>
            <a:off x="8049240" y="3676320"/>
            <a:ext cx="3983040" cy="2625120"/>
          </a:xfrm>
          <a:prstGeom prst="rect">
            <a:avLst/>
          </a:prstGeom>
          <a:ln w="0">
            <a:noFill/>
          </a:ln>
        </p:spPr>
      </p:pic>
      <p:sp>
        <p:nvSpPr>
          <p:cNvPr id="489" name="CustomShape 7"/>
          <p:cNvSpPr/>
          <p:nvPr/>
        </p:nvSpPr>
        <p:spPr>
          <a:xfrm>
            <a:off x="6062400" y="4210560"/>
            <a:ext cx="1901880" cy="109944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600" spc="-52" strike="noStrike">
                <a:solidFill>
                  <a:srgbClr val="0b347e"/>
                </a:solidFill>
                <a:latin typeface="Arial"/>
                <a:ea typeface="Arial"/>
              </a:rPr>
              <a:t>Volume  </a:t>
            </a:r>
            <a:endParaRPr b="0" lang="fr-FR" sz="1600" spc="-1" strike="noStrike">
              <a:latin typeface="Arial"/>
            </a:endParaRPr>
          </a:p>
          <a:p>
            <a:pPr>
              <a:lnSpc>
                <a:spcPct val="85000"/>
              </a:lnSpc>
              <a:buNone/>
              <a:tabLst>
                <a:tab algn="l" pos="0"/>
              </a:tabLst>
            </a:pPr>
            <a:r>
              <a:rPr b="0" lang="fr-BE" sz="1600" spc="-52" strike="noStrike">
                <a:solidFill>
                  <a:srgbClr val="0b347e"/>
                </a:solidFill>
                <a:latin typeface="Arial"/>
                <a:ea typeface="Arial"/>
              </a:rPr>
              <a:t>gecreëerde / gecopieerde / verbruikte gegevens in de wereld </a:t>
            </a:r>
            <a:endParaRPr b="0" lang="fr-FR" sz="1600" spc="-1" strike="noStrike">
              <a:latin typeface="Arial"/>
            </a:endParaRPr>
          </a:p>
          <a:p>
            <a:pPr>
              <a:lnSpc>
                <a:spcPct val="85000"/>
              </a:lnSpc>
              <a:buNone/>
              <a:tabLst>
                <a:tab algn="l" pos="0"/>
              </a:tabLst>
            </a:pPr>
            <a:r>
              <a:rPr b="0" lang="fr-BE" sz="1600" spc="-52" strike="noStrike">
                <a:solidFill>
                  <a:srgbClr val="0b347e"/>
                </a:solidFill>
                <a:latin typeface="Arial"/>
                <a:ea typeface="Arial"/>
              </a:rPr>
              <a:t>(2010 – 2025)</a:t>
            </a:r>
            <a:endParaRPr b="0" lang="fr-FR" sz="1600" spc="-1" strike="noStrike">
              <a:latin typeface="Arial"/>
            </a:endParaRPr>
          </a:p>
        </p:txBody>
      </p:sp>
      <p:grpSp>
        <p:nvGrpSpPr>
          <p:cNvPr id="490" name="Group 8"/>
          <p:cNvGrpSpPr/>
          <p:nvPr/>
        </p:nvGrpSpPr>
        <p:grpSpPr>
          <a:xfrm>
            <a:off x="124560" y="3807720"/>
            <a:ext cx="5892480" cy="2459160"/>
            <a:chOff x="124560" y="3807720"/>
            <a:chExt cx="5892480" cy="2459160"/>
          </a:xfrm>
        </p:grpSpPr>
        <p:grpSp>
          <p:nvGrpSpPr>
            <p:cNvPr id="491" name="Group 9"/>
            <p:cNvGrpSpPr/>
            <p:nvPr/>
          </p:nvGrpSpPr>
          <p:grpSpPr>
            <a:xfrm>
              <a:off x="154800" y="3807720"/>
              <a:ext cx="5862240" cy="2459160"/>
              <a:chOff x="154800" y="3807720"/>
              <a:chExt cx="5862240" cy="2459160"/>
            </a:xfrm>
          </p:grpSpPr>
          <p:sp>
            <p:nvSpPr>
              <p:cNvPr id="492" name="CustomShape 10"/>
              <p:cNvSpPr/>
              <p:nvPr/>
            </p:nvSpPr>
            <p:spPr>
              <a:xfrm>
                <a:off x="154800" y="3807720"/>
                <a:ext cx="5862240" cy="2436120"/>
              </a:xfrm>
              <a:prstGeom prst="rect">
                <a:avLst/>
              </a:prstGeom>
              <a:solidFill>
                <a:srgbClr val="ffffff"/>
              </a:solidFill>
              <a:ln w="25560">
                <a:noFill/>
              </a:ln>
            </p:spPr>
            <p:style>
              <a:lnRef idx="0"/>
              <a:fillRef idx="0"/>
              <a:effectRef idx="0"/>
              <a:fontRef idx="minor"/>
            </p:style>
          </p:sp>
          <p:pic>
            <p:nvPicPr>
              <p:cNvPr id="493" name="Image 19" descr=""/>
              <p:cNvPicPr/>
              <p:nvPr/>
            </p:nvPicPr>
            <p:blipFill>
              <a:blip r:embed="rId6"/>
              <a:stretch/>
            </p:blipFill>
            <p:spPr>
              <a:xfrm>
                <a:off x="1952640" y="3830760"/>
                <a:ext cx="3935160" cy="2436120"/>
              </a:xfrm>
              <a:prstGeom prst="rect">
                <a:avLst/>
              </a:prstGeom>
              <a:ln w="0">
                <a:noFill/>
              </a:ln>
            </p:spPr>
          </p:pic>
        </p:grpSp>
        <p:sp>
          <p:nvSpPr>
            <p:cNvPr id="494" name="CustomShape 11"/>
            <p:cNvSpPr/>
            <p:nvPr/>
          </p:nvSpPr>
          <p:spPr>
            <a:xfrm>
              <a:off x="124560" y="4285440"/>
              <a:ext cx="1901880" cy="1099440"/>
            </a:xfrm>
            <a:prstGeom prst="rect">
              <a:avLst/>
            </a:prstGeom>
            <a:noFill/>
            <a:ln w="12600">
              <a:noFill/>
            </a:ln>
          </p:spPr>
          <p:style>
            <a:lnRef idx="0"/>
            <a:fillRef idx="0"/>
            <a:effectRef idx="0"/>
            <a:fontRef idx="minor"/>
          </p:style>
          <p:txBody>
            <a:bodyPr lIns="90000" rIns="90000" tIns="91440" bIns="91440" anchor="ctr">
              <a:noAutofit/>
            </a:bodyPr>
            <a:p>
              <a:pPr>
                <a:lnSpc>
                  <a:spcPct val="85000"/>
                </a:lnSpc>
                <a:buNone/>
                <a:tabLst>
                  <a:tab algn="l" pos="0"/>
                </a:tabLst>
              </a:pPr>
              <a:r>
                <a:rPr b="0" lang="fr-BE" sz="1600" spc="-52" strike="noStrike">
                  <a:solidFill>
                    <a:srgbClr val="0b347e"/>
                  </a:solidFill>
                  <a:latin typeface="Arial"/>
                  <a:ea typeface="Arial"/>
                </a:rPr>
                <a:t>Verdeling gegevensstromen: 80% ervan zijn video’s ! </a:t>
              </a:r>
              <a:endParaRPr b="0" lang="fr-FR" sz="1600" spc="-1" strike="noStrike">
                <a:latin typeface="Arial"/>
              </a:endParaRPr>
            </a:p>
          </p:txBody>
        </p:sp>
      </p:grpSp>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childTnLst>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483"/>
                                        </p:tgtEl>
                                        <p:attrNameLst>
                                          <p:attrName>style.visibility</p:attrName>
                                        </p:attrNameLst>
                                      </p:cBhvr>
                                      <p:to>
                                        <p:strVal val="visible"/>
                                      </p:to>
                                    </p:set>
                                  </p:childTnLst>
                                </p:cTn>
                              </p:par>
                              <p:par>
                                <p:cTn id="39" nodeType="withEffect" fill="hold" presetClass="entr" presetID="1">
                                  <p:stCondLst>
                                    <p:cond delay="0"/>
                                  </p:stCondLst>
                                  <p:childTnLst>
                                    <p:set>
                                      <p:cBhvr>
                                        <p:cTn id="40" dur="1" fill="hold">
                                          <p:stCondLst>
                                            <p:cond delay="0"/>
                                          </p:stCondLst>
                                        </p:cTn>
                                        <p:tgtEl>
                                          <p:spTgt spid="48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486"/>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485"/>
                                        </p:tgtEl>
                                        <p:attrNameLst>
                                          <p:attrName>style.visibility</p:attrName>
                                        </p:attrNameLst>
                                      </p:cBhvr>
                                      <p:to>
                                        <p:strVal val="visible"/>
                                      </p:to>
                                    </p:set>
                                  </p:childTnLst>
                                </p:cTn>
                              </p:par>
                              <p:par>
                                <p:cTn id="47" nodeType="withEffect" fill="hold" presetClass="entr" presetID="1">
                                  <p:stCondLst>
                                    <p:cond delay="0"/>
                                  </p:stCondLst>
                                  <p:childTnLst>
                                    <p:set>
                                      <p:cBhvr>
                                        <p:cTn id="48" dur="1" fill="hold">
                                          <p:stCondLst>
                                            <p:cond delay="0"/>
                                          </p:stCondLst>
                                        </p:cTn>
                                        <p:tgtEl>
                                          <p:spTgt spid="48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489"/>
                                        </p:tgtEl>
                                        <p:attrNameLst>
                                          <p:attrName>style.visibility</p:attrName>
                                        </p:attrNameLst>
                                      </p:cBhvr>
                                      <p:to>
                                        <p:strVal val="visible"/>
                                      </p:to>
                                    </p:set>
                                  </p:childTnLst>
                                </p:cTn>
                              </p:par>
                              <p:par>
                                <p:cTn id="53" nodeType="withEffect" fill="hold" presetClass="entr" presetID="1">
                                  <p:stCondLst>
                                    <p:cond delay="0"/>
                                  </p:stCondLst>
                                  <p:childTnLst>
                                    <p:set>
                                      <p:cBhvr>
                                        <p:cTn id="54" dur="1" fill="hold">
                                          <p:stCondLst>
                                            <p:cond delay="0"/>
                                          </p:stCondLst>
                                        </p:cTn>
                                        <p:tgtEl>
                                          <p:spTgt spid="4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1430</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2021-02-08T20:41:40Z</dcterms:created>
  <dc:creator>Olivier Vergeynst</dc:creator>
  <dc:description/>
  <dc:language>fr-FR</dc:language>
  <cp:lastModifiedBy/>
  <cp:lastPrinted>2021-02-11T11:03:42Z</cp:lastPrinted>
  <dcterms:modified xsi:type="dcterms:W3CDTF">2024-03-19T17:03:05Z</dcterms:modified>
  <cp:revision>74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0x010100039954820C06EC4DBB4D17BAE934C30B</vt:lpwstr>
  </property>
  <property fmtid="{D5CDD505-2E9C-101B-9397-08002B2CF9AE}" pid="3" name="HiddenSlides">
    <vt:r8>0</vt:r8>
  </property>
  <property fmtid="{D5CDD505-2E9C-101B-9397-08002B2CF9AE}" pid="4" name="HyperlinksChanged">
    <vt:bool>0</vt:bool>
  </property>
  <property fmtid="{D5CDD505-2E9C-101B-9397-08002B2CF9AE}" pid="5" name="LinksUpToDate">
    <vt:bool>0</vt:bool>
  </property>
  <property fmtid="{D5CDD505-2E9C-101B-9397-08002B2CF9AE}" pid="6" name="MMClips">
    <vt:r8>0</vt:r8>
  </property>
  <property fmtid="{D5CDD505-2E9C-101B-9397-08002B2CF9AE}" pid="7" name="MediaServiceImageTags">
    <vt:lpwstr/>
  </property>
  <property fmtid="{D5CDD505-2E9C-101B-9397-08002B2CF9AE}" pid="8" name="Notes">
    <vt:r8>28</vt:r8>
  </property>
  <property fmtid="{D5CDD505-2E9C-101B-9397-08002B2CF9AE}" pid="9" name="PresentationFormat">
    <vt:lpwstr>Grand écran</vt:lpwstr>
  </property>
  <property fmtid="{D5CDD505-2E9C-101B-9397-08002B2CF9AE}" pid="10" name="ScaleCrop">
    <vt:bool>0</vt:bool>
  </property>
  <property fmtid="{D5CDD505-2E9C-101B-9397-08002B2CF9AE}" pid="11" name="ShareDoc">
    <vt:bool>0</vt:bool>
  </property>
  <property fmtid="{D5CDD505-2E9C-101B-9397-08002B2CF9AE}" pid="12" name="Slides">
    <vt:r8>38</vt:r8>
  </property>
</Properties>
</file>